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drawings/drawing1.xml" ContentType="application/vnd.openxmlformats-officedocument.drawingml.chartshape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7" r:id="rId2"/>
    <p:sldId id="308" r:id="rId3"/>
    <p:sldId id="280" r:id="rId4"/>
    <p:sldId id="269" r:id="rId5"/>
    <p:sldId id="290" r:id="rId6"/>
    <p:sldId id="289" r:id="rId7"/>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734" autoAdjust="0"/>
    <p:restoredTop sz="94660"/>
  </p:normalViewPr>
  <p:slideViewPr>
    <p:cSldViewPr snapToGrid="0">
      <p:cViewPr varScale="1">
        <p:scale>
          <a:sx n="67" d="100"/>
          <a:sy n="67" d="100"/>
        </p:scale>
        <p:origin x="652"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Alexander\Desktop\&#1050;&#1040;&#1044;&#1040;&#1057;&#1058;&#1056;\&#1050;&#1072;&#1076;&#1072;&#1089;&#1090;&#1088;%202019\&#1058;&#1077;&#1082;&#1089;&#1090;%20&#1053;&#1044;&#1050;\&#1056;&#1080;&#1089;&#1091;&#1085;&#1082;&#1080;_&#1086;&#1073;&#1097;&#1072;&#1103;%20&#1095;&#1072;&#1089;&#1090;&#1100;_&#1047;&#1048;&#1047;&#1051;&#106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6259544576846374"/>
          <c:y val="0.18022052726437915"/>
          <c:w val="0.81448789132416477"/>
          <c:h val="0.69757748949788589"/>
        </c:manualLayout>
      </c:layout>
      <c:barChart>
        <c:barDir val="col"/>
        <c:grouping val="stacked"/>
        <c:varyColors val="0"/>
        <c:ser>
          <c:idx val="1"/>
          <c:order val="1"/>
          <c:tx>
            <c:strRef>
              <c:f>ЗИЗЛХ!$A$51</c:f>
              <c:strCache>
                <c:ptCount val="1"/>
                <c:pt idx="0">
                  <c:v>Forest Land</c:v>
                </c:pt>
              </c:strCache>
            </c:strRef>
          </c:tx>
          <c:spPr>
            <a:solidFill>
              <a:srgbClr val="00B050"/>
            </a:solidFill>
            <a:ln>
              <a:solidFill>
                <a:schemeClr val="tx1"/>
              </a:solidFill>
            </a:ln>
          </c:spPr>
          <c:invertIfNegative val="0"/>
          <c:cat>
            <c:numRef>
              <c:f>ЗИЗЛХ!$B$38:$AE$38</c:f>
              <c:numCache>
                <c:formatCode>General</c:formatCode>
                <c:ptCount val="30"/>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numCache>
            </c:numRef>
          </c:cat>
          <c:val>
            <c:numRef>
              <c:f>ЗИЗЛХ!$B$51:$AE$51</c:f>
              <c:numCache>
                <c:formatCode>0</c:formatCode>
                <c:ptCount val="30"/>
                <c:pt idx="0">
                  <c:v>-226.10721045911959</c:v>
                </c:pt>
                <c:pt idx="1">
                  <c:v>-232.29132522113647</c:v>
                </c:pt>
                <c:pt idx="2">
                  <c:v>-234.93092332625616</c:v>
                </c:pt>
                <c:pt idx="3">
                  <c:v>-235.99319496006152</c:v>
                </c:pt>
                <c:pt idx="4">
                  <c:v>-300.47357574872325</c:v>
                </c:pt>
                <c:pt idx="5">
                  <c:v>-365.59159494932118</c:v>
                </c:pt>
                <c:pt idx="6">
                  <c:v>-423.21480017717863</c:v>
                </c:pt>
                <c:pt idx="7">
                  <c:v>-492.12034673749747</c:v>
                </c:pt>
                <c:pt idx="8">
                  <c:v>-541.34112744811296</c:v>
                </c:pt>
                <c:pt idx="9">
                  <c:v>-550.6015121056206</c:v>
                </c:pt>
                <c:pt idx="10">
                  <c:v>-594.62072803396768</c:v>
                </c:pt>
                <c:pt idx="11">
                  <c:v>-621.69171612567459</c:v>
                </c:pt>
                <c:pt idx="12">
                  <c:v>-628.19861363473547</c:v>
                </c:pt>
                <c:pt idx="13">
                  <c:v>-634.86324336049006</c:v>
                </c:pt>
                <c:pt idx="14">
                  <c:v>-627.13406526463439</c:v>
                </c:pt>
                <c:pt idx="15">
                  <c:v>-605.02274733868126</c:v>
                </c:pt>
                <c:pt idx="16">
                  <c:v>-626.89751625255849</c:v>
                </c:pt>
                <c:pt idx="17">
                  <c:v>-625.97887620277868</c:v>
                </c:pt>
                <c:pt idx="18">
                  <c:v>-666.83694287992455</c:v>
                </c:pt>
                <c:pt idx="19">
                  <c:v>-749.94317980184303</c:v>
                </c:pt>
                <c:pt idx="20">
                  <c:v>-749.80888206905092</c:v>
                </c:pt>
                <c:pt idx="21">
                  <c:v>-715.60639198876663</c:v>
                </c:pt>
                <c:pt idx="22">
                  <c:v>-725.55933759590607</c:v>
                </c:pt>
                <c:pt idx="23">
                  <c:v>-701.73736008468256</c:v>
                </c:pt>
                <c:pt idx="24">
                  <c:v>-691.94475224078133</c:v>
                </c:pt>
                <c:pt idx="25">
                  <c:v>-684.03090956029985</c:v>
                </c:pt>
                <c:pt idx="26">
                  <c:v>-669.25291812887963</c:v>
                </c:pt>
                <c:pt idx="27">
                  <c:v>-656.60245839601964</c:v>
                </c:pt>
                <c:pt idx="28">
                  <c:v>-635.36189401068202</c:v>
                </c:pt>
                <c:pt idx="29">
                  <c:v>-629.60343194984671</c:v>
                </c:pt>
              </c:numCache>
            </c:numRef>
          </c:val>
          <c:extLst>
            <c:ext xmlns:c16="http://schemas.microsoft.com/office/drawing/2014/chart" uri="{C3380CC4-5D6E-409C-BE32-E72D297353CC}">
              <c16:uniqueId val="{00000000-C003-4822-80E8-229ABF7370F8}"/>
            </c:ext>
          </c:extLst>
        </c:ser>
        <c:ser>
          <c:idx val="2"/>
          <c:order val="2"/>
          <c:tx>
            <c:strRef>
              <c:f>ЗИЗЛХ!$A$52</c:f>
              <c:strCache>
                <c:ptCount val="1"/>
                <c:pt idx="0">
                  <c:v>Cropland</c:v>
                </c:pt>
              </c:strCache>
            </c:strRef>
          </c:tx>
          <c:spPr>
            <a:solidFill>
              <a:srgbClr val="FEFE9C"/>
            </a:solidFill>
            <a:ln>
              <a:solidFill>
                <a:prstClr val="black"/>
              </a:solidFill>
            </a:ln>
          </c:spPr>
          <c:invertIfNegative val="0"/>
          <c:cat>
            <c:numRef>
              <c:f>ЗИЗЛХ!$B$38:$AE$38</c:f>
              <c:numCache>
                <c:formatCode>General</c:formatCode>
                <c:ptCount val="30"/>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numCache>
            </c:numRef>
          </c:cat>
          <c:val>
            <c:numRef>
              <c:f>ЗИЗЛХ!$B$52:$AE$52</c:f>
              <c:numCache>
                <c:formatCode>0</c:formatCode>
                <c:ptCount val="30"/>
                <c:pt idx="0">
                  <c:v>83.520931887952486</c:v>
                </c:pt>
                <c:pt idx="1">
                  <c:v>80.876840366245361</c:v>
                </c:pt>
                <c:pt idx="2">
                  <c:v>78.264474717883758</c:v>
                </c:pt>
                <c:pt idx="3">
                  <c:v>76.447631391710857</c:v>
                </c:pt>
                <c:pt idx="4">
                  <c:v>74.272863461770811</c:v>
                </c:pt>
                <c:pt idx="5">
                  <c:v>72.672074077276676</c:v>
                </c:pt>
                <c:pt idx="6">
                  <c:v>80.337521423402151</c:v>
                </c:pt>
                <c:pt idx="7">
                  <c:v>79.264966515022664</c:v>
                </c:pt>
                <c:pt idx="8">
                  <c:v>78.826649559197264</c:v>
                </c:pt>
                <c:pt idx="9">
                  <c:v>73.047101098528216</c:v>
                </c:pt>
                <c:pt idx="10">
                  <c:v>68.12281283803506</c:v>
                </c:pt>
                <c:pt idx="11">
                  <c:v>68.566122950186397</c:v>
                </c:pt>
                <c:pt idx="12">
                  <c:v>71.443480429485248</c:v>
                </c:pt>
                <c:pt idx="13">
                  <c:v>64.039351888276983</c:v>
                </c:pt>
                <c:pt idx="14">
                  <c:v>65.574450390467078</c:v>
                </c:pt>
                <c:pt idx="15">
                  <c:v>64.021016010321489</c:v>
                </c:pt>
                <c:pt idx="16">
                  <c:v>67.800994477422194</c:v>
                </c:pt>
                <c:pt idx="17">
                  <c:v>62.412199673150845</c:v>
                </c:pt>
                <c:pt idx="18">
                  <c:v>56.647471559652523</c:v>
                </c:pt>
                <c:pt idx="19">
                  <c:v>56.76059771139812</c:v>
                </c:pt>
                <c:pt idx="20">
                  <c:v>58.083227993432054</c:v>
                </c:pt>
                <c:pt idx="21">
                  <c:v>82.210905396263016</c:v>
                </c:pt>
                <c:pt idx="22">
                  <c:v>60.346596487387828</c:v>
                </c:pt>
                <c:pt idx="23">
                  <c:v>70.464919096416779</c:v>
                </c:pt>
                <c:pt idx="24">
                  <c:v>60.137318365820661</c:v>
                </c:pt>
                <c:pt idx="25">
                  <c:v>69.989694587092075</c:v>
                </c:pt>
                <c:pt idx="26">
                  <c:v>90.209837299577671</c:v>
                </c:pt>
                <c:pt idx="27">
                  <c:v>82.671112025047748</c:v>
                </c:pt>
                <c:pt idx="28">
                  <c:v>69.599232950996296</c:v>
                </c:pt>
                <c:pt idx="29">
                  <c:v>69.423449781169722</c:v>
                </c:pt>
              </c:numCache>
            </c:numRef>
          </c:val>
          <c:extLst>
            <c:ext xmlns:c16="http://schemas.microsoft.com/office/drawing/2014/chart" uri="{C3380CC4-5D6E-409C-BE32-E72D297353CC}">
              <c16:uniqueId val="{00000001-C003-4822-80E8-229ABF7370F8}"/>
            </c:ext>
          </c:extLst>
        </c:ser>
        <c:ser>
          <c:idx val="3"/>
          <c:order val="3"/>
          <c:tx>
            <c:strRef>
              <c:f>ЗИЗЛХ!$A$53</c:f>
              <c:strCache>
                <c:ptCount val="1"/>
                <c:pt idx="0">
                  <c:v>Grassland</c:v>
                </c:pt>
              </c:strCache>
            </c:strRef>
          </c:tx>
          <c:spPr>
            <a:solidFill>
              <a:srgbClr val="BDEDB5"/>
            </a:solidFill>
            <a:ln>
              <a:solidFill>
                <a:prstClr val="black"/>
              </a:solidFill>
            </a:ln>
          </c:spPr>
          <c:invertIfNegative val="0"/>
          <c:cat>
            <c:numRef>
              <c:f>ЗИЗЛХ!$B$38:$AE$38</c:f>
              <c:numCache>
                <c:formatCode>General</c:formatCode>
                <c:ptCount val="30"/>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numCache>
            </c:numRef>
          </c:cat>
          <c:val>
            <c:numRef>
              <c:f>ЗИЗЛХ!$B$53:$AE$53</c:f>
              <c:numCache>
                <c:formatCode>0</c:formatCode>
                <c:ptCount val="30"/>
                <c:pt idx="0">
                  <c:v>47.600624221297615</c:v>
                </c:pt>
                <c:pt idx="1">
                  <c:v>43.285316794764327</c:v>
                </c:pt>
                <c:pt idx="2">
                  <c:v>29.995066711339724</c:v>
                </c:pt>
                <c:pt idx="3">
                  <c:v>18.638225394097404</c:v>
                </c:pt>
                <c:pt idx="4">
                  <c:v>-1.1428481823896548</c:v>
                </c:pt>
                <c:pt idx="5">
                  <c:v>-15.211224156704032</c:v>
                </c:pt>
                <c:pt idx="6">
                  <c:v>-29.547365046668201</c:v>
                </c:pt>
                <c:pt idx="7">
                  <c:v>-36.333526028482666</c:v>
                </c:pt>
                <c:pt idx="8">
                  <c:v>-64.692456326929886</c:v>
                </c:pt>
                <c:pt idx="9">
                  <c:v>-65.606290569755686</c:v>
                </c:pt>
                <c:pt idx="10">
                  <c:v>-37.986981100777449</c:v>
                </c:pt>
                <c:pt idx="11">
                  <c:v>-66.023680348774334</c:v>
                </c:pt>
                <c:pt idx="12">
                  <c:v>-88.386466179811507</c:v>
                </c:pt>
                <c:pt idx="13">
                  <c:v>-90.583394042857606</c:v>
                </c:pt>
                <c:pt idx="14">
                  <c:v>-57.498655464152236</c:v>
                </c:pt>
                <c:pt idx="15">
                  <c:v>-73.32098255800382</c:v>
                </c:pt>
                <c:pt idx="16">
                  <c:v>-52.083880154210284</c:v>
                </c:pt>
                <c:pt idx="17">
                  <c:v>-59.252733695038089</c:v>
                </c:pt>
                <c:pt idx="18">
                  <c:v>-45.199209883046123</c:v>
                </c:pt>
                <c:pt idx="19">
                  <c:v>-35.712891618736982</c:v>
                </c:pt>
                <c:pt idx="20">
                  <c:v>-47.641225662307143</c:v>
                </c:pt>
                <c:pt idx="21">
                  <c:v>-82.326976060489088</c:v>
                </c:pt>
                <c:pt idx="22">
                  <c:v>-50.74526610748299</c:v>
                </c:pt>
                <c:pt idx="23">
                  <c:v>-21.445726042749691</c:v>
                </c:pt>
                <c:pt idx="24">
                  <c:v>-86.529899528206769</c:v>
                </c:pt>
                <c:pt idx="25">
                  <c:v>-18.41296125331494</c:v>
                </c:pt>
                <c:pt idx="26">
                  <c:v>-28.450871186847575</c:v>
                </c:pt>
                <c:pt idx="27">
                  <c:v>-15.580912197335596</c:v>
                </c:pt>
                <c:pt idx="28">
                  <c:v>-70.311472874126892</c:v>
                </c:pt>
                <c:pt idx="29">
                  <c:v>-43.729591478625849</c:v>
                </c:pt>
              </c:numCache>
            </c:numRef>
          </c:val>
          <c:extLst>
            <c:ext xmlns:c16="http://schemas.microsoft.com/office/drawing/2014/chart" uri="{C3380CC4-5D6E-409C-BE32-E72D297353CC}">
              <c16:uniqueId val="{00000002-C003-4822-80E8-229ABF7370F8}"/>
            </c:ext>
          </c:extLst>
        </c:ser>
        <c:ser>
          <c:idx val="4"/>
          <c:order val="4"/>
          <c:tx>
            <c:strRef>
              <c:f>ЗИЗЛХ!$A$54</c:f>
              <c:strCache>
                <c:ptCount val="1"/>
                <c:pt idx="0">
                  <c:v>Wetlands</c:v>
                </c:pt>
              </c:strCache>
            </c:strRef>
          </c:tx>
          <c:invertIfNegative val="0"/>
          <c:cat>
            <c:numRef>
              <c:f>ЗИЗЛХ!$B$38:$AE$38</c:f>
              <c:numCache>
                <c:formatCode>General</c:formatCode>
                <c:ptCount val="30"/>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numCache>
            </c:numRef>
          </c:cat>
          <c:val>
            <c:numRef>
              <c:f>ЗИЗЛХ!$B$54:$AE$54</c:f>
              <c:numCache>
                <c:formatCode>0</c:formatCode>
                <c:ptCount val="30"/>
                <c:pt idx="0">
                  <c:v>3.7152793860573601</c:v>
                </c:pt>
                <c:pt idx="1">
                  <c:v>3.6865948338688614</c:v>
                </c:pt>
                <c:pt idx="2">
                  <c:v>3.6764174846642552</c:v>
                </c:pt>
                <c:pt idx="3">
                  <c:v>3.6600967335033605</c:v>
                </c:pt>
                <c:pt idx="4">
                  <c:v>3.6463060167072725</c:v>
                </c:pt>
                <c:pt idx="5">
                  <c:v>3.6363905541858546</c:v>
                </c:pt>
                <c:pt idx="6">
                  <c:v>3.6186072228684902</c:v>
                </c:pt>
                <c:pt idx="7">
                  <c:v>3.5259467844453765</c:v>
                </c:pt>
                <c:pt idx="8">
                  <c:v>3.2605985413247605</c:v>
                </c:pt>
                <c:pt idx="9">
                  <c:v>2.8603148422456841</c:v>
                </c:pt>
                <c:pt idx="10">
                  <c:v>3.0760355492702987</c:v>
                </c:pt>
                <c:pt idx="11">
                  <c:v>3.0026993534687287</c:v>
                </c:pt>
                <c:pt idx="12">
                  <c:v>2.9106767320423335</c:v>
                </c:pt>
                <c:pt idx="13">
                  <c:v>2.8260365923230677</c:v>
                </c:pt>
                <c:pt idx="14">
                  <c:v>2.7350311813002857</c:v>
                </c:pt>
                <c:pt idx="15">
                  <c:v>2.6763206754535158</c:v>
                </c:pt>
                <c:pt idx="16">
                  <c:v>2.6951139981278378</c:v>
                </c:pt>
                <c:pt idx="17">
                  <c:v>2.6038070802577287</c:v>
                </c:pt>
                <c:pt idx="18">
                  <c:v>2.5978156637818244</c:v>
                </c:pt>
                <c:pt idx="19">
                  <c:v>2.5595774456560965</c:v>
                </c:pt>
                <c:pt idx="20">
                  <c:v>2.4741419543870764</c:v>
                </c:pt>
                <c:pt idx="21">
                  <c:v>2.4344806483456307</c:v>
                </c:pt>
                <c:pt idx="22">
                  <c:v>2.397118048557179</c:v>
                </c:pt>
                <c:pt idx="23">
                  <c:v>2.3886510224259032</c:v>
                </c:pt>
                <c:pt idx="24">
                  <c:v>3.001382324593163</c:v>
                </c:pt>
                <c:pt idx="25">
                  <c:v>2.47756741631712</c:v>
                </c:pt>
                <c:pt idx="26">
                  <c:v>2.4406097182651503</c:v>
                </c:pt>
                <c:pt idx="27">
                  <c:v>2.4045955379875248</c:v>
                </c:pt>
                <c:pt idx="28">
                  <c:v>2.3808264037528071</c:v>
                </c:pt>
                <c:pt idx="29">
                  <c:v>2.3516867645352524</c:v>
                </c:pt>
              </c:numCache>
            </c:numRef>
          </c:val>
          <c:extLst>
            <c:ext xmlns:c16="http://schemas.microsoft.com/office/drawing/2014/chart" uri="{C3380CC4-5D6E-409C-BE32-E72D297353CC}">
              <c16:uniqueId val="{00000003-C003-4822-80E8-229ABF7370F8}"/>
            </c:ext>
          </c:extLst>
        </c:ser>
        <c:ser>
          <c:idx val="5"/>
          <c:order val="5"/>
          <c:tx>
            <c:strRef>
              <c:f>ЗИЗЛХ!$A$55</c:f>
              <c:strCache>
                <c:ptCount val="1"/>
                <c:pt idx="0">
                  <c:v> Settlements </c:v>
                </c:pt>
              </c:strCache>
            </c:strRef>
          </c:tx>
          <c:spPr>
            <a:ln>
              <a:solidFill>
                <a:prstClr val="black"/>
              </a:solidFill>
            </a:ln>
          </c:spPr>
          <c:invertIfNegative val="0"/>
          <c:cat>
            <c:numRef>
              <c:f>ЗИЗЛХ!$B$38:$AE$38</c:f>
              <c:numCache>
                <c:formatCode>General</c:formatCode>
                <c:ptCount val="30"/>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numCache>
            </c:numRef>
          </c:cat>
          <c:val>
            <c:numRef>
              <c:f>ЗИЗЛХ!$B$55:$AE$55</c:f>
              <c:numCache>
                <c:formatCode>0</c:formatCode>
                <c:ptCount val="30"/>
                <c:pt idx="0">
                  <c:v>18.888853533536899</c:v>
                </c:pt>
                <c:pt idx="1">
                  <c:v>32.12785712474232</c:v>
                </c:pt>
                <c:pt idx="2">
                  <c:v>31.698801980407364</c:v>
                </c:pt>
                <c:pt idx="3">
                  <c:v>31.354491572127341</c:v>
                </c:pt>
                <c:pt idx="4">
                  <c:v>28.340423867898469</c:v>
                </c:pt>
                <c:pt idx="5">
                  <c:v>29.504295029920865</c:v>
                </c:pt>
                <c:pt idx="6">
                  <c:v>27.671396701178146</c:v>
                </c:pt>
                <c:pt idx="7">
                  <c:v>26.317709320818725</c:v>
                </c:pt>
                <c:pt idx="8">
                  <c:v>26.235364697395134</c:v>
                </c:pt>
                <c:pt idx="9">
                  <c:v>26.733456053441294</c:v>
                </c:pt>
                <c:pt idx="10">
                  <c:v>26.576530389473611</c:v>
                </c:pt>
                <c:pt idx="11">
                  <c:v>24.778155965763258</c:v>
                </c:pt>
                <c:pt idx="12">
                  <c:v>24.93822226729106</c:v>
                </c:pt>
                <c:pt idx="13">
                  <c:v>24.220995033783783</c:v>
                </c:pt>
                <c:pt idx="14">
                  <c:v>24.13767017466909</c:v>
                </c:pt>
                <c:pt idx="15">
                  <c:v>23.683775058228008</c:v>
                </c:pt>
                <c:pt idx="16">
                  <c:v>23.721126920728267</c:v>
                </c:pt>
                <c:pt idx="17">
                  <c:v>23.692656941193032</c:v>
                </c:pt>
                <c:pt idx="18">
                  <c:v>22.15905822843493</c:v>
                </c:pt>
                <c:pt idx="19">
                  <c:v>44.86093497857501</c:v>
                </c:pt>
                <c:pt idx="20">
                  <c:v>-2.79714453394593</c:v>
                </c:pt>
                <c:pt idx="21">
                  <c:v>8.0825339370470228</c:v>
                </c:pt>
                <c:pt idx="22">
                  <c:v>14.809942412370456</c:v>
                </c:pt>
                <c:pt idx="23">
                  <c:v>15.277146039418517</c:v>
                </c:pt>
                <c:pt idx="24">
                  <c:v>4.709298157917118</c:v>
                </c:pt>
                <c:pt idx="25">
                  <c:v>48.685843494957687</c:v>
                </c:pt>
                <c:pt idx="26">
                  <c:v>8.975251970984063</c:v>
                </c:pt>
                <c:pt idx="27">
                  <c:v>8.7538143199018439</c:v>
                </c:pt>
                <c:pt idx="28">
                  <c:v>8.9857887622240664</c:v>
                </c:pt>
                <c:pt idx="29">
                  <c:v>13.097994088349756</c:v>
                </c:pt>
              </c:numCache>
            </c:numRef>
          </c:val>
          <c:extLst>
            <c:ext xmlns:c16="http://schemas.microsoft.com/office/drawing/2014/chart" uri="{C3380CC4-5D6E-409C-BE32-E72D297353CC}">
              <c16:uniqueId val="{00000004-C003-4822-80E8-229ABF7370F8}"/>
            </c:ext>
          </c:extLst>
        </c:ser>
        <c:ser>
          <c:idx val="6"/>
          <c:order val="6"/>
          <c:tx>
            <c:strRef>
              <c:f>ЗИЗЛХ!$A$56</c:f>
              <c:strCache>
                <c:ptCount val="1"/>
                <c:pt idx="0">
                  <c:v>Other land</c:v>
                </c:pt>
              </c:strCache>
            </c:strRef>
          </c:tx>
          <c:spPr>
            <a:ln>
              <a:solidFill>
                <a:schemeClr val="tx1"/>
              </a:solidFill>
            </a:ln>
          </c:spPr>
          <c:invertIfNegative val="0"/>
          <c:cat>
            <c:numRef>
              <c:f>ЗИЗЛХ!$B$38:$AE$38</c:f>
              <c:numCache>
                <c:formatCode>General</c:formatCode>
                <c:ptCount val="30"/>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numCache>
            </c:numRef>
          </c:cat>
          <c:val>
            <c:numRef>
              <c:f>ЗИЗЛХ!$B$56:$AE$56</c:f>
              <c:numCache>
                <c:formatCode>0</c:formatCode>
                <c:ptCount val="30"/>
                <c:pt idx="0">
                  <c:v>0</c:v>
                </c:pt>
                <c:pt idx="1">
                  <c:v>22.841796338346541</c:v>
                </c:pt>
                <c:pt idx="2">
                  <c:v>22.841796338346541</c:v>
                </c:pt>
                <c:pt idx="3">
                  <c:v>22.841796338346541</c:v>
                </c:pt>
                <c:pt idx="4">
                  <c:v>22.841796338346541</c:v>
                </c:pt>
                <c:pt idx="5">
                  <c:v>22.841796338346541</c:v>
                </c:pt>
                <c:pt idx="6">
                  <c:v>22.841796338346541</c:v>
                </c:pt>
                <c:pt idx="7">
                  <c:v>22.841796338346541</c:v>
                </c:pt>
                <c:pt idx="8">
                  <c:v>22.841796338346541</c:v>
                </c:pt>
                <c:pt idx="9">
                  <c:v>22.841796338346541</c:v>
                </c:pt>
                <c:pt idx="10">
                  <c:v>22.841796338346541</c:v>
                </c:pt>
                <c:pt idx="11">
                  <c:v>22.841796338346541</c:v>
                </c:pt>
                <c:pt idx="12">
                  <c:v>22.841796338346541</c:v>
                </c:pt>
                <c:pt idx="13">
                  <c:v>22.841796338346541</c:v>
                </c:pt>
                <c:pt idx="14">
                  <c:v>22.841796338346541</c:v>
                </c:pt>
                <c:pt idx="15">
                  <c:v>22.841796338346541</c:v>
                </c:pt>
                <c:pt idx="16">
                  <c:v>22.841796338346541</c:v>
                </c:pt>
                <c:pt idx="17">
                  <c:v>22.841796338346541</c:v>
                </c:pt>
                <c:pt idx="18">
                  <c:v>22.841796338346541</c:v>
                </c:pt>
                <c:pt idx="19">
                  <c:v>22.841796338346541</c:v>
                </c:pt>
                <c:pt idx="20">
                  <c:v>0.28533600857142966</c:v>
                </c:pt>
                <c:pt idx="21">
                  <c:v>1.6015371428572279E-2</c:v>
                </c:pt>
                <c:pt idx="22">
                  <c:v>0.36475938190476181</c:v>
                </c:pt>
                <c:pt idx="23">
                  <c:v>4.3757939188632298</c:v>
                </c:pt>
                <c:pt idx="24">
                  <c:v>24.917039217128398</c:v>
                </c:pt>
                <c:pt idx="25">
                  <c:v>1.6738308425544783</c:v>
                </c:pt>
                <c:pt idx="26">
                  <c:v>2.1817969482943367</c:v>
                </c:pt>
                <c:pt idx="27">
                  <c:v>2.353197589080704</c:v>
                </c:pt>
                <c:pt idx="28">
                  <c:v>1.8688950019979675</c:v>
                </c:pt>
                <c:pt idx="29">
                  <c:v>1.2921027433989187</c:v>
                </c:pt>
              </c:numCache>
            </c:numRef>
          </c:val>
          <c:extLst>
            <c:ext xmlns:c16="http://schemas.microsoft.com/office/drawing/2014/chart" uri="{C3380CC4-5D6E-409C-BE32-E72D297353CC}">
              <c16:uniqueId val="{00000005-C003-4822-80E8-229ABF7370F8}"/>
            </c:ext>
          </c:extLst>
        </c:ser>
        <c:ser>
          <c:idx val="7"/>
          <c:order val="7"/>
          <c:tx>
            <c:strRef>
              <c:f>ЗИЗЛХ!$A$57</c:f>
              <c:strCache>
                <c:ptCount val="1"/>
                <c:pt idx="0">
                  <c:v>Harvested wood products</c:v>
                </c:pt>
              </c:strCache>
            </c:strRef>
          </c:tx>
          <c:spPr>
            <a:ln>
              <a:solidFill>
                <a:schemeClr val="tx1"/>
              </a:solidFill>
            </a:ln>
          </c:spPr>
          <c:invertIfNegative val="0"/>
          <c:cat>
            <c:numRef>
              <c:f>ЗИЗЛХ!$B$38:$AE$38</c:f>
              <c:numCache>
                <c:formatCode>General</c:formatCode>
                <c:ptCount val="30"/>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numCache>
            </c:numRef>
          </c:cat>
          <c:val>
            <c:numRef>
              <c:f>ЗИЗЛХ!$B$57:$AE$57</c:f>
              <c:numCache>
                <c:formatCode>0</c:formatCode>
                <c:ptCount val="30"/>
                <c:pt idx="0">
                  <c:v>-5.6866692297369621</c:v>
                </c:pt>
                <c:pt idx="1">
                  <c:v>7.1728216357044987</c:v>
                </c:pt>
                <c:pt idx="2">
                  <c:v>20.121496811182112</c:v>
                </c:pt>
                <c:pt idx="3">
                  <c:v>31.324724639861039</c:v>
                </c:pt>
                <c:pt idx="4">
                  <c:v>31.422638395105373</c:v>
                </c:pt>
                <c:pt idx="5">
                  <c:v>36.745047106212859</c:v>
                </c:pt>
                <c:pt idx="6">
                  <c:v>40.713499642925022</c:v>
                </c:pt>
                <c:pt idx="7">
                  <c:v>37.906641594156206</c:v>
                </c:pt>
                <c:pt idx="8">
                  <c:v>34.016531848091425</c:v>
                </c:pt>
                <c:pt idx="9">
                  <c:v>31.157095662087034</c:v>
                </c:pt>
                <c:pt idx="10">
                  <c:v>29.956132868884964</c:v>
                </c:pt>
                <c:pt idx="11">
                  <c:v>30.906388827501395</c:v>
                </c:pt>
                <c:pt idx="12">
                  <c:v>28.433887187342272</c:v>
                </c:pt>
                <c:pt idx="13">
                  <c:v>26.782355660849912</c:v>
                </c:pt>
                <c:pt idx="14">
                  <c:v>25.300285992559104</c:v>
                </c:pt>
                <c:pt idx="15">
                  <c:v>24.526024951070049</c:v>
                </c:pt>
                <c:pt idx="16">
                  <c:v>19.102302555971232</c:v>
                </c:pt>
                <c:pt idx="17">
                  <c:v>20.42040125423102</c:v>
                </c:pt>
                <c:pt idx="18">
                  <c:v>24.39979397177564</c:v>
                </c:pt>
                <c:pt idx="19">
                  <c:v>19.747519036192024</c:v>
                </c:pt>
                <c:pt idx="20">
                  <c:v>16.253686811793152</c:v>
                </c:pt>
                <c:pt idx="21">
                  <c:v>17.065997813859042</c:v>
                </c:pt>
                <c:pt idx="22">
                  <c:v>17.796223951304764</c:v>
                </c:pt>
                <c:pt idx="23">
                  <c:v>16.70026020847213</c:v>
                </c:pt>
                <c:pt idx="24">
                  <c:v>9.2524580937944396</c:v>
                </c:pt>
                <c:pt idx="25">
                  <c:v>13.483921116817207</c:v>
                </c:pt>
                <c:pt idx="26">
                  <c:v>11.635480918396965</c:v>
                </c:pt>
                <c:pt idx="27">
                  <c:v>6.913041355115439</c:v>
                </c:pt>
                <c:pt idx="28">
                  <c:v>-9.8917842249376946</c:v>
                </c:pt>
                <c:pt idx="29">
                  <c:v>6.1558338556519896</c:v>
                </c:pt>
              </c:numCache>
            </c:numRef>
          </c:val>
          <c:extLst>
            <c:ext xmlns:c16="http://schemas.microsoft.com/office/drawing/2014/chart" uri="{C3380CC4-5D6E-409C-BE32-E72D297353CC}">
              <c16:uniqueId val="{00000006-C003-4822-80E8-229ABF7370F8}"/>
            </c:ext>
          </c:extLst>
        </c:ser>
        <c:dLbls>
          <c:showLegendKey val="0"/>
          <c:showVal val="0"/>
          <c:showCatName val="0"/>
          <c:showSerName val="0"/>
          <c:showPercent val="0"/>
          <c:showBubbleSize val="0"/>
        </c:dLbls>
        <c:gapWidth val="150"/>
        <c:overlap val="100"/>
        <c:axId val="294382408"/>
        <c:axId val="294382800"/>
      </c:barChart>
      <c:lineChart>
        <c:grouping val="standard"/>
        <c:varyColors val="0"/>
        <c:ser>
          <c:idx val="0"/>
          <c:order val="0"/>
          <c:tx>
            <c:strRef>
              <c:f>ЗИЗЛХ!$A$50</c:f>
              <c:strCache>
                <c:ptCount val="1"/>
                <c:pt idx="0">
                  <c:v>Total LULUCF</c:v>
                </c:pt>
              </c:strCache>
            </c:strRef>
          </c:tx>
          <c:spPr>
            <a:ln>
              <a:solidFill>
                <a:schemeClr val="tx1"/>
              </a:solidFill>
            </a:ln>
          </c:spPr>
          <c:marker>
            <c:symbol val="none"/>
          </c:marker>
          <c:cat>
            <c:numRef>
              <c:f>ЗИЗЛХ!$B$38:$AE$38</c:f>
              <c:numCache>
                <c:formatCode>General</c:formatCode>
                <c:ptCount val="30"/>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numCache>
            </c:numRef>
          </c:cat>
          <c:val>
            <c:numRef>
              <c:f>ЗИЗЛХ!$B$50:$AE$50</c:f>
              <c:numCache>
                <c:formatCode>0</c:formatCode>
                <c:ptCount val="30"/>
                <c:pt idx="0">
                  <c:v>-77.962883261176444</c:v>
                </c:pt>
                <c:pt idx="1">
                  <c:v>-41.69144459966558</c:v>
                </c:pt>
                <c:pt idx="2">
                  <c:v>-47.725541190475731</c:v>
                </c:pt>
                <c:pt idx="3">
                  <c:v>-51.123397682655813</c:v>
                </c:pt>
                <c:pt idx="4">
                  <c:v>-140.50126394246814</c:v>
                </c:pt>
                <c:pt idx="5">
                  <c:v>-214.80786138430932</c:v>
                </c:pt>
                <c:pt idx="6">
                  <c:v>-276.99607724741264</c:v>
                </c:pt>
                <c:pt idx="7">
                  <c:v>-358.0215055515456</c:v>
                </c:pt>
                <c:pt idx="8">
                  <c:v>-440.27328114430622</c:v>
                </c:pt>
                <c:pt idx="9">
                  <c:v>-458.9882968501833</c:v>
                </c:pt>
                <c:pt idx="10">
                  <c:v>-481.45526706290553</c:v>
                </c:pt>
                <c:pt idx="11">
                  <c:v>-537.05189248630313</c:v>
                </c:pt>
                <c:pt idx="12">
                  <c:v>-565.45094875227517</c:v>
                </c:pt>
                <c:pt idx="13">
                  <c:v>-584.17750793236303</c:v>
                </c:pt>
                <c:pt idx="14">
                  <c:v>-543.48394377171678</c:v>
                </c:pt>
                <c:pt idx="15">
                  <c:v>-540.03865597218839</c:v>
                </c:pt>
                <c:pt idx="16">
                  <c:v>-542.26572849008733</c:v>
                </c:pt>
                <c:pt idx="17">
                  <c:v>-552.7080519732325</c:v>
                </c:pt>
                <c:pt idx="18">
                  <c:v>-582.84763394227821</c:v>
                </c:pt>
                <c:pt idx="19">
                  <c:v>-637.69624125525741</c:v>
                </c:pt>
                <c:pt idx="20">
                  <c:v>-723.12560096771415</c:v>
                </c:pt>
                <c:pt idx="21">
                  <c:v>-688.06157949637532</c:v>
                </c:pt>
                <c:pt idx="22">
                  <c:v>-680.4684671487347</c:v>
                </c:pt>
                <c:pt idx="23">
                  <c:v>-613.82718286536226</c:v>
                </c:pt>
                <c:pt idx="24">
                  <c:v>-676.43350492141803</c:v>
                </c:pt>
                <c:pt idx="25">
                  <c:v>-565.65120622708878</c:v>
                </c:pt>
                <c:pt idx="26">
                  <c:v>-582.18073004932774</c:v>
                </c:pt>
                <c:pt idx="27">
                  <c:v>-569.00456482189725</c:v>
                </c:pt>
                <c:pt idx="28">
                  <c:v>-632.7035986270198</c:v>
                </c:pt>
                <c:pt idx="29">
                  <c:v>-580.89788657134466</c:v>
                </c:pt>
              </c:numCache>
            </c:numRef>
          </c:val>
          <c:smooth val="0"/>
          <c:extLst>
            <c:ext xmlns:c16="http://schemas.microsoft.com/office/drawing/2014/chart" uri="{C3380CC4-5D6E-409C-BE32-E72D297353CC}">
              <c16:uniqueId val="{00000007-C003-4822-80E8-229ABF7370F8}"/>
            </c:ext>
          </c:extLst>
        </c:ser>
        <c:dLbls>
          <c:showLegendKey val="0"/>
          <c:showVal val="0"/>
          <c:showCatName val="0"/>
          <c:showSerName val="0"/>
          <c:showPercent val="0"/>
          <c:showBubbleSize val="0"/>
        </c:dLbls>
        <c:marker val="1"/>
        <c:smooth val="0"/>
        <c:axId val="294382408"/>
        <c:axId val="294382800"/>
      </c:lineChart>
      <c:catAx>
        <c:axId val="294382408"/>
        <c:scaling>
          <c:orientation val="minMax"/>
        </c:scaling>
        <c:delete val="0"/>
        <c:axPos val="b"/>
        <c:numFmt formatCode="General" sourceLinked="1"/>
        <c:majorTickMark val="out"/>
        <c:minorTickMark val="none"/>
        <c:tickLblPos val="nextTo"/>
        <c:txPr>
          <a:bodyPr rot="-5400000" vert="horz"/>
          <a:lstStyle/>
          <a:p>
            <a:pPr>
              <a:defRPr/>
            </a:pPr>
            <a:endParaRPr lang="ru-RU"/>
          </a:p>
        </c:txPr>
        <c:crossAx val="294382800"/>
        <c:crosses val="autoZero"/>
        <c:auto val="1"/>
        <c:lblAlgn val="ctr"/>
        <c:lblOffset val="100"/>
        <c:noMultiLvlLbl val="0"/>
      </c:catAx>
      <c:valAx>
        <c:axId val="294382800"/>
        <c:scaling>
          <c:orientation val="minMax"/>
          <c:min val="-850"/>
        </c:scaling>
        <c:delete val="0"/>
        <c:axPos val="l"/>
        <c:majorGridlines/>
        <c:numFmt formatCode="0" sourceLinked="1"/>
        <c:majorTickMark val="out"/>
        <c:minorTickMark val="none"/>
        <c:tickLblPos val="nextTo"/>
        <c:txPr>
          <a:bodyPr/>
          <a:lstStyle/>
          <a:p>
            <a:pPr>
              <a:defRPr sz="1400"/>
            </a:pPr>
            <a:endParaRPr lang="ru-RU"/>
          </a:p>
        </c:txPr>
        <c:crossAx val="294382408"/>
        <c:crosses val="autoZero"/>
        <c:crossBetween val="between"/>
      </c:valAx>
    </c:plotArea>
    <c:legend>
      <c:legendPos val="t"/>
      <c:legendEntry>
        <c:idx val="3"/>
        <c:delete val="1"/>
      </c:legendEntry>
      <c:layout>
        <c:manualLayout>
          <c:xMode val="edge"/>
          <c:yMode val="edge"/>
          <c:x val="0.15984385104035906"/>
          <c:y val="0"/>
          <c:w val="0.84015619217622717"/>
          <c:h val="0.19341629717250403"/>
        </c:manualLayout>
      </c:layout>
      <c:overlay val="0"/>
      <c:txPr>
        <a:bodyPr/>
        <a:lstStyle/>
        <a:p>
          <a:pPr>
            <a:defRPr sz="1400"/>
          </a:pPr>
          <a:endParaRPr lang="ru-RU"/>
        </a:p>
      </c:txPr>
    </c:legend>
    <c:plotVisOnly val="1"/>
    <c:dispBlanksAs val="gap"/>
    <c:showDLblsOverMax val="0"/>
  </c:chart>
  <c:spPr>
    <a:ln>
      <a:noFill/>
    </a:ln>
  </c:spPr>
  <c:txPr>
    <a:bodyPr/>
    <a:lstStyle/>
    <a:p>
      <a:pPr>
        <a:defRPr>
          <a:latin typeface="Times New Roman" pitchFamily="18" charset="0"/>
          <a:cs typeface="Times New Roman" pitchFamily="18" charset="0"/>
        </a:defRPr>
      </a:pPr>
      <a:endParaRPr lang="ru-RU"/>
    </a:p>
  </c:txPr>
  <c:externalData r:id="rId1">
    <c:autoUpdate val="0"/>
  </c:externalData>
  <c:userShapes r:id="rId2"/>
</c:chartSpace>
</file>

<file path=ppt/drawings/_rels/drawing1.xml.rels><?xml version="1.0" encoding="UTF-8" standalone="yes"?>
<Relationships xmlns="http://schemas.openxmlformats.org/package/2006/relationships"><Relationship Id="rId1" Type="http://schemas.openxmlformats.org/officeDocument/2006/relationships/image" Target="../media/image3.png"/></Relationships>
</file>

<file path=ppt/drawings/drawing1.xml><?xml version="1.0" encoding="utf-8"?>
<c:userShapes xmlns:c="http://schemas.openxmlformats.org/drawingml/2006/chart">
  <cdr:relSizeAnchor xmlns:cdr="http://schemas.openxmlformats.org/drawingml/2006/chartDrawing">
    <cdr:from>
      <cdr:x>0.88281</cdr:x>
      <cdr:y>0.89034</cdr:y>
    </cdr:from>
    <cdr:to>
      <cdr:x>0.97031</cdr:x>
      <cdr:y>0.9765</cdr:y>
    </cdr:to>
    <cdr:sp macro="" textlink="">
      <cdr:nvSpPr>
        <cdr:cNvPr id="2" name="TextBox 1"/>
        <cdr:cNvSpPr txBox="1"/>
      </cdr:nvSpPr>
      <cdr:spPr>
        <a:xfrm xmlns:a="http://schemas.openxmlformats.org/drawingml/2006/main">
          <a:off x="5381627" y="3248024"/>
          <a:ext cx="533400" cy="31432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ru-RU" sz="1400" dirty="0">
              <a:latin typeface="Times New Roman" pitchFamily="18" charset="0"/>
              <a:cs typeface="Times New Roman" pitchFamily="18" charset="0"/>
            </a:rPr>
            <a:t>Годы</a:t>
          </a:r>
        </a:p>
      </cdr:txBody>
    </cdr:sp>
  </cdr:relSizeAnchor>
  <cdr:relSizeAnchor xmlns:cdr="http://schemas.openxmlformats.org/drawingml/2006/chartDrawing">
    <cdr:from>
      <cdr:x>0.01719</cdr:x>
      <cdr:y>0.09661</cdr:y>
    </cdr:from>
    <cdr:to>
      <cdr:x>0.08281</cdr:x>
      <cdr:y>0.88773</cdr:y>
    </cdr:to>
    <cdr:sp macro="" textlink="">
      <cdr:nvSpPr>
        <cdr:cNvPr id="3" name="TextBox 2"/>
        <cdr:cNvSpPr txBox="1"/>
      </cdr:nvSpPr>
      <cdr:spPr>
        <a:xfrm xmlns:a="http://schemas.openxmlformats.org/drawingml/2006/main" rot="16200000">
          <a:off x="-1138235" y="1595437"/>
          <a:ext cx="2886074" cy="400049"/>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ru-RU" sz="1100">
            <a:latin typeface="Times New Roman" pitchFamily="18" charset="0"/>
            <a:cs typeface="Times New Roman" pitchFamily="18" charset="0"/>
          </a:endParaRPr>
        </a:p>
      </cdr:txBody>
    </cdr:sp>
  </cdr:relSizeAnchor>
  <cdr:relSizeAnchor xmlns:cdr="http://schemas.openxmlformats.org/drawingml/2006/chartDrawing">
    <cdr:from>
      <cdr:x>0.0472</cdr:x>
      <cdr:y>0.23698</cdr:y>
    </cdr:from>
    <cdr:to>
      <cdr:x>0.10272</cdr:x>
      <cdr:y>0.83073</cdr:y>
    </cdr:to>
    <cdr:pic>
      <cdr:nvPicPr>
        <cdr:cNvPr id="4" name="chart">
          <a:extLst xmlns:a="http://schemas.openxmlformats.org/drawingml/2006/main">
            <a:ext uri="{FF2B5EF4-FFF2-40B4-BE49-F238E27FC236}">
              <a16:creationId xmlns:a16="http://schemas.microsoft.com/office/drawing/2014/main" id="{830619C8-13A5-415A-AAB6-21ECE67A9B88}"/>
            </a:ext>
          </a:extLst>
        </cdr:cNvPr>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rot="16200000">
          <a:off x="-513235" y="1740545"/>
          <a:ext cx="2171699" cy="424159"/>
        </a:xfrm>
        <a:prstGeom xmlns:a="http://schemas.openxmlformats.org/drawingml/2006/main" prst="rect">
          <a:avLst/>
        </a:prstGeom>
      </cdr:spPr>
    </cdr:pic>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8F004E-133B-4A6E-AB0B-001DBE0EA17F}" type="datetimeFigureOut">
              <a:rPr lang="ru-RU" smtClean="0"/>
              <a:t>22.09.2021</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943D0B-4095-4870-9952-A4958013C0AC}" type="slidenum">
              <a:rPr lang="ru-RU" smtClean="0"/>
              <a:t>‹#›</a:t>
            </a:fld>
            <a:endParaRPr lang="ru-RU"/>
          </a:p>
        </p:txBody>
      </p:sp>
    </p:spTree>
    <p:extLst>
      <p:ext uri="{BB962C8B-B14F-4D97-AF65-F5344CB8AC3E}">
        <p14:creationId xmlns:p14="http://schemas.microsoft.com/office/powerpoint/2010/main" val="4023791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sz="1200" kern="1200" dirty="0">
                <a:solidFill>
                  <a:schemeClr val="tx1"/>
                </a:solidFill>
                <a:effectLst/>
                <a:latin typeface="+mn-lt"/>
                <a:ea typeface="+mn-ea"/>
                <a:cs typeface="+mn-cs"/>
              </a:rPr>
              <a:t>At present, the contribution of the AFOLU sector to global GHG emissions is estimated at around 24% (net emissions 12 Gt CO</a:t>
            </a:r>
            <a:r>
              <a:rPr lang="en-US" sz="1200" kern="1200" baseline="-25000" dirty="0">
                <a:solidFill>
                  <a:schemeClr val="tx1"/>
                </a:solidFill>
                <a:effectLst/>
                <a:latin typeface="+mn-lt"/>
                <a:ea typeface="+mn-ea"/>
                <a:cs typeface="+mn-cs"/>
              </a:rPr>
              <a:t>2</a:t>
            </a:r>
            <a:r>
              <a:rPr lang="en-US" sz="1200" kern="1200" dirty="0">
                <a:solidFill>
                  <a:schemeClr val="tx1"/>
                </a:solidFill>
                <a:effectLst/>
                <a:latin typeface="+mn-lt"/>
                <a:ea typeface="+mn-ea"/>
                <a:cs typeface="+mn-cs"/>
              </a:rPr>
              <a:t> eq yr</a:t>
            </a:r>
            <a:r>
              <a:rPr lang="en-US" sz="1200" kern="1200" baseline="30000" dirty="0">
                <a:solidFill>
                  <a:schemeClr val="tx1"/>
                </a:solidFill>
                <a:effectLst/>
                <a:latin typeface="+mn-lt"/>
                <a:ea typeface="+mn-ea"/>
                <a:cs typeface="+mn-cs"/>
              </a:rPr>
              <a:t>-1</a:t>
            </a:r>
            <a:r>
              <a:rPr lang="en-US" sz="1200" kern="1200" dirty="0">
                <a:solidFill>
                  <a:schemeClr val="tx1"/>
                </a:solidFill>
                <a:effectLst/>
                <a:latin typeface="+mn-lt"/>
                <a:ea typeface="+mn-ea"/>
                <a:cs typeface="+mn-cs"/>
              </a:rPr>
              <a:t>) (IPCC 2014a)</a:t>
            </a:r>
            <a:endParaRPr lang="ru-RU" sz="1200" kern="1200" dirty="0">
              <a:solidFill>
                <a:schemeClr val="tx1"/>
              </a:solidFill>
              <a:effectLst/>
              <a:latin typeface="+mn-lt"/>
              <a:ea typeface="+mn-ea"/>
              <a:cs typeface="+mn-cs"/>
            </a:endParaRPr>
          </a:p>
          <a:p>
            <a:r>
              <a:rPr lang="ru-RU" sz="1200" kern="1200" dirty="0">
                <a:solidFill>
                  <a:schemeClr val="tx1"/>
                </a:solidFill>
                <a:effectLst/>
                <a:latin typeface="+mn-lt"/>
                <a:ea typeface="+mn-ea"/>
                <a:cs typeface="+mn-cs"/>
              </a:rPr>
              <a:t>Наибольшее значение для лесов России в качестве как мер адаптации экосистем, так и </a:t>
            </a:r>
            <a:r>
              <a:rPr lang="ru-RU" sz="1200" kern="1200" dirty="0" err="1">
                <a:solidFill>
                  <a:schemeClr val="tx1"/>
                </a:solidFill>
                <a:effectLst/>
                <a:latin typeface="+mn-lt"/>
                <a:ea typeface="+mn-ea"/>
                <a:cs typeface="+mn-cs"/>
              </a:rPr>
              <a:t>митигации</a:t>
            </a:r>
            <a:r>
              <a:rPr lang="ru-RU" sz="1200" kern="1200" dirty="0">
                <a:solidFill>
                  <a:schemeClr val="tx1"/>
                </a:solidFill>
                <a:effectLst/>
                <a:latin typeface="+mn-lt"/>
                <a:ea typeface="+mn-ea"/>
                <a:cs typeface="+mn-cs"/>
              </a:rPr>
              <a:t> эмиссий, имеет усиление мер пожарной безопасности в лесах, в том числе мер по предупреждению лесных пожаров, мониторингу пожарной опасности в лесах, оперативному обнаружению и быстрому тушению лесных пожаров. Возникает необходимость корректировки планов тушения лесных пожаров в связи с увеличением частоты возникновения природных пожаров в лесах и площадей, пройденных пожарами. Согласно нашим оценкам эмиссии парниковых газов только от природных пожаров в лесах составляют от 10 до 15% от общей антропогенной эмиссии на территории России (Кадастр, 2018).</a:t>
            </a:r>
          </a:p>
          <a:p>
            <a:r>
              <a:rPr lang="ru-RU" sz="1200" kern="1200" dirty="0">
                <a:solidFill>
                  <a:schemeClr val="tx1"/>
                </a:solidFill>
                <a:effectLst/>
                <a:latin typeface="+mn-lt"/>
                <a:ea typeface="+mn-ea"/>
                <a:cs typeface="+mn-cs"/>
              </a:rPr>
              <a:t>Щадящий режим лесозаготовок в лесах, предусматривающий минимальные повреждения почвы техникой, по-видимому, может обеспечить снижение ежегодной эмиссии в стране </a:t>
            </a:r>
          </a:p>
          <a:p>
            <a:r>
              <a:rPr lang="ru-RU" sz="1200" kern="1200" dirty="0">
                <a:solidFill>
                  <a:schemeClr val="tx1"/>
                </a:solidFill>
                <a:effectLst/>
                <a:latin typeface="+mn-lt"/>
                <a:ea typeface="+mn-ea"/>
                <a:cs typeface="+mn-cs"/>
              </a:rPr>
              <a:t>Согласно данным (</a:t>
            </a:r>
            <a:r>
              <a:rPr lang="ru-RU" sz="1200" kern="1200" dirty="0" err="1">
                <a:solidFill>
                  <a:schemeClr val="tx1"/>
                </a:solidFill>
                <a:effectLst/>
                <a:latin typeface="+mn-lt"/>
                <a:ea typeface="+mn-ea"/>
                <a:cs typeface="+mn-cs"/>
              </a:rPr>
              <a:t>Загладин</a:t>
            </a:r>
            <a:r>
              <a:rPr lang="ru-RU" sz="1200" kern="1200" dirty="0">
                <a:solidFill>
                  <a:schemeClr val="tx1"/>
                </a:solidFill>
                <a:effectLst/>
                <a:latin typeface="+mn-lt"/>
                <a:ea typeface="+mn-ea"/>
                <a:cs typeface="+mn-cs"/>
              </a:rPr>
              <a:t>, Фролов, 1985; Калашников, 1985; Галактионов, 2001) образование древесных отходов при лесозаготовке достигает в России от 40 до 50% биомассы дерева</a:t>
            </a:r>
          </a:p>
          <a:p>
            <a:r>
              <a:rPr lang="ru-RU" sz="1200" kern="1200" dirty="0">
                <a:solidFill>
                  <a:schemeClr val="tx1"/>
                </a:solidFill>
                <a:effectLst/>
                <a:latin typeface="+mn-lt"/>
                <a:ea typeface="+mn-ea"/>
                <a:cs typeface="+mn-cs"/>
              </a:rPr>
              <a:t>Для земель пахотных и луговых угодий России основными мерами по сокращению выбросов парниковых газов является замена экстенсивного вида их использования на интенсивное на основе устойчивого управления. При этом потери почвенного углерода пахотных земель должны быть сведены к нулю в результате оптимального внесения органических удобрений, сокращения эрозионных и дефляционных потерь. Меры по уменьшению вымывания азота вносимых минеральных и органических удобрений может обеспечить сокращение ежегодных эмиссий парниковых газов в стране дополнительно до 6 млн. тонн СО2-экв. Сопутствующими выгодами в результате такой системы управления землями станет обеспечение продовольственной безопасности в стране, а также повышение адаптационного потенциала сельскохозяйственных земель.</a:t>
            </a:r>
          </a:p>
          <a:p>
            <a:endParaRPr lang="ru-RU" sz="1200" kern="1200" dirty="0">
              <a:solidFill>
                <a:schemeClr val="tx1"/>
              </a:solidFill>
              <a:effectLst/>
              <a:latin typeface="+mn-lt"/>
              <a:ea typeface="+mn-ea"/>
              <a:cs typeface="+mn-cs"/>
            </a:endParaRPr>
          </a:p>
          <a:p>
            <a:endParaRPr lang="ru-RU" dirty="0"/>
          </a:p>
        </p:txBody>
      </p:sp>
      <p:sp>
        <p:nvSpPr>
          <p:cNvPr id="4" name="Номер слайда 3"/>
          <p:cNvSpPr>
            <a:spLocks noGrp="1"/>
          </p:cNvSpPr>
          <p:nvPr>
            <p:ph type="sldNum" sz="quarter" idx="5"/>
          </p:nvPr>
        </p:nvSpPr>
        <p:spPr/>
        <p:txBody>
          <a:bodyPr/>
          <a:lstStyle/>
          <a:p>
            <a:fld id="{D8C94E29-E4CC-4501-95F8-7300E577063B}" type="slidenum">
              <a:rPr lang="ru-RU" smtClean="0"/>
              <a:t>4</a:t>
            </a:fld>
            <a:endParaRPr lang="ru-RU"/>
          </a:p>
        </p:txBody>
      </p:sp>
    </p:spTree>
    <p:extLst>
      <p:ext uri="{BB962C8B-B14F-4D97-AF65-F5344CB8AC3E}">
        <p14:creationId xmlns:p14="http://schemas.microsoft.com/office/powerpoint/2010/main" val="16277993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759D4FA-93CF-4FB2-B4DE-CF9855631071}"/>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908EA1FF-8BC2-497D-9763-C3813469B59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9D33CBD2-49CB-4E45-9587-C2DF48A64F15}"/>
              </a:ext>
            </a:extLst>
          </p:cNvPr>
          <p:cNvSpPr>
            <a:spLocks noGrp="1"/>
          </p:cNvSpPr>
          <p:nvPr>
            <p:ph type="dt" sz="half" idx="10"/>
          </p:nvPr>
        </p:nvSpPr>
        <p:spPr/>
        <p:txBody>
          <a:bodyPr/>
          <a:lstStyle/>
          <a:p>
            <a:fld id="{5C7CC815-BEAF-4EB3-8440-1B7605355409}" type="datetimeFigureOut">
              <a:rPr lang="ru-RU" smtClean="0"/>
              <a:t>22.09.2021</a:t>
            </a:fld>
            <a:endParaRPr lang="ru-RU"/>
          </a:p>
        </p:txBody>
      </p:sp>
      <p:sp>
        <p:nvSpPr>
          <p:cNvPr id="5" name="Нижний колонтитул 4">
            <a:extLst>
              <a:ext uri="{FF2B5EF4-FFF2-40B4-BE49-F238E27FC236}">
                <a16:creationId xmlns:a16="http://schemas.microsoft.com/office/drawing/2014/main" id="{98464548-4573-4376-B40B-721793B2A387}"/>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AE71C42C-7304-4246-AAF3-A3FF24AC856E}"/>
              </a:ext>
            </a:extLst>
          </p:cNvPr>
          <p:cNvSpPr>
            <a:spLocks noGrp="1"/>
          </p:cNvSpPr>
          <p:nvPr>
            <p:ph type="sldNum" sz="quarter" idx="12"/>
          </p:nvPr>
        </p:nvSpPr>
        <p:spPr/>
        <p:txBody>
          <a:bodyPr/>
          <a:lstStyle/>
          <a:p>
            <a:fld id="{DF85DBF0-4F40-40F5-9465-08EFFD241352}" type="slidenum">
              <a:rPr lang="ru-RU" smtClean="0"/>
              <a:t>‹#›</a:t>
            </a:fld>
            <a:endParaRPr lang="ru-RU"/>
          </a:p>
        </p:txBody>
      </p:sp>
    </p:spTree>
    <p:extLst>
      <p:ext uri="{BB962C8B-B14F-4D97-AF65-F5344CB8AC3E}">
        <p14:creationId xmlns:p14="http://schemas.microsoft.com/office/powerpoint/2010/main" val="19543886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5A57B12-D3A7-48C5-A20D-11B3BCCFB950}"/>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76D6F82B-08D8-4EBE-8C09-046FCEEB905E}"/>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7A1C7248-6814-4C34-BA34-300016B1A435}"/>
              </a:ext>
            </a:extLst>
          </p:cNvPr>
          <p:cNvSpPr>
            <a:spLocks noGrp="1"/>
          </p:cNvSpPr>
          <p:nvPr>
            <p:ph type="dt" sz="half" idx="10"/>
          </p:nvPr>
        </p:nvSpPr>
        <p:spPr/>
        <p:txBody>
          <a:bodyPr/>
          <a:lstStyle/>
          <a:p>
            <a:fld id="{5C7CC815-BEAF-4EB3-8440-1B7605355409}" type="datetimeFigureOut">
              <a:rPr lang="ru-RU" smtClean="0"/>
              <a:t>22.09.2021</a:t>
            </a:fld>
            <a:endParaRPr lang="ru-RU"/>
          </a:p>
        </p:txBody>
      </p:sp>
      <p:sp>
        <p:nvSpPr>
          <p:cNvPr id="5" name="Нижний колонтитул 4">
            <a:extLst>
              <a:ext uri="{FF2B5EF4-FFF2-40B4-BE49-F238E27FC236}">
                <a16:creationId xmlns:a16="http://schemas.microsoft.com/office/drawing/2014/main" id="{5862EEC5-E703-4158-902F-F562A8EDBC65}"/>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9A9CD446-9D91-499A-8B25-DA27695F2FAD}"/>
              </a:ext>
            </a:extLst>
          </p:cNvPr>
          <p:cNvSpPr>
            <a:spLocks noGrp="1"/>
          </p:cNvSpPr>
          <p:nvPr>
            <p:ph type="sldNum" sz="quarter" idx="12"/>
          </p:nvPr>
        </p:nvSpPr>
        <p:spPr/>
        <p:txBody>
          <a:bodyPr/>
          <a:lstStyle/>
          <a:p>
            <a:fld id="{DF85DBF0-4F40-40F5-9465-08EFFD241352}" type="slidenum">
              <a:rPr lang="ru-RU" smtClean="0"/>
              <a:t>‹#›</a:t>
            </a:fld>
            <a:endParaRPr lang="ru-RU"/>
          </a:p>
        </p:txBody>
      </p:sp>
    </p:spTree>
    <p:extLst>
      <p:ext uri="{BB962C8B-B14F-4D97-AF65-F5344CB8AC3E}">
        <p14:creationId xmlns:p14="http://schemas.microsoft.com/office/powerpoint/2010/main" val="963301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10008CAE-98BC-4095-9EF5-01936B147E35}"/>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FA75DDAF-E0E0-41AE-A9B2-A8C4799B3DF2}"/>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324EB97C-E7A9-481F-8462-F597E0F0CC9D}"/>
              </a:ext>
            </a:extLst>
          </p:cNvPr>
          <p:cNvSpPr>
            <a:spLocks noGrp="1"/>
          </p:cNvSpPr>
          <p:nvPr>
            <p:ph type="dt" sz="half" idx="10"/>
          </p:nvPr>
        </p:nvSpPr>
        <p:spPr/>
        <p:txBody>
          <a:bodyPr/>
          <a:lstStyle/>
          <a:p>
            <a:fld id="{5C7CC815-BEAF-4EB3-8440-1B7605355409}" type="datetimeFigureOut">
              <a:rPr lang="ru-RU" smtClean="0"/>
              <a:t>22.09.2021</a:t>
            </a:fld>
            <a:endParaRPr lang="ru-RU"/>
          </a:p>
        </p:txBody>
      </p:sp>
      <p:sp>
        <p:nvSpPr>
          <p:cNvPr id="5" name="Нижний колонтитул 4">
            <a:extLst>
              <a:ext uri="{FF2B5EF4-FFF2-40B4-BE49-F238E27FC236}">
                <a16:creationId xmlns:a16="http://schemas.microsoft.com/office/drawing/2014/main" id="{656AC1E4-E08D-4F21-BA13-16CD0EB9002C}"/>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823EAD78-E27F-430D-88B4-9EAE596365B8}"/>
              </a:ext>
            </a:extLst>
          </p:cNvPr>
          <p:cNvSpPr>
            <a:spLocks noGrp="1"/>
          </p:cNvSpPr>
          <p:nvPr>
            <p:ph type="sldNum" sz="quarter" idx="12"/>
          </p:nvPr>
        </p:nvSpPr>
        <p:spPr/>
        <p:txBody>
          <a:bodyPr/>
          <a:lstStyle/>
          <a:p>
            <a:fld id="{DF85DBF0-4F40-40F5-9465-08EFFD241352}" type="slidenum">
              <a:rPr lang="ru-RU" smtClean="0"/>
              <a:t>‹#›</a:t>
            </a:fld>
            <a:endParaRPr lang="ru-RU"/>
          </a:p>
        </p:txBody>
      </p:sp>
    </p:spTree>
    <p:extLst>
      <p:ext uri="{BB962C8B-B14F-4D97-AF65-F5344CB8AC3E}">
        <p14:creationId xmlns:p14="http://schemas.microsoft.com/office/powerpoint/2010/main" val="1404526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495F3F9-E065-4C07-B879-F670887AB92C}"/>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E1339569-3140-4E51-97A6-57ACA0639853}"/>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2BEB75F6-0DCF-407D-BBA6-F003F600F295}"/>
              </a:ext>
            </a:extLst>
          </p:cNvPr>
          <p:cNvSpPr>
            <a:spLocks noGrp="1"/>
          </p:cNvSpPr>
          <p:nvPr>
            <p:ph type="dt" sz="half" idx="10"/>
          </p:nvPr>
        </p:nvSpPr>
        <p:spPr/>
        <p:txBody>
          <a:bodyPr/>
          <a:lstStyle/>
          <a:p>
            <a:fld id="{5C7CC815-BEAF-4EB3-8440-1B7605355409}" type="datetimeFigureOut">
              <a:rPr lang="ru-RU" smtClean="0"/>
              <a:t>22.09.2021</a:t>
            </a:fld>
            <a:endParaRPr lang="ru-RU"/>
          </a:p>
        </p:txBody>
      </p:sp>
      <p:sp>
        <p:nvSpPr>
          <p:cNvPr id="5" name="Нижний колонтитул 4">
            <a:extLst>
              <a:ext uri="{FF2B5EF4-FFF2-40B4-BE49-F238E27FC236}">
                <a16:creationId xmlns:a16="http://schemas.microsoft.com/office/drawing/2014/main" id="{2C4FFDB9-1E3F-4449-9D97-4D9B8F3D30FA}"/>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E6BE5CFA-E969-4E0A-A567-9A29402E23DF}"/>
              </a:ext>
            </a:extLst>
          </p:cNvPr>
          <p:cNvSpPr>
            <a:spLocks noGrp="1"/>
          </p:cNvSpPr>
          <p:nvPr>
            <p:ph type="sldNum" sz="quarter" idx="12"/>
          </p:nvPr>
        </p:nvSpPr>
        <p:spPr/>
        <p:txBody>
          <a:bodyPr/>
          <a:lstStyle/>
          <a:p>
            <a:fld id="{DF85DBF0-4F40-40F5-9465-08EFFD241352}" type="slidenum">
              <a:rPr lang="ru-RU" smtClean="0"/>
              <a:t>‹#›</a:t>
            </a:fld>
            <a:endParaRPr lang="ru-RU"/>
          </a:p>
        </p:txBody>
      </p:sp>
    </p:spTree>
    <p:extLst>
      <p:ext uri="{BB962C8B-B14F-4D97-AF65-F5344CB8AC3E}">
        <p14:creationId xmlns:p14="http://schemas.microsoft.com/office/powerpoint/2010/main" val="28501957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CC8F48C-D99A-4422-8B82-842C6F322CBF}"/>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FC6B18A4-0E2B-47AC-956A-009390232AA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423BF476-41CD-45EC-B66A-030F9B2919EF}"/>
              </a:ext>
            </a:extLst>
          </p:cNvPr>
          <p:cNvSpPr>
            <a:spLocks noGrp="1"/>
          </p:cNvSpPr>
          <p:nvPr>
            <p:ph type="dt" sz="half" idx="10"/>
          </p:nvPr>
        </p:nvSpPr>
        <p:spPr/>
        <p:txBody>
          <a:bodyPr/>
          <a:lstStyle/>
          <a:p>
            <a:fld id="{5C7CC815-BEAF-4EB3-8440-1B7605355409}" type="datetimeFigureOut">
              <a:rPr lang="ru-RU" smtClean="0"/>
              <a:t>22.09.2021</a:t>
            </a:fld>
            <a:endParaRPr lang="ru-RU"/>
          </a:p>
        </p:txBody>
      </p:sp>
      <p:sp>
        <p:nvSpPr>
          <p:cNvPr id="5" name="Нижний колонтитул 4">
            <a:extLst>
              <a:ext uri="{FF2B5EF4-FFF2-40B4-BE49-F238E27FC236}">
                <a16:creationId xmlns:a16="http://schemas.microsoft.com/office/drawing/2014/main" id="{DEEE3040-D0AC-48E7-B877-1DFD982A4681}"/>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4EEE3DA5-3D77-4167-939C-154F74FCC7C7}"/>
              </a:ext>
            </a:extLst>
          </p:cNvPr>
          <p:cNvSpPr>
            <a:spLocks noGrp="1"/>
          </p:cNvSpPr>
          <p:nvPr>
            <p:ph type="sldNum" sz="quarter" idx="12"/>
          </p:nvPr>
        </p:nvSpPr>
        <p:spPr/>
        <p:txBody>
          <a:bodyPr/>
          <a:lstStyle/>
          <a:p>
            <a:fld id="{DF85DBF0-4F40-40F5-9465-08EFFD241352}" type="slidenum">
              <a:rPr lang="ru-RU" smtClean="0"/>
              <a:t>‹#›</a:t>
            </a:fld>
            <a:endParaRPr lang="ru-RU"/>
          </a:p>
        </p:txBody>
      </p:sp>
    </p:spTree>
    <p:extLst>
      <p:ext uri="{BB962C8B-B14F-4D97-AF65-F5344CB8AC3E}">
        <p14:creationId xmlns:p14="http://schemas.microsoft.com/office/powerpoint/2010/main" val="1885272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1A23FF3-520E-4D7F-8624-D0C164DD5077}"/>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3CD62934-B5B4-47E7-9664-A810D2251539}"/>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B66F2186-EE50-492C-A72E-6DDFC774A248}"/>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8E943F0D-9306-44AB-8D7C-373CB847DBD8}"/>
              </a:ext>
            </a:extLst>
          </p:cNvPr>
          <p:cNvSpPr>
            <a:spLocks noGrp="1"/>
          </p:cNvSpPr>
          <p:nvPr>
            <p:ph type="dt" sz="half" idx="10"/>
          </p:nvPr>
        </p:nvSpPr>
        <p:spPr/>
        <p:txBody>
          <a:bodyPr/>
          <a:lstStyle/>
          <a:p>
            <a:fld id="{5C7CC815-BEAF-4EB3-8440-1B7605355409}" type="datetimeFigureOut">
              <a:rPr lang="ru-RU" smtClean="0"/>
              <a:t>22.09.2021</a:t>
            </a:fld>
            <a:endParaRPr lang="ru-RU"/>
          </a:p>
        </p:txBody>
      </p:sp>
      <p:sp>
        <p:nvSpPr>
          <p:cNvPr id="6" name="Нижний колонтитул 5">
            <a:extLst>
              <a:ext uri="{FF2B5EF4-FFF2-40B4-BE49-F238E27FC236}">
                <a16:creationId xmlns:a16="http://schemas.microsoft.com/office/drawing/2014/main" id="{56288299-C323-4772-B797-4D5546AA5259}"/>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08529D4E-4B44-4A24-83D1-0815854659FD}"/>
              </a:ext>
            </a:extLst>
          </p:cNvPr>
          <p:cNvSpPr>
            <a:spLocks noGrp="1"/>
          </p:cNvSpPr>
          <p:nvPr>
            <p:ph type="sldNum" sz="quarter" idx="12"/>
          </p:nvPr>
        </p:nvSpPr>
        <p:spPr/>
        <p:txBody>
          <a:bodyPr/>
          <a:lstStyle/>
          <a:p>
            <a:fld id="{DF85DBF0-4F40-40F5-9465-08EFFD241352}" type="slidenum">
              <a:rPr lang="ru-RU" smtClean="0"/>
              <a:t>‹#›</a:t>
            </a:fld>
            <a:endParaRPr lang="ru-RU"/>
          </a:p>
        </p:txBody>
      </p:sp>
    </p:spTree>
    <p:extLst>
      <p:ext uri="{BB962C8B-B14F-4D97-AF65-F5344CB8AC3E}">
        <p14:creationId xmlns:p14="http://schemas.microsoft.com/office/powerpoint/2010/main" val="3180536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90E6861-F791-40B3-8D6B-2D1B1E2DC8EB}"/>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7AC5E7E0-9C3E-4017-8464-E3FE0C50923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32F36EC7-6F64-447E-A916-958F49450CDE}"/>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30FD8416-25F9-45FF-A97E-51D655161B5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F57DFBC2-6B7B-4AA0-9BEA-83D88DB0CCD8}"/>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BC1BAC7E-F449-4FE0-BAA4-39FB7EBD9BB0}"/>
              </a:ext>
            </a:extLst>
          </p:cNvPr>
          <p:cNvSpPr>
            <a:spLocks noGrp="1"/>
          </p:cNvSpPr>
          <p:nvPr>
            <p:ph type="dt" sz="half" idx="10"/>
          </p:nvPr>
        </p:nvSpPr>
        <p:spPr/>
        <p:txBody>
          <a:bodyPr/>
          <a:lstStyle/>
          <a:p>
            <a:fld id="{5C7CC815-BEAF-4EB3-8440-1B7605355409}" type="datetimeFigureOut">
              <a:rPr lang="ru-RU" smtClean="0"/>
              <a:t>22.09.2021</a:t>
            </a:fld>
            <a:endParaRPr lang="ru-RU"/>
          </a:p>
        </p:txBody>
      </p:sp>
      <p:sp>
        <p:nvSpPr>
          <p:cNvPr id="8" name="Нижний колонтитул 7">
            <a:extLst>
              <a:ext uri="{FF2B5EF4-FFF2-40B4-BE49-F238E27FC236}">
                <a16:creationId xmlns:a16="http://schemas.microsoft.com/office/drawing/2014/main" id="{04F814D1-0F60-4950-9770-1750C68930FC}"/>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B5421C94-6204-4915-84FB-E896CA3E5274}"/>
              </a:ext>
            </a:extLst>
          </p:cNvPr>
          <p:cNvSpPr>
            <a:spLocks noGrp="1"/>
          </p:cNvSpPr>
          <p:nvPr>
            <p:ph type="sldNum" sz="quarter" idx="12"/>
          </p:nvPr>
        </p:nvSpPr>
        <p:spPr/>
        <p:txBody>
          <a:bodyPr/>
          <a:lstStyle/>
          <a:p>
            <a:fld id="{DF85DBF0-4F40-40F5-9465-08EFFD241352}" type="slidenum">
              <a:rPr lang="ru-RU" smtClean="0"/>
              <a:t>‹#›</a:t>
            </a:fld>
            <a:endParaRPr lang="ru-RU"/>
          </a:p>
        </p:txBody>
      </p:sp>
    </p:spTree>
    <p:extLst>
      <p:ext uri="{BB962C8B-B14F-4D97-AF65-F5344CB8AC3E}">
        <p14:creationId xmlns:p14="http://schemas.microsoft.com/office/powerpoint/2010/main" val="3812471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96B1721-0329-485F-AC0E-DF92B5584A17}"/>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4C3C144F-933C-45A6-B645-28439789C50E}"/>
              </a:ext>
            </a:extLst>
          </p:cNvPr>
          <p:cNvSpPr>
            <a:spLocks noGrp="1"/>
          </p:cNvSpPr>
          <p:nvPr>
            <p:ph type="dt" sz="half" idx="10"/>
          </p:nvPr>
        </p:nvSpPr>
        <p:spPr/>
        <p:txBody>
          <a:bodyPr/>
          <a:lstStyle/>
          <a:p>
            <a:fld id="{5C7CC815-BEAF-4EB3-8440-1B7605355409}" type="datetimeFigureOut">
              <a:rPr lang="ru-RU" smtClean="0"/>
              <a:t>22.09.2021</a:t>
            </a:fld>
            <a:endParaRPr lang="ru-RU"/>
          </a:p>
        </p:txBody>
      </p:sp>
      <p:sp>
        <p:nvSpPr>
          <p:cNvPr id="4" name="Нижний колонтитул 3">
            <a:extLst>
              <a:ext uri="{FF2B5EF4-FFF2-40B4-BE49-F238E27FC236}">
                <a16:creationId xmlns:a16="http://schemas.microsoft.com/office/drawing/2014/main" id="{73080E7F-538B-491F-B4EF-17C7A69F283A}"/>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D5EAD806-0871-489C-B955-B3A63A769E5F}"/>
              </a:ext>
            </a:extLst>
          </p:cNvPr>
          <p:cNvSpPr>
            <a:spLocks noGrp="1"/>
          </p:cNvSpPr>
          <p:nvPr>
            <p:ph type="sldNum" sz="quarter" idx="12"/>
          </p:nvPr>
        </p:nvSpPr>
        <p:spPr/>
        <p:txBody>
          <a:bodyPr/>
          <a:lstStyle/>
          <a:p>
            <a:fld id="{DF85DBF0-4F40-40F5-9465-08EFFD241352}" type="slidenum">
              <a:rPr lang="ru-RU" smtClean="0"/>
              <a:t>‹#›</a:t>
            </a:fld>
            <a:endParaRPr lang="ru-RU"/>
          </a:p>
        </p:txBody>
      </p:sp>
    </p:spTree>
    <p:extLst>
      <p:ext uri="{BB962C8B-B14F-4D97-AF65-F5344CB8AC3E}">
        <p14:creationId xmlns:p14="http://schemas.microsoft.com/office/powerpoint/2010/main" val="651712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5E717B53-484C-4223-A58C-31D2BD133481}"/>
              </a:ext>
            </a:extLst>
          </p:cNvPr>
          <p:cNvSpPr>
            <a:spLocks noGrp="1"/>
          </p:cNvSpPr>
          <p:nvPr>
            <p:ph type="dt" sz="half" idx="10"/>
          </p:nvPr>
        </p:nvSpPr>
        <p:spPr/>
        <p:txBody>
          <a:bodyPr/>
          <a:lstStyle/>
          <a:p>
            <a:fld id="{5C7CC815-BEAF-4EB3-8440-1B7605355409}" type="datetimeFigureOut">
              <a:rPr lang="ru-RU" smtClean="0"/>
              <a:t>22.09.2021</a:t>
            </a:fld>
            <a:endParaRPr lang="ru-RU"/>
          </a:p>
        </p:txBody>
      </p:sp>
      <p:sp>
        <p:nvSpPr>
          <p:cNvPr id="3" name="Нижний колонтитул 2">
            <a:extLst>
              <a:ext uri="{FF2B5EF4-FFF2-40B4-BE49-F238E27FC236}">
                <a16:creationId xmlns:a16="http://schemas.microsoft.com/office/drawing/2014/main" id="{9873D319-8C7E-45F4-8C38-5F70111B2FC2}"/>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2979A3E9-2B15-469C-9BEE-608270391FF0}"/>
              </a:ext>
            </a:extLst>
          </p:cNvPr>
          <p:cNvSpPr>
            <a:spLocks noGrp="1"/>
          </p:cNvSpPr>
          <p:nvPr>
            <p:ph type="sldNum" sz="quarter" idx="12"/>
          </p:nvPr>
        </p:nvSpPr>
        <p:spPr/>
        <p:txBody>
          <a:bodyPr/>
          <a:lstStyle/>
          <a:p>
            <a:fld id="{DF85DBF0-4F40-40F5-9465-08EFFD241352}" type="slidenum">
              <a:rPr lang="ru-RU" smtClean="0"/>
              <a:t>‹#›</a:t>
            </a:fld>
            <a:endParaRPr lang="ru-RU"/>
          </a:p>
        </p:txBody>
      </p:sp>
    </p:spTree>
    <p:extLst>
      <p:ext uri="{BB962C8B-B14F-4D97-AF65-F5344CB8AC3E}">
        <p14:creationId xmlns:p14="http://schemas.microsoft.com/office/powerpoint/2010/main" val="36079899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00547E7-51A3-4D41-9D93-155962ED5675}"/>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BC089B9C-B9BE-47C5-B28F-526E90418FE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D8DE2D4F-4A1F-4BC9-85AD-E23B7C5EED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7B7BDD7F-97BB-43C6-9DC2-9B1A78205F1A}"/>
              </a:ext>
            </a:extLst>
          </p:cNvPr>
          <p:cNvSpPr>
            <a:spLocks noGrp="1"/>
          </p:cNvSpPr>
          <p:nvPr>
            <p:ph type="dt" sz="half" idx="10"/>
          </p:nvPr>
        </p:nvSpPr>
        <p:spPr/>
        <p:txBody>
          <a:bodyPr/>
          <a:lstStyle/>
          <a:p>
            <a:fld id="{5C7CC815-BEAF-4EB3-8440-1B7605355409}" type="datetimeFigureOut">
              <a:rPr lang="ru-RU" smtClean="0"/>
              <a:t>22.09.2021</a:t>
            </a:fld>
            <a:endParaRPr lang="ru-RU"/>
          </a:p>
        </p:txBody>
      </p:sp>
      <p:sp>
        <p:nvSpPr>
          <p:cNvPr id="6" name="Нижний колонтитул 5">
            <a:extLst>
              <a:ext uri="{FF2B5EF4-FFF2-40B4-BE49-F238E27FC236}">
                <a16:creationId xmlns:a16="http://schemas.microsoft.com/office/drawing/2014/main" id="{5E5E7C01-4CD9-47E9-AB0F-80D87A3C2A49}"/>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B00BB8FB-D0B7-44F6-988B-7E261C1EB820}"/>
              </a:ext>
            </a:extLst>
          </p:cNvPr>
          <p:cNvSpPr>
            <a:spLocks noGrp="1"/>
          </p:cNvSpPr>
          <p:nvPr>
            <p:ph type="sldNum" sz="quarter" idx="12"/>
          </p:nvPr>
        </p:nvSpPr>
        <p:spPr/>
        <p:txBody>
          <a:bodyPr/>
          <a:lstStyle/>
          <a:p>
            <a:fld id="{DF85DBF0-4F40-40F5-9465-08EFFD241352}" type="slidenum">
              <a:rPr lang="ru-RU" smtClean="0"/>
              <a:t>‹#›</a:t>
            </a:fld>
            <a:endParaRPr lang="ru-RU"/>
          </a:p>
        </p:txBody>
      </p:sp>
    </p:spTree>
    <p:extLst>
      <p:ext uri="{BB962C8B-B14F-4D97-AF65-F5344CB8AC3E}">
        <p14:creationId xmlns:p14="http://schemas.microsoft.com/office/powerpoint/2010/main" val="19123912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BD099CE-73E4-4A5C-85AB-0E7B6F2A2B62}"/>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CE9BE399-455C-4616-8676-3D6CAF9E9D1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84251E57-8D17-4B78-BD64-D1944E447D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45F4C07A-53C6-4D9A-96D6-C006155D764E}"/>
              </a:ext>
            </a:extLst>
          </p:cNvPr>
          <p:cNvSpPr>
            <a:spLocks noGrp="1"/>
          </p:cNvSpPr>
          <p:nvPr>
            <p:ph type="dt" sz="half" idx="10"/>
          </p:nvPr>
        </p:nvSpPr>
        <p:spPr/>
        <p:txBody>
          <a:bodyPr/>
          <a:lstStyle/>
          <a:p>
            <a:fld id="{5C7CC815-BEAF-4EB3-8440-1B7605355409}" type="datetimeFigureOut">
              <a:rPr lang="ru-RU" smtClean="0"/>
              <a:t>22.09.2021</a:t>
            </a:fld>
            <a:endParaRPr lang="ru-RU"/>
          </a:p>
        </p:txBody>
      </p:sp>
      <p:sp>
        <p:nvSpPr>
          <p:cNvPr id="6" name="Нижний колонтитул 5">
            <a:extLst>
              <a:ext uri="{FF2B5EF4-FFF2-40B4-BE49-F238E27FC236}">
                <a16:creationId xmlns:a16="http://schemas.microsoft.com/office/drawing/2014/main" id="{626139EF-E5D0-4A27-BE1B-FE01FA327F80}"/>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75958C9D-1FD0-4967-A641-2695F8E21ADF}"/>
              </a:ext>
            </a:extLst>
          </p:cNvPr>
          <p:cNvSpPr>
            <a:spLocks noGrp="1"/>
          </p:cNvSpPr>
          <p:nvPr>
            <p:ph type="sldNum" sz="quarter" idx="12"/>
          </p:nvPr>
        </p:nvSpPr>
        <p:spPr/>
        <p:txBody>
          <a:bodyPr/>
          <a:lstStyle/>
          <a:p>
            <a:fld id="{DF85DBF0-4F40-40F5-9465-08EFFD241352}" type="slidenum">
              <a:rPr lang="ru-RU" smtClean="0"/>
              <a:t>‹#›</a:t>
            </a:fld>
            <a:endParaRPr lang="ru-RU"/>
          </a:p>
        </p:txBody>
      </p:sp>
    </p:spTree>
    <p:extLst>
      <p:ext uri="{BB962C8B-B14F-4D97-AF65-F5344CB8AC3E}">
        <p14:creationId xmlns:p14="http://schemas.microsoft.com/office/powerpoint/2010/main" val="3987297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EE9E059-C67F-49F3-8645-C3973D2761C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27B50EFA-F321-40DB-A5F8-521C897D336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E31C22C4-F8CF-47B2-963E-6903E909362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7CC815-BEAF-4EB3-8440-1B7605355409}" type="datetimeFigureOut">
              <a:rPr lang="ru-RU" smtClean="0"/>
              <a:t>22.09.2021</a:t>
            </a:fld>
            <a:endParaRPr lang="ru-RU"/>
          </a:p>
        </p:txBody>
      </p:sp>
      <p:sp>
        <p:nvSpPr>
          <p:cNvPr id="5" name="Нижний колонтитул 4">
            <a:extLst>
              <a:ext uri="{FF2B5EF4-FFF2-40B4-BE49-F238E27FC236}">
                <a16:creationId xmlns:a16="http://schemas.microsoft.com/office/drawing/2014/main" id="{946A7A78-EB90-4E01-A7E5-3E52A7C15DF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87013D92-CC71-404B-B628-65AC17212D8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85DBF0-4F40-40F5-9465-08EFFD241352}" type="slidenum">
              <a:rPr lang="ru-RU" smtClean="0"/>
              <a:t>‹#›</a:t>
            </a:fld>
            <a:endParaRPr lang="ru-RU"/>
          </a:p>
        </p:txBody>
      </p:sp>
    </p:spTree>
    <p:extLst>
      <p:ext uri="{BB962C8B-B14F-4D97-AF65-F5344CB8AC3E}">
        <p14:creationId xmlns:p14="http://schemas.microsoft.com/office/powerpoint/2010/main" val="20265080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7.xml"/><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9D57B7B-8405-44C7-AD02-DBD463F2D35A}"/>
              </a:ext>
            </a:extLst>
          </p:cNvPr>
          <p:cNvSpPr>
            <a:spLocks noGrp="1"/>
          </p:cNvSpPr>
          <p:nvPr>
            <p:ph type="ctrTitle"/>
          </p:nvPr>
        </p:nvSpPr>
        <p:spPr>
          <a:xfrm>
            <a:off x="1349374" y="1937510"/>
            <a:ext cx="9493251" cy="1491490"/>
          </a:xfrm>
        </p:spPr>
        <p:txBody>
          <a:bodyPr>
            <a:noAutofit/>
          </a:bodyPr>
          <a:lstStyle/>
          <a:p>
            <a:r>
              <a:rPr lang="ru-RU" sz="4800" b="1" dirty="0">
                <a:solidFill>
                  <a:srgbClr val="0070C0"/>
                </a:solidFill>
              </a:rPr>
              <a:t>Потенциал сектора ЗИЗЛХ в сокращении выбросов и увеличении поглощения парниковых газов</a:t>
            </a:r>
          </a:p>
        </p:txBody>
      </p:sp>
      <p:sp>
        <p:nvSpPr>
          <p:cNvPr id="3" name="Подзаголовок 2">
            <a:extLst>
              <a:ext uri="{FF2B5EF4-FFF2-40B4-BE49-F238E27FC236}">
                <a16:creationId xmlns:a16="http://schemas.microsoft.com/office/drawing/2014/main" id="{EEE1B27E-6351-4062-B7AE-1AC25FCCCA26}"/>
              </a:ext>
            </a:extLst>
          </p:cNvPr>
          <p:cNvSpPr>
            <a:spLocks noGrp="1"/>
          </p:cNvSpPr>
          <p:nvPr>
            <p:ph type="subTitle" idx="1"/>
          </p:nvPr>
        </p:nvSpPr>
        <p:spPr>
          <a:xfrm>
            <a:off x="932363" y="4365738"/>
            <a:ext cx="10327272" cy="1655762"/>
          </a:xfrm>
        </p:spPr>
        <p:txBody>
          <a:bodyPr>
            <a:normAutofit/>
          </a:bodyPr>
          <a:lstStyle/>
          <a:p>
            <a:r>
              <a:rPr lang="ru-RU" b="1" dirty="0"/>
              <a:t>Романовская А.А</a:t>
            </a:r>
            <a:r>
              <a:rPr lang="en-US" b="1" dirty="0"/>
              <a:t>.</a:t>
            </a:r>
            <a:endParaRPr lang="ru-RU" b="1" dirty="0"/>
          </a:p>
          <a:p>
            <a:r>
              <a:rPr lang="ru-RU" b="1" dirty="0"/>
              <a:t>директор, член-</a:t>
            </a:r>
            <a:r>
              <a:rPr lang="ru-RU" b="1" dirty="0" err="1"/>
              <a:t>корр.РАН</a:t>
            </a:r>
            <a:endParaRPr lang="ru-RU" b="1" dirty="0"/>
          </a:p>
          <a:p>
            <a:r>
              <a:rPr lang="ru-RU" b="1" dirty="0"/>
              <a:t>Институт глобального климата и экологии имени академика Ю.А. Израэля</a:t>
            </a:r>
          </a:p>
          <a:p>
            <a:endParaRPr lang="ru-RU" dirty="0"/>
          </a:p>
        </p:txBody>
      </p:sp>
      <p:sp>
        <p:nvSpPr>
          <p:cNvPr id="4" name="TextBox 3"/>
          <p:cNvSpPr txBox="1"/>
          <p:nvPr/>
        </p:nvSpPr>
        <p:spPr>
          <a:xfrm>
            <a:off x="219076" y="169775"/>
            <a:ext cx="10474326" cy="1200329"/>
          </a:xfrm>
          <a:prstGeom prst="rect">
            <a:avLst/>
          </a:prstGeom>
          <a:noFill/>
        </p:spPr>
        <p:txBody>
          <a:bodyPr wrap="square" rtlCol="0">
            <a:spAutoFit/>
          </a:bodyPr>
          <a:lstStyle/>
          <a:p>
            <a:r>
              <a:rPr lang="ru-RU" sz="2400" dirty="0"/>
              <a:t>Заседание Президиума РАН по вопросу «</a:t>
            </a:r>
            <a:r>
              <a:rPr lang="ru-RU" sz="2400" dirty="0" err="1"/>
              <a:t>Низкоуглеродное</a:t>
            </a:r>
            <a:r>
              <a:rPr lang="ru-RU" sz="2400" dirty="0"/>
              <a:t> развитие для России»</a:t>
            </a:r>
          </a:p>
          <a:p>
            <a:r>
              <a:rPr lang="ru-RU" sz="2400" dirty="0"/>
              <a:t>23 сентября 2021 г.</a:t>
            </a:r>
          </a:p>
        </p:txBody>
      </p:sp>
      <p:pic>
        <p:nvPicPr>
          <p:cNvPr id="5" name="Рисунок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295996" y="171363"/>
            <a:ext cx="1530350" cy="827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092454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A221B8A-2E85-41A0-9BA1-E29B933A9CA5}"/>
              </a:ext>
            </a:extLst>
          </p:cNvPr>
          <p:cNvSpPr>
            <a:spLocks noGrp="1"/>
          </p:cNvSpPr>
          <p:nvPr>
            <p:ph type="title"/>
          </p:nvPr>
        </p:nvSpPr>
        <p:spPr>
          <a:xfrm>
            <a:off x="182562" y="218281"/>
            <a:ext cx="10515600" cy="1325563"/>
          </a:xfrm>
        </p:spPr>
        <p:txBody>
          <a:bodyPr>
            <a:normAutofit/>
          </a:bodyPr>
          <a:lstStyle/>
          <a:p>
            <a:r>
              <a:rPr lang="ru-RU" sz="3200" b="1" dirty="0">
                <a:solidFill>
                  <a:srgbClr val="0070C0"/>
                </a:solidFill>
              </a:rPr>
              <a:t>Тенденции изменения выбросов и поглощения     парниковых газов в России (Национальный кадастр, 2021) </a:t>
            </a:r>
          </a:p>
        </p:txBody>
      </p:sp>
      <p:pic>
        <p:nvPicPr>
          <p:cNvPr id="5" name="Рисунок 2">
            <a:extLst>
              <a:ext uri="{FF2B5EF4-FFF2-40B4-BE49-F238E27FC236}">
                <a16:creationId xmlns:a16="http://schemas.microsoft.com/office/drawing/2014/main" id="{CA4881B1-673D-4293-BFEF-FE821A9FCB4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932987" y="218281"/>
            <a:ext cx="1530350" cy="827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Рисунок 7">
            <a:extLst>
              <a:ext uri="{FF2B5EF4-FFF2-40B4-BE49-F238E27FC236}">
                <a16:creationId xmlns:a16="http://schemas.microsoft.com/office/drawing/2014/main" id="{0FEB679E-0981-4EE1-AE6F-74534E43A786}"/>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609600" y="1762125"/>
            <a:ext cx="9848850" cy="4714875"/>
          </a:xfrm>
          <a:prstGeom prst="rect">
            <a:avLst/>
          </a:prstGeom>
          <a:noFill/>
        </p:spPr>
      </p:pic>
      <p:sp>
        <p:nvSpPr>
          <p:cNvPr id="9" name="TextBox 8">
            <a:extLst>
              <a:ext uri="{FF2B5EF4-FFF2-40B4-BE49-F238E27FC236}">
                <a16:creationId xmlns:a16="http://schemas.microsoft.com/office/drawing/2014/main" id="{428D42FE-302B-4571-B658-86BB6583CF4B}"/>
              </a:ext>
            </a:extLst>
          </p:cNvPr>
          <p:cNvSpPr txBox="1"/>
          <p:nvPr/>
        </p:nvSpPr>
        <p:spPr>
          <a:xfrm>
            <a:off x="7696200" y="1923892"/>
            <a:ext cx="3767137" cy="646331"/>
          </a:xfrm>
          <a:prstGeom prst="rect">
            <a:avLst/>
          </a:prstGeom>
          <a:noFill/>
        </p:spPr>
        <p:txBody>
          <a:bodyPr wrap="square" rtlCol="0">
            <a:spAutoFit/>
          </a:bodyPr>
          <a:lstStyle/>
          <a:p>
            <a:r>
              <a:rPr lang="ru-RU" b="1" dirty="0"/>
              <a:t>-48,7% </a:t>
            </a:r>
            <a:r>
              <a:rPr lang="ru-RU" dirty="0"/>
              <a:t>от 1990 с учетом ЗИЗЛХ (2)</a:t>
            </a:r>
          </a:p>
          <a:p>
            <a:r>
              <a:rPr lang="ru-RU" b="1" dirty="0"/>
              <a:t>-32,9% </a:t>
            </a:r>
            <a:r>
              <a:rPr lang="ru-RU" dirty="0"/>
              <a:t>без учета ЗИЗЛХ (1)</a:t>
            </a:r>
          </a:p>
        </p:txBody>
      </p:sp>
    </p:spTree>
    <p:extLst>
      <p:ext uri="{BB962C8B-B14F-4D97-AF65-F5344CB8AC3E}">
        <p14:creationId xmlns:p14="http://schemas.microsoft.com/office/powerpoint/2010/main" val="22104760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2B82BF6-F516-4043-BCE4-42E6C0AB8A44}"/>
              </a:ext>
            </a:extLst>
          </p:cNvPr>
          <p:cNvSpPr>
            <a:spLocks noGrp="1"/>
          </p:cNvSpPr>
          <p:nvPr>
            <p:ph type="title"/>
          </p:nvPr>
        </p:nvSpPr>
        <p:spPr>
          <a:xfrm>
            <a:off x="209550" y="122194"/>
            <a:ext cx="10515600" cy="925426"/>
          </a:xfrm>
        </p:spPr>
        <p:txBody>
          <a:bodyPr/>
          <a:lstStyle/>
          <a:p>
            <a:r>
              <a:rPr lang="ru-RU" sz="3200" b="1" dirty="0">
                <a:solidFill>
                  <a:srgbClr val="0070C0"/>
                </a:solidFill>
              </a:rPr>
              <a:t>Баланс парниковых газов в секторе ЗИЗЛХ – кадастр 2021 </a:t>
            </a:r>
          </a:p>
        </p:txBody>
      </p:sp>
      <p:pic>
        <p:nvPicPr>
          <p:cNvPr id="4" name="Рисунок 2">
            <a:extLst>
              <a:ext uri="{FF2B5EF4-FFF2-40B4-BE49-F238E27FC236}">
                <a16:creationId xmlns:a16="http://schemas.microsoft.com/office/drawing/2014/main" id="{992CA133-C6B8-4245-A513-E0F9C0666CE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295996" y="171363"/>
            <a:ext cx="1530350" cy="827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 name="Объект 4">
            <a:extLst>
              <a:ext uri="{FF2B5EF4-FFF2-40B4-BE49-F238E27FC236}">
                <a16:creationId xmlns:a16="http://schemas.microsoft.com/office/drawing/2014/main" id="{E5B9EC0A-1379-4EB9-B81C-E10B1A3C720E}"/>
              </a:ext>
            </a:extLst>
          </p:cNvPr>
          <p:cNvGraphicFramePr>
            <a:graphicFrameLocks noGrp="1"/>
          </p:cNvGraphicFramePr>
          <p:nvPr>
            <p:ph idx="1"/>
          </p:nvPr>
        </p:nvGraphicFramePr>
        <p:xfrm>
          <a:off x="209550" y="1349375"/>
          <a:ext cx="10515600" cy="4351338"/>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a:extLst>
              <a:ext uri="{FF2B5EF4-FFF2-40B4-BE49-F238E27FC236}">
                <a16:creationId xmlns:a16="http://schemas.microsoft.com/office/drawing/2014/main" id="{B5FBDD79-697B-4994-AED6-92B599A13F28}"/>
              </a:ext>
            </a:extLst>
          </p:cNvPr>
          <p:cNvSpPr txBox="1"/>
          <p:nvPr/>
        </p:nvSpPr>
        <p:spPr>
          <a:xfrm flipH="1">
            <a:off x="569593" y="5581650"/>
            <a:ext cx="9441182" cy="923330"/>
          </a:xfrm>
          <a:prstGeom prst="rect">
            <a:avLst/>
          </a:prstGeom>
          <a:noFill/>
        </p:spPr>
        <p:txBody>
          <a:bodyPr wrap="square" rtlCol="0">
            <a:spAutoFit/>
          </a:bodyPr>
          <a:lstStyle/>
          <a:p>
            <a:r>
              <a:rPr lang="ru-RU" dirty="0"/>
              <a:t>Максимум в 2010 г. -723 млн. тонн СО</a:t>
            </a:r>
            <a:r>
              <a:rPr lang="ru-RU" baseline="-25000" dirty="0"/>
              <a:t>2</a:t>
            </a:r>
            <a:r>
              <a:rPr lang="ru-RU" dirty="0"/>
              <a:t> </a:t>
            </a:r>
            <a:r>
              <a:rPr lang="ru-RU" dirty="0" err="1"/>
              <a:t>экв</a:t>
            </a:r>
            <a:r>
              <a:rPr lang="ru-RU" dirty="0"/>
              <a:t>. В 2019: -576 млн тонн СО</a:t>
            </a:r>
            <a:r>
              <a:rPr lang="ru-RU" baseline="-25000" dirty="0"/>
              <a:t>2</a:t>
            </a:r>
            <a:r>
              <a:rPr lang="ru-RU" dirty="0"/>
              <a:t> </a:t>
            </a:r>
            <a:r>
              <a:rPr lang="ru-RU" dirty="0" err="1"/>
              <a:t>экв</a:t>
            </a:r>
            <a:r>
              <a:rPr lang="ru-RU" dirty="0"/>
              <a:t>.</a:t>
            </a:r>
          </a:p>
          <a:p>
            <a:r>
              <a:rPr lang="ru-RU" dirty="0">
                <a:solidFill>
                  <a:srgbClr val="FF0000"/>
                </a:solidFill>
              </a:rPr>
              <a:t>Между 2018 и 2019 сокращение нетто поглощения на 51 млн. тонн СО</a:t>
            </a:r>
            <a:r>
              <a:rPr lang="ru-RU" baseline="-25000" dirty="0">
                <a:solidFill>
                  <a:srgbClr val="FF0000"/>
                </a:solidFill>
              </a:rPr>
              <a:t>2</a:t>
            </a:r>
            <a:r>
              <a:rPr lang="ru-RU" dirty="0">
                <a:solidFill>
                  <a:srgbClr val="FF0000"/>
                </a:solidFill>
              </a:rPr>
              <a:t> </a:t>
            </a:r>
            <a:r>
              <a:rPr lang="ru-RU" dirty="0" err="1">
                <a:solidFill>
                  <a:srgbClr val="FF0000"/>
                </a:solidFill>
              </a:rPr>
              <a:t>экв</a:t>
            </a:r>
            <a:r>
              <a:rPr lang="ru-RU" dirty="0">
                <a:solidFill>
                  <a:srgbClr val="FF0000"/>
                </a:solidFill>
              </a:rPr>
              <a:t>. (8%)</a:t>
            </a:r>
          </a:p>
          <a:p>
            <a:r>
              <a:rPr lang="ru-RU" dirty="0">
                <a:solidFill>
                  <a:srgbClr val="FF0000"/>
                </a:solidFill>
              </a:rPr>
              <a:t>Впервые включены результаты </a:t>
            </a:r>
            <a:r>
              <a:rPr lang="ru-RU" dirty="0" err="1">
                <a:solidFill>
                  <a:srgbClr val="FF0000"/>
                </a:solidFill>
              </a:rPr>
              <a:t>лесоклиматического</a:t>
            </a:r>
            <a:r>
              <a:rPr lang="ru-RU" dirty="0">
                <a:solidFill>
                  <a:srgbClr val="FF0000"/>
                </a:solidFill>
              </a:rPr>
              <a:t> проекта РУСАЛа 441,7 тыс. тонн в 2019 г.</a:t>
            </a:r>
          </a:p>
        </p:txBody>
      </p:sp>
    </p:spTree>
    <p:extLst>
      <p:ext uri="{BB962C8B-B14F-4D97-AF65-F5344CB8AC3E}">
        <p14:creationId xmlns:p14="http://schemas.microsoft.com/office/powerpoint/2010/main" val="9623697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5E25EDA-5543-4784-87C8-7ADA5242D01D}"/>
              </a:ext>
            </a:extLst>
          </p:cNvPr>
          <p:cNvSpPr>
            <a:spLocks noGrp="1"/>
          </p:cNvSpPr>
          <p:nvPr>
            <p:ph type="title"/>
          </p:nvPr>
        </p:nvSpPr>
        <p:spPr>
          <a:xfrm>
            <a:off x="0" y="102901"/>
            <a:ext cx="10140564" cy="564610"/>
          </a:xfrm>
        </p:spPr>
        <p:txBody>
          <a:bodyPr>
            <a:normAutofit/>
          </a:bodyPr>
          <a:lstStyle/>
          <a:p>
            <a:r>
              <a:rPr lang="ru-RU" sz="3200" b="1" dirty="0">
                <a:solidFill>
                  <a:srgbClr val="0070C0"/>
                </a:solidFill>
              </a:rPr>
              <a:t>Потенциал </a:t>
            </a:r>
            <a:r>
              <a:rPr lang="ru-RU" sz="3200" b="1" dirty="0" err="1">
                <a:solidFill>
                  <a:srgbClr val="0070C0"/>
                </a:solidFill>
              </a:rPr>
              <a:t>митигации</a:t>
            </a:r>
            <a:r>
              <a:rPr lang="ru-RU" sz="3200" b="1" dirty="0">
                <a:solidFill>
                  <a:srgbClr val="0070C0"/>
                </a:solidFill>
              </a:rPr>
              <a:t> в земельном секторе</a:t>
            </a:r>
          </a:p>
        </p:txBody>
      </p:sp>
      <p:graphicFrame>
        <p:nvGraphicFramePr>
          <p:cNvPr id="5" name="Объект 4"/>
          <p:cNvGraphicFramePr>
            <a:graphicFrameLocks noGrp="1"/>
          </p:cNvGraphicFramePr>
          <p:nvPr>
            <p:ph idx="1"/>
            <p:extLst>
              <p:ext uri="{D42A27DB-BD31-4B8C-83A1-F6EECF244321}">
                <p14:modId xmlns:p14="http://schemas.microsoft.com/office/powerpoint/2010/main" val="3916955211"/>
              </p:ext>
            </p:extLst>
          </p:nvPr>
        </p:nvGraphicFramePr>
        <p:xfrm>
          <a:off x="245504" y="867536"/>
          <a:ext cx="8815896" cy="5539273"/>
        </p:xfrm>
        <a:graphic>
          <a:graphicData uri="http://schemas.openxmlformats.org/drawingml/2006/table">
            <a:tbl>
              <a:tblPr firstRow="1" bandRow="1">
                <a:tableStyleId>{21E4AEA4-8DFA-4A89-87EB-49C32662AFE0}</a:tableStyleId>
              </a:tblPr>
              <a:tblGrid>
                <a:gridCol w="7180315">
                  <a:extLst>
                    <a:ext uri="{9D8B030D-6E8A-4147-A177-3AD203B41FA5}">
                      <a16:colId xmlns:a16="http://schemas.microsoft.com/office/drawing/2014/main" val="20000"/>
                    </a:ext>
                  </a:extLst>
                </a:gridCol>
                <a:gridCol w="1635581">
                  <a:extLst>
                    <a:ext uri="{9D8B030D-6E8A-4147-A177-3AD203B41FA5}">
                      <a16:colId xmlns:a16="http://schemas.microsoft.com/office/drawing/2014/main" val="20001"/>
                    </a:ext>
                  </a:extLst>
                </a:gridCol>
              </a:tblGrid>
              <a:tr h="488340">
                <a:tc>
                  <a:txBody>
                    <a:bodyPr/>
                    <a:lstStyle/>
                    <a:p>
                      <a:pPr>
                        <a:lnSpc>
                          <a:spcPts val="1000"/>
                        </a:lnSpc>
                      </a:pPr>
                      <a:r>
                        <a:rPr lang="ru-RU" sz="1600" dirty="0"/>
                        <a:t>Меры по</a:t>
                      </a:r>
                      <a:r>
                        <a:rPr lang="ru-RU" sz="1600" baseline="0" dirty="0"/>
                        <a:t> </a:t>
                      </a:r>
                      <a:r>
                        <a:rPr lang="ru-RU" sz="1600" dirty="0" err="1"/>
                        <a:t>митигации</a:t>
                      </a:r>
                      <a:endParaRPr lang="ru-RU" sz="1600" dirty="0"/>
                    </a:p>
                  </a:txBody>
                  <a:tcPr anchor="ctr"/>
                </a:tc>
                <a:tc>
                  <a:txBody>
                    <a:bodyPr/>
                    <a:lstStyle/>
                    <a:p>
                      <a:r>
                        <a:rPr lang="ru-RU" sz="1400" kern="1200" dirty="0">
                          <a:effectLst/>
                        </a:rPr>
                        <a:t>млн. тонн СО</a:t>
                      </a:r>
                      <a:r>
                        <a:rPr lang="ru-RU" sz="1400" kern="1200" baseline="-25000" dirty="0">
                          <a:effectLst/>
                        </a:rPr>
                        <a:t>2</a:t>
                      </a:r>
                      <a:r>
                        <a:rPr lang="ru-RU" sz="1400" kern="1200" dirty="0">
                          <a:effectLst/>
                        </a:rPr>
                        <a:t>-экв</a:t>
                      </a:r>
                      <a:r>
                        <a:rPr lang="ru-RU" sz="1400" kern="1200" baseline="0" dirty="0">
                          <a:effectLst/>
                        </a:rPr>
                        <a:t>\год</a:t>
                      </a:r>
                      <a:endParaRPr lang="ru-RU" sz="1400" dirty="0"/>
                    </a:p>
                  </a:txBody>
                  <a:tcPr anchor="ctr"/>
                </a:tc>
                <a:extLst>
                  <a:ext uri="{0D108BD9-81ED-4DB2-BD59-A6C34878D82A}">
                    <a16:rowId xmlns:a16="http://schemas.microsoft.com/office/drawing/2014/main" val="10000"/>
                  </a:ext>
                </a:extLst>
              </a:tr>
              <a:tr h="325561">
                <a:tc>
                  <a:txBody>
                    <a:bodyPr/>
                    <a:lstStyle/>
                    <a:p>
                      <a:pPr>
                        <a:lnSpc>
                          <a:spcPts val="1200"/>
                        </a:lnSpc>
                      </a:pPr>
                      <a:r>
                        <a:rPr lang="ru-RU" sz="1600" kern="1200" dirty="0">
                          <a:solidFill>
                            <a:srgbClr val="FF0000"/>
                          </a:solidFill>
                          <a:effectLst/>
                        </a:rPr>
                        <a:t>Предупреждение лесных пожаров</a:t>
                      </a:r>
                      <a:endParaRPr lang="ru-RU" sz="1600" b="1" dirty="0">
                        <a:solidFill>
                          <a:srgbClr val="FF0000"/>
                        </a:solidFill>
                      </a:endParaRPr>
                    </a:p>
                  </a:txBody>
                  <a:tcPr anchor="ctr"/>
                </a:tc>
                <a:tc>
                  <a:txBody>
                    <a:bodyPr/>
                    <a:lstStyle/>
                    <a:p>
                      <a:r>
                        <a:rPr lang="ru-RU" sz="1400" dirty="0"/>
                        <a:t>220-420</a:t>
                      </a:r>
                      <a:endParaRPr lang="ru-RU" sz="1400" b="1" dirty="0"/>
                    </a:p>
                  </a:txBody>
                  <a:tcPr anchor="ctr"/>
                </a:tc>
                <a:extLst>
                  <a:ext uri="{0D108BD9-81ED-4DB2-BD59-A6C34878D82A}">
                    <a16:rowId xmlns:a16="http://schemas.microsoft.com/office/drawing/2014/main" val="10001"/>
                  </a:ext>
                </a:extLst>
              </a:tr>
              <a:tr h="325561">
                <a:tc>
                  <a:txBody>
                    <a:bodyPr/>
                    <a:lstStyle/>
                    <a:p>
                      <a:pPr>
                        <a:lnSpc>
                          <a:spcPts val="1200"/>
                        </a:lnSpc>
                      </a:pPr>
                      <a:r>
                        <a:rPr lang="ru-RU" sz="1600" kern="1200" dirty="0">
                          <a:solidFill>
                            <a:srgbClr val="FF0000"/>
                          </a:solidFill>
                          <a:effectLst/>
                        </a:rPr>
                        <a:t>Щадящий режим лесозаготовок</a:t>
                      </a:r>
                      <a:endParaRPr lang="ru-RU" sz="1600" b="1" dirty="0">
                        <a:solidFill>
                          <a:srgbClr val="FF0000"/>
                        </a:solidFill>
                      </a:endParaRPr>
                    </a:p>
                  </a:txBody>
                  <a:tcPr anchor="ctr"/>
                </a:tc>
                <a:tc>
                  <a:txBody>
                    <a:bodyPr/>
                    <a:lstStyle/>
                    <a:p>
                      <a:r>
                        <a:rPr lang="ru-RU" sz="1400" dirty="0"/>
                        <a:t>15-59</a:t>
                      </a:r>
                      <a:endParaRPr lang="ru-RU" sz="1400" b="1" dirty="0"/>
                    </a:p>
                  </a:txBody>
                  <a:tcPr anchor="ctr"/>
                </a:tc>
                <a:extLst>
                  <a:ext uri="{0D108BD9-81ED-4DB2-BD59-A6C34878D82A}">
                    <a16:rowId xmlns:a16="http://schemas.microsoft.com/office/drawing/2014/main" val="10002"/>
                  </a:ext>
                </a:extLst>
              </a:tr>
              <a:tr h="325561">
                <a:tc>
                  <a:txBody>
                    <a:bodyPr/>
                    <a:lstStyle/>
                    <a:p>
                      <a:pPr>
                        <a:lnSpc>
                          <a:spcPts val="1200"/>
                        </a:lnSpc>
                      </a:pPr>
                      <a:r>
                        <a:rPr lang="ru-RU" sz="1600" dirty="0"/>
                        <a:t>Уменьшение образования древесных отходов</a:t>
                      </a:r>
                      <a:r>
                        <a:rPr lang="ru-RU" sz="1600" baseline="0" dirty="0"/>
                        <a:t> при рубке</a:t>
                      </a:r>
                      <a:endParaRPr lang="ru-RU" sz="1600" b="1" dirty="0"/>
                    </a:p>
                  </a:txBody>
                  <a:tcPr anchor="ctr"/>
                </a:tc>
                <a:tc>
                  <a:txBody>
                    <a:bodyPr/>
                    <a:lstStyle/>
                    <a:p>
                      <a:r>
                        <a:rPr lang="ru-RU" sz="1400" dirty="0"/>
                        <a:t>61-76</a:t>
                      </a:r>
                      <a:endParaRPr lang="ru-RU" sz="1400" b="1" dirty="0"/>
                    </a:p>
                  </a:txBody>
                  <a:tcPr anchor="ctr"/>
                </a:tc>
                <a:extLst>
                  <a:ext uri="{0D108BD9-81ED-4DB2-BD59-A6C34878D82A}">
                    <a16:rowId xmlns:a16="http://schemas.microsoft.com/office/drawing/2014/main" val="10003"/>
                  </a:ext>
                </a:extLst>
              </a:tr>
              <a:tr h="352245">
                <a:tc>
                  <a:txBody>
                    <a:bodyPr/>
                    <a:lstStyle/>
                    <a:p>
                      <a:pPr>
                        <a:lnSpc>
                          <a:spcPts val="1200"/>
                        </a:lnSpc>
                      </a:pPr>
                      <a:r>
                        <a:rPr lang="ru-RU" sz="1600" kern="1200" dirty="0">
                          <a:solidFill>
                            <a:srgbClr val="FF0000"/>
                          </a:solidFill>
                          <a:effectLst/>
                        </a:rPr>
                        <a:t>Эффективное</a:t>
                      </a:r>
                      <a:r>
                        <a:rPr lang="ru-RU" sz="1600" kern="1200" baseline="0" dirty="0">
                          <a:solidFill>
                            <a:srgbClr val="FF0000"/>
                          </a:solidFill>
                          <a:effectLst/>
                        </a:rPr>
                        <a:t> </a:t>
                      </a:r>
                      <a:r>
                        <a:rPr lang="ru-RU" sz="1600" kern="1200" dirty="0" err="1">
                          <a:solidFill>
                            <a:srgbClr val="FF0000"/>
                          </a:solidFill>
                          <a:effectLst/>
                        </a:rPr>
                        <a:t>лесовосстановление</a:t>
                      </a:r>
                      <a:r>
                        <a:rPr lang="ru-RU" sz="1600" kern="1200" baseline="0" dirty="0">
                          <a:solidFill>
                            <a:srgbClr val="FF0000"/>
                          </a:solidFill>
                          <a:effectLst/>
                        </a:rPr>
                        <a:t> (замена </a:t>
                      </a:r>
                      <a:r>
                        <a:rPr lang="ru-RU" sz="1600" kern="1200" dirty="0">
                          <a:solidFill>
                            <a:srgbClr val="FF0000"/>
                          </a:solidFill>
                          <a:effectLst/>
                        </a:rPr>
                        <a:t>хвойных пород на смешанные </a:t>
                      </a:r>
                      <a:r>
                        <a:rPr lang="ru-RU" sz="1600" kern="1200" dirty="0" err="1">
                          <a:solidFill>
                            <a:srgbClr val="FF0000"/>
                          </a:solidFill>
                          <a:effectLst/>
                        </a:rPr>
                        <a:t>разновидовые</a:t>
                      </a:r>
                      <a:r>
                        <a:rPr lang="ru-RU" sz="1600" kern="1200" dirty="0">
                          <a:solidFill>
                            <a:srgbClr val="FF0000"/>
                          </a:solidFill>
                          <a:effectLst/>
                        </a:rPr>
                        <a:t> культуры)</a:t>
                      </a:r>
                      <a:endParaRPr lang="ru-RU" sz="1600" b="1" dirty="0">
                        <a:solidFill>
                          <a:srgbClr val="FF0000"/>
                        </a:solidFill>
                      </a:endParaRPr>
                    </a:p>
                  </a:txBody>
                  <a:tcPr anchor="ctr"/>
                </a:tc>
                <a:tc>
                  <a:txBody>
                    <a:bodyPr/>
                    <a:lstStyle/>
                    <a:p>
                      <a:r>
                        <a:rPr lang="ru-RU" sz="1400" dirty="0"/>
                        <a:t>50-70</a:t>
                      </a:r>
                      <a:endParaRPr lang="ru-RU" sz="1400" b="1" dirty="0"/>
                    </a:p>
                  </a:txBody>
                  <a:tcPr anchor="ctr"/>
                </a:tc>
                <a:extLst>
                  <a:ext uri="{0D108BD9-81ED-4DB2-BD59-A6C34878D82A}">
                    <a16:rowId xmlns:a16="http://schemas.microsoft.com/office/drawing/2014/main" val="10004"/>
                  </a:ext>
                </a:extLst>
              </a:tr>
              <a:tr h="325561">
                <a:tc>
                  <a:txBody>
                    <a:bodyPr/>
                    <a:lstStyle/>
                    <a:p>
                      <a:pPr>
                        <a:lnSpc>
                          <a:spcPts val="1200"/>
                        </a:lnSpc>
                      </a:pPr>
                      <a:r>
                        <a:rPr lang="ru-RU" sz="1600" kern="1200" dirty="0">
                          <a:solidFill>
                            <a:srgbClr val="FF0000"/>
                          </a:solidFill>
                          <a:effectLst/>
                        </a:rPr>
                        <a:t>Предотвращение пожаров на луговых землях </a:t>
                      </a:r>
                      <a:endParaRPr lang="ru-RU" sz="1600" b="1" dirty="0">
                        <a:solidFill>
                          <a:srgbClr val="FF0000"/>
                        </a:solidFill>
                      </a:endParaRPr>
                    </a:p>
                  </a:txBody>
                  <a:tcPr anchor="ctr"/>
                </a:tc>
                <a:tc>
                  <a:txBody>
                    <a:bodyPr/>
                    <a:lstStyle/>
                    <a:p>
                      <a:r>
                        <a:rPr lang="ru-RU" sz="1400" dirty="0"/>
                        <a:t>0,5-1,5</a:t>
                      </a:r>
                      <a:endParaRPr lang="ru-RU" sz="1400" b="1" dirty="0"/>
                    </a:p>
                  </a:txBody>
                  <a:tcPr anchor="ctr"/>
                </a:tc>
                <a:extLst>
                  <a:ext uri="{0D108BD9-81ED-4DB2-BD59-A6C34878D82A}">
                    <a16:rowId xmlns:a16="http://schemas.microsoft.com/office/drawing/2014/main" val="10005"/>
                  </a:ext>
                </a:extLst>
              </a:tr>
              <a:tr h="0">
                <a:tc>
                  <a:txBody>
                    <a:bodyPr/>
                    <a:lstStyle/>
                    <a:p>
                      <a:pPr>
                        <a:lnSpc>
                          <a:spcPts val="1200"/>
                        </a:lnSpc>
                      </a:pPr>
                      <a:r>
                        <a:rPr lang="ru-RU" sz="1600" kern="1200" dirty="0">
                          <a:solidFill>
                            <a:srgbClr val="FF0000"/>
                          </a:solidFill>
                          <a:effectLst/>
                        </a:rPr>
                        <a:t>Оптимальное внесение органических удобрений, сокращение эрозионных и дефляционных потерь на пахотных</a:t>
                      </a:r>
                      <a:r>
                        <a:rPr lang="ru-RU" sz="1600" kern="1200" baseline="0" dirty="0">
                          <a:solidFill>
                            <a:srgbClr val="FF0000"/>
                          </a:solidFill>
                          <a:effectLst/>
                        </a:rPr>
                        <a:t> землях</a:t>
                      </a:r>
                      <a:endParaRPr lang="ru-RU" sz="1600" b="1" dirty="0">
                        <a:solidFill>
                          <a:srgbClr val="FF0000"/>
                        </a:solidFill>
                      </a:endParaRP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ru-RU" sz="1400" dirty="0"/>
                        <a:t>101-159</a:t>
                      </a:r>
                    </a:p>
                    <a:p>
                      <a:endParaRPr lang="ru-RU" sz="1400" b="1" dirty="0"/>
                    </a:p>
                  </a:txBody>
                  <a:tcPr anchor="ctr"/>
                </a:tc>
                <a:extLst>
                  <a:ext uri="{0D108BD9-81ED-4DB2-BD59-A6C34878D82A}">
                    <a16:rowId xmlns:a16="http://schemas.microsoft.com/office/drawing/2014/main" val="10006"/>
                  </a:ext>
                </a:extLst>
              </a:tr>
              <a:tr h="227090">
                <a:tc>
                  <a:txBody>
                    <a:bodyPr/>
                    <a:lstStyle/>
                    <a:p>
                      <a:pPr>
                        <a:lnSpc>
                          <a:spcPts val="1200"/>
                        </a:lnSpc>
                      </a:pPr>
                      <a:r>
                        <a:rPr lang="ru-RU" sz="1600" dirty="0">
                          <a:solidFill>
                            <a:srgbClr val="FF0000"/>
                          </a:solidFill>
                        </a:rPr>
                        <a:t>Меры по потенциальному</a:t>
                      </a:r>
                      <a:r>
                        <a:rPr lang="ru-RU" sz="1600" baseline="0" dirty="0">
                          <a:solidFill>
                            <a:srgbClr val="FF0000"/>
                          </a:solidFill>
                        </a:rPr>
                        <a:t> накоплению углерода в почвах луговых земель</a:t>
                      </a:r>
                      <a:endParaRPr lang="ru-RU" sz="1600" b="1" dirty="0">
                        <a:solidFill>
                          <a:srgbClr val="FF0000"/>
                        </a:solidFill>
                      </a:endParaRPr>
                    </a:p>
                  </a:txBody>
                  <a:tcPr anchor="ctr"/>
                </a:tc>
                <a:tc>
                  <a:txBody>
                    <a:bodyPr/>
                    <a:lstStyle/>
                    <a:p>
                      <a:r>
                        <a:rPr lang="ru-RU" sz="1400" dirty="0"/>
                        <a:t>13-19</a:t>
                      </a:r>
                      <a:endParaRPr lang="ru-RU" sz="1400" b="1" dirty="0"/>
                    </a:p>
                  </a:txBody>
                  <a:tcPr anchor="ctr"/>
                </a:tc>
                <a:extLst>
                  <a:ext uri="{0D108BD9-81ED-4DB2-BD59-A6C34878D82A}">
                    <a16:rowId xmlns:a16="http://schemas.microsoft.com/office/drawing/2014/main" val="10007"/>
                  </a:ext>
                </a:extLst>
              </a:tr>
              <a:tr h="350915">
                <a:tc>
                  <a:txBody>
                    <a:bodyPr/>
                    <a:lstStyle/>
                    <a:p>
                      <a:pPr>
                        <a:lnSpc>
                          <a:spcPts val="1200"/>
                        </a:lnSpc>
                      </a:pPr>
                      <a:r>
                        <a:rPr lang="ru-RU" sz="1600" kern="1200" dirty="0">
                          <a:solidFill>
                            <a:srgbClr val="FF0000"/>
                          </a:solidFill>
                          <a:effectLst/>
                        </a:rPr>
                        <a:t>Меры по уменьшению вымывания азота вносимых минеральных и органических удобрений</a:t>
                      </a:r>
                      <a:endParaRPr lang="ru-RU" sz="1600" b="1" dirty="0">
                        <a:solidFill>
                          <a:srgbClr val="FF0000"/>
                        </a:solidFill>
                      </a:endParaRPr>
                    </a:p>
                  </a:txBody>
                  <a:tcPr anchor="ctr"/>
                </a:tc>
                <a:tc>
                  <a:txBody>
                    <a:bodyPr/>
                    <a:lstStyle/>
                    <a:p>
                      <a:r>
                        <a:rPr lang="ru-RU" sz="1400" dirty="0"/>
                        <a:t>4-8</a:t>
                      </a:r>
                      <a:endParaRPr lang="ru-RU" sz="1400" b="1" dirty="0"/>
                    </a:p>
                  </a:txBody>
                  <a:tcPr anchor="ctr"/>
                </a:tc>
                <a:extLst>
                  <a:ext uri="{0D108BD9-81ED-4DB2-BD59-A6C34878D82A}">
                    <a16:rowId xmlns:a16="http://schemas.microsoft.com/office/drawing/2014/main" val="10008"/>
                  </a:ext>
                </a:extLst>
              </a:tr>
              <a:tr h="325561">
                <a:tc>
                  <a:txBody>
                    <a:bodyPr/>
                    <a:lstStyle/>
                    <a:p>
                      <a:pPr>
                        <a:lnSpc>
                          <a:spcPts val="1200"/>
                        </a:lnSpc>
                      </a:pPr>
                      <a:r>
                        <a:rPr lang="ru-RU" sz="1600" kern="1200" dirty="0">
                          <a:solidFill>
                            <a:srgbClr val="FF0000"/>
                          </a:solidFill>
                          <a:effectLst/>
                        </a:rPr>
                        <a:t>Обводнение ранее осушенных территорий водно-болотных угодий</a:t>
                      </a:r>
                      <a:endParaRPr lang="ru-RU" sz="1600" b="1" dirty="0">
                        <a:solidFill>
                          <a:srgbClr val="FF0000"/>
                        </a:solidFill>
                      </a:endParaRPr>
                    </a:p>
                  </a:txBody>
                  <a:tcPr anchor="ctr"/>
                </a:tc>
                <a:tc>
                  <a:txBody>
                    <a:bodyPr/>
                    <a:lstStyle/>
                    <a:p>
                      <a:r>
                        <a:rPr lang="ru-RU" sz="1400" dirty="0"/>
                        <a:t>0,1-0,3</a:t>
                      </a:r>
                      <a:endParaRPr lang="ru-RU" sz="1400" b="1" dirty="0"/>
                    </a:p>
                  </a:txBody>
                  <a:tcPr anchor="ctr"/>
                </a:tc>
                <a:extLst>
                  <a:ext uri="{0D108BD9-81ED-4DB2-BD59-A6C34878D82A}">
                    <a16:rowId xmlns:a16="http://schemas.microsoft.com/office/drawing/2014/main" val="10009"/>
                  </a:ext>
                </a:extLst>
              </a:tr>
              <a:tr h="488340">
                <a:tc>
                  <a:txBody>
                    <a:bodyPr/>
                    <a:lstStyle/>
                    <a:p>
                      <a:pPr>
                        <a:lnSpc>
                          <a:spcPts val="1200"/>
                        </a:lnSpc>
                      </a:pPr>
                      <a:r>
                        <a:rPr lang="ru-RU" sz="1600" kern="1200" dirty="0">
                          <a:effectLst/>
                        </a:rPr>
                        <a:t>Сокращение экспорта круглой древесины и переход на экспорт переработанной древесной продукции</a:t>
                      </a:r>
                      <a:endParaRPr lang="ru-RU" sz="1600" b="1" dirty="0"/>
                    </a:p>
                  </a:txBody>
                  <a:tcPr anchor="ctr"/>
                </a:tc>
                <a:tc>
                  <a:txBody>
                    <a:bodyPr/>
                    <a:lstStyle/>
                    <a:p>
                      <a:r>
                        <a:rPr lang="ru-RU" sz="1400" dirty="0"/>
                        <a:t>17-26</a:t>
                      </a:r>
                      <a:endParaRPr lang="ru-RU" sz="1400" b="1" dirty="0"/>
                    </a:p>
                  </a:txBody>
                  <a:tcPr anchor="ctr"/>
                </a:tc>
                <a:extLst>
                  <a:ext uri="{0D108BD9-81ED-4DB2-BD59-A6C34878D82A}">
                    <a16:rowId xmlns:a16="http://schemas.microsoft.com/office/drawing/2014/main" val="10010"/>
                  </a:ext>
                </a:extLst>
              </a:tr>
              <a:tr h="369880">
                <a:tc>
                  <a:txBody>
                    <a:bodyPr/>
                    <a:lstStyle/>
                    <a:p>
                      <a:pPr>
                        <a:lnSpc>
                          <a:spcPts val="1200"/>
                        </a:lnSpc>
                      </a:pPr>
                      <a:r>
                        <a:rPr lang="ru-RU" sz="1600" kern="1200" dirty="0">
                          <a:solidFill>
                            <a:srgbClr val="FF0000"/>
                          </a:solidFill>
                          <a:effectLst/>
                        </a:rPr>
                        <a:t>Наращивания рециклинга бумаги и</a:t>
                      </a:r>
                      <a:r>
                        <a:rPr lang="ru-RU" sz="1600" kern="1200" baseline="0" dirty="0">
                          <a:solidFill>
                            <a:srgbClr val="FF0000"/>
                          </a:solidFill>
                          <a:effectLst/>
                        </a:rPr>
                        <a:t> </a:t>
                      </a:r>
                      <a:r>
                        <a:rPr lang="ru-RU" sz="1600" kern="1200" dirty="0">
                          <a:solidFill>
                            <a:srgbClr val="FF0000"/>
                          </a:solidFill>
                          <a:effectLst/>
                        </a:rPr>
                        <a:t>переработки освободившегося количества древесины в долгоживущие продукты </a:t>
                      </a:r>
                      <a:endParaRPr lang="ru-RU" sz="1600" b="1" dirty="0">
                        <a:solidFill>
                          <a:srgbClr val="FF0000"/>
                        </a:solidFill>
                      </a:endParaRPr>
                    </a:p>
                  </a:txBody>
                  <a:tcPr anchor="ctr"/>
                </a:tc>
                <a:tc>
                  <a:txBody>
                    <a:bodyPr/>
                    <a:lstStyle/>
                    <a:p>
                      <a:r>
                        <a:rPr lang="ru-RU" sz="1400" dirty="0"/>
                        <a:t>51-79</a:t>
                      </a:r>
                      <a:endParaRPr lang="ru-RU" sz="1400" b="1" dirty="0"/>
                    </a:p>
                  </a:txBody>
                  <a:tcPr anchor="ctr"/>
                </a:tc>
                <a:extLst>
                  <a:ext uri="{0D108BD9-81ED-4DB2-BD59-A6C34878D82A}">
                    <a16:rowId xmlns:a16="http://schemas.microsoft.com/office/drawing/2014/main" val="10011"/>
                  </a:ext>
                </a:extLst>
              </a:tr>
              <a:tr h="323850">
                <a:tc>
                  <a:txBody>
                    <a:bodyPr/>
                    <a:lstStyle/>
                    <a:p>
                      <a:pPr>
                        <a:lnSpc>
                          <a:spcPts val="1200"/>
                        </a:lnSpc>
                      </a:pPr>
                      <a:r>
                        <a:rPr lang="ru-RU" sz="1600" kern="1200" dirty="0">
                          <a:solidFill>
                            <a:srgbClr val="FF0000"/>
                          </a:solidFill>
                          <a:effectLst/>
                        </a:rPr>
                        <a:t>Посадка эквивалентного по качеству древостоя  на площади, равной обезлесению</a:t>
                      </a:r>
                      <a:endParaRPr lang="ru-RU" sz="1600" b="1" dirty="0">
                        <a:solidFill>
                          <a:srgbClr val="FF0000"/>
                        </a:solidFill>
                      </a:endParaRPr>
                    </a:p>
                  </a:txBody>
                  <a:tcPr anchor="ctr"/>
                </a:tc>
                <a:tc>
                  <a:txBody>
                    <a:bodyPr/>
                    <a:lstStyle/>
                    <a:p>
                      <a:r>
                        <a:rPr lang="ru-RU" sz="1400" dirty="0"/>
                        <a:t>0,2-0,4</a:t>
                      </a:r>
                      <a:endParaRPr lang="ru-RU" sz="1400" b="1" dirty="0"/>
                    </a:p>
                  </a:txBody>
                  <a:tcPr anchor="ctr"/>
                </a:tc>
                <a:extLst>
                  <a:ext uri="{0D108BD9-81ED-4DB2-BD59-A6C34878D82A}">
                    <a16:rowId xmlns:a16="http://schemas.microsoft.com/office/drawing/2014/main" val="10012"/>
                  </a:ext>
                </a:extLst>
              </a:tr>
              <a:tr h="435072">
                <a:tc>
                  <a:txBody>
                    <a:bodyPr/>
                    <a:lstStyle/>
                    <a:p>
                      <a:pPr>
                        <a:lnSpc>
                          <a:spcPts val="1200"/>
                        </a:lnSpc>
                      </a:pPr>
                      <a:r>
                        <a:rPr lang="ru-RU" sz="1600" dirty="0">
                          <a:solidFill>
                            <a:srgbClr val="FF0000"/>
                          </a:solidFill>
                        </a:rPr>
                        <a:t>Рекультивация земель</a:t>
                      </a:r>
                      <a:endParaRPr lang="ru-RU" sz="1600" b="1" dirty="0">
                        <a:solidFill>
                          <a:srgbClr val="FF0000"/>
                        </a:solidFill>
                      </a:endParaRPr>
                    </a:p>
                  </a:txBody>
                  <a:tcPr anchor="ctr"/>
                </a:tc>
                <a:tc>
                  <a:txBody>
                    <a:bodyPr/>
                    <a:lstStyle/>
                    <a:p>
                      <a:r>
                        <a:rPr lang="ru-RU" sz="1400" dirty="0"/>
                        <a:t>13-19</a:t>
                      </a:r>
                      <a:endParaRPr lang="ru-RU" sz="1400" b="1" dirty="0"/>
                    </a:p>
                  </a:txBody>
                  <a:tcPr anchor="ctr"/>
                </a:tc>
                <a:extLst>
                  <a:ext uri="{0D108BD9-81ED-4DB2-BD59-A6C34878D82A}">
                    <a16:rowId xmlns:a16="http://schemas.microsoft.com/office/drawing/2014/main" val="10013"/>
                  </a:ext>
                </a:extLst>
              </a:tr>
            </a:tbl>
          </a:graphicData>
        </a:graphic>
      </p:graphicFrame>
      <p:sp>
        <p:nvSpPr>
          <p:cNvPr id="6" name="TextBox 5"/>
          <p:cNvSpPr txBox="1"/>
          <p:nvPr/>
        </p:nvSpPr>
        <p:spPr>
          <a:xfrm>
            <a:off x="9139116" y="1239013"/>
            <a:ext cx="3052884" cy="5078313"/>
          </a:xfrm>
          <a:prstGeom prst="rect">
            <a:avLst/>
          </a:prstGeom>
          <a:noFill/>
        </p:spPr>
        <p:txBody>
          <a:bodyPr wrap="square" rtlCol="0">
            <a:spAutoFit/>
          </a:bodyPr>
          <a:lstStyle/>
          <a:p>
            <a:pPr marL="285750" indent="-285750">
              <a:buFont typeface="Arial" panose="020B0604020202020204" pitchFamily="34" charset="0"/>
              <a:buChar char="•"/>
            </a:pPr>
            <a:r>
              <a:rPr lang="ru-RU" b="1" dirty="0"/>
              <a:t>Итого ~ 545–940 млн. тонн СО2-экв\год</a:t>
            </a:r>
          </a:p>
          <a:p>
            <a:pPr marL="285750" indent="-285750">
              <a:buFont typeface="Arial" panose="020B0604020202020204" pitchFamily="34" charset="0"/>
              <a:buChar char="•"/>
            </a:pPr>
            <a:r>
              <a:rPr lang="ru-RU" b="1" dirty="0">
                <a:solidFill>
                  <a:srgbClr val="FF0000"/>
                </a:solidFill>
              </a:rPr>
              <a:t>меры с сопутствующими эффектами по адаптации</a:t>
            </a:r>
            <a:endParaRPr lang="en-US" b="1" dirty="0">
              <a:solidFill>
                <a:srgbClr val="FF0000"/>
              </a:solidFill>
            </a:endParaRPr>
          </a:p>
          <a:p>
            <a:pPr marL="285750" indent="-285750">
              <a:buFont typeface="Arial" panose="020B0604020202020204" pitchFamily="34" charset="0"/>
              <a:buChar char="•"/>
            </a:pPr>
            <a:r>
              <a:rPr lang="ru-RU" b="1" dirty="0"/>
              <a:t> позволит компенсировать 4,5 -7,8% общемировых  глобальных выбросов от сектора ЗИЗЛХ</a:t>
            </a:r>
            <a:endParaRPr lang="en-US" b="1" dirty="0"/>
          </a:p>
          <a:p>
            <a:pPr marL="285750" indent="-285750">
              <a:buFont typeface="Arial" panose="020B0604020202020204" pitchFamily="34" charset="0"/>
              <a:buChar char="•"/>
            </a:pPr>
            <a:r>
              <a:rPr lang="ru-RU" b="1" dirty="0"/>
              <a:t>Сопоставимо с нетто-поглощением управляемых земель за 2019 год (581 </a:t>
            </a:r>
            <a:r>
              <a:rPr lang="ru-RU" b="1" dirty="0" err="1"/>
              <a:t>млн.тонн</a:t>
            </a:r>
            <a:r>
              <a:rPr lang="ru-RU" b="1" dirty="0"/>
              <a:t> СО2-экв) без применения этих мер, </a:t>
            </a:r>
            <a:r>
              <a:rPr lang="ru-RU" b="1" dirty="0" err="1"/>
              <a:t>т.е</a:t>
            </a:r>
            <a:r>
              <a:rPr lang="ru-RU" b="1" dirty="0"/>
              <a:t> </a:t>
            </a:r>
            <a:r>
              <a:rPr lang="ru-RU" b="1" dirty="0">
                <a:solidFill>
                  <a:schemeClr val="accent6">
                    <a:lumMod val="75000"/>
                  </a:schemeClr>
                </a:solidFill>
              </a:rPr>
              <a:t>позволит увеличить нетто-поглощение в 2-3 раза.</a:t>
            </a:r>
          </a:p>
          <a:p>
            <a:pPr marL="285750" indent="-285750">
              <a:buFont typeface="Arial" panose="020B0604020202020204" pitchFamily="34" charset="0"/>
              <a:buChar char="•"/>
            </a:pPr>
            <a:endParaRPr lang="ru-RU" b="1" dirty="0"/>
          </a:p>
        </p:txBody>
      </p:sp>
      <p:pic>
        <p:nvPicPr>
          <p:cNvPr id="7" name="Рисунок 2">
            <a:extLst>
              <a:ext uri="{FF2B5EF4-FFF2-40B4-BE49-F238E27FC236}">
                <a16:creationId xmlns:a16="http://schemas.microsoft.com/office/drawing/2014/main" id="{933DC094-2CB3-403B-8CE7-4A2AC2BFA22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295996" y="171363"/>
            <a:ext cx="1530350" cy="827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a:extLst>
              <a:ext uri="{FF2B5EF4-FFF2-40B4-BE49-F238E27FC236}">
                <a16:creationId xmlns:a16="http://schemas.microsoft.com/office/drawing/2014/main" id="{23BA0697-0F62-489B-AAC0-B93BB4FBA4AB}"/>
              </a:ext>
            </a:extLst>
          </p:cNvPr>
          <p:cNvSpPr txBox="1"/>
          <p:nvPr/>
        </p:nvSpPr>
        <p:spPr>
          <a:xfrm>
            <a:off x="8873596" y="6399158"/>
            <a:ext cx="2952750" cy="369332"/>
          </a:xfrm>
          <a:prstGeom prst="rect">
            <a:avLst/>
          </a:prstGeom>
          <a:noFill/>
        </p:spPr>
        <p:txBody>
          <a:bodyPr wrap="square" rtlCol="0">
            <a:spAutoFit/>
          </a:bodyPr>
          <a:lstStyle/>
          <a:p>
            <a:r>
              <a:rPr lang="en-US" dirty="0" err="1"/>
              <a:t>Romanovskaya</a:t>
            </a:r>
            <a:r>
              <a:rPr lang="en-US" dirty="0"/>
              <a:t> et al., 2019</a:t>
            </a:r>
            <a:endParaRPr lang="ru-RU" dirty="0"/>
          </a:p>
        </p:txBody>
      </p:sp>
    </p:spTree>
    <p:extLst>
      <p:ext uri="{BB962C8B-B14F-4D97-AF65-F5344CB8AC3E}">
        <p14:creationId xmlns:p14="http://schemas.microsoft.com/office/powerpoint/2010/main" val="4089162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Box 2">
            <a:extLst>
              <a:ext uri="{FF2B5EF4-FFF2-40B4-BE49-F238E27FC236}">
                <a16:creationId xmlns:a16="http://schemas.microsoft.com/office/drawing/2014/main" id="{A77FCD72-9975-4D45-8B9C-B95C2D2EA501}"/>
              </a:ext>
            </a:extLst>
          </p:cNvPr>
          <p:cNvSpPr txBox="1">
            <a:spLocks noChangeArrowheads="1"/>
          </p:cNvSpPr>
          <p:nvPr/>
        </p:nvSpPr>
        <p:spPr bwMode="auto">
          <a:xfrm>
            <a:off x="496888" y="218281"/>
            <a:ext cx="3252814"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cs typeface="Arial" panose="020B0604020202020204" pitchFamily="34" charset="0"/>
              </a:defRPr>
            </a:lvl1pPr>
            <a:lvl2pPr marL="742950" indent="-285750">
              <a:defRPr>
                <a:solidFill>
                  <a:schemeClr val="tx1"/>
                </a:solidFill>
                <a:latin typeface="Calibri" panose="020F0502020204030204" pitchFamily="34" charset="0"/>
                <a:cs typeface="Arial" panose="020B0604020202020204" pitchFamily="34" charset="0"/>
              </a:defRPr>
            </a:lvl2pPr>
            <a:lvl3pPr marL="1143000" indent="-228600">
              <a:defRPr>
                <a:solidFill>
                  <a:schemeClr val="tx1"/>
                </a:solidFill>
                <a:latin typeface="Calibri" panose="020F0502020204030204" pitchFamily="34" charset="0"/>
                <a:cs typeface="Arial" panose="020B0604020202020204" pitchFamily="34" charset="0"/>
              </a:defRPr>
            </a:lvl3pPr>
            <a:lvl4pPr marL="1600200" indent="-228600">
              <a:defRPr>
                <a:solidFill>
                  <a:schemeClr val="tx1"/>
                </a:solidFill>
                <a:latin typeface="Calibri" panose="020F0502020204030204" pitchFamily="34" charset="0"/>
                <a:cs typeface="Arial" panose="020B0604020202020204" pitchFamily="34" charset="0"/>
              </a:defRPr>
            </a:lvl4pPr>
            <a:lvl5pPr marL="2057400" indent="-22860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nSpc>
                <a:spcPct val="90000"/>
              </a:lnSpc>
              <a:spcBef>
                <a:spcPct val="0"/>
              </a:spcBef>
            </a:pPr>
            <a:r>
              <a:rPr lang="ru-RU" altLang="ru-RU" sz="3200" b="1" dirty="0">
                <a:solidFill>
                  <a:srgbClr val="0070C0"/>
                </a:solidFill>
                <a:latin typeface="+mj-lt"/>
                <a:ea typeface="+mj-ea"/>
                <a:cs typeface="+mj-cs"/>
              </a:rPr>
              <a:t>Основные тезисы </a:t>
            </a:r>
          </a:p>
        </p:txBody>
      </p:sp>
      <p:pic>
        <p:nvPicPr>
          <p:cNvPr id="9220" name="Рисунок 2">
            <a:extLst>
              <a:ext uri="{FF2B5EF4-FFF2-40B4-BE49-F238E27FC236}">
                <a16:creationId xmlns:a16="http://schemas.microsoft.com/office/drawing/2014/main" id="{4A7171E7-19A4-4577-AFC8-95283E167F0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172171" y="72502"/>
            <a:ext cx="1530350" cy="827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a:extLst>
              <a:ext uri="{FF2B5EF4-FFF2-40B4-BE49-F238E27FC236}">
                <a16:creationId xmlns:a16="http://schemas.microsoft.com/office/drawing/2014/main" id="{E7D4453A-509D-456F-8302-E66CDC2D783C}"/>
              </a:ext>
            </a:extLst>
          </p:cNvPr>
          <p:cNvSpPr txBox="1"/>
          <p:nvPr/>
        </p:nvSpPr>
        <p:spPr>
          <a:xfrm>
            <a:off x="147637" y="975790"/>
            <a:ext cx="11687175" cy="5244513"/>
          </a:xfrm>
          <a:prstGeom prst="rect">
            <a:avLst/>
          </a:prstGeom>
          <a:noFill/>
        </p:spPr>
        <p:txBody>
          <a:bodyPr wrap="square">
            <a:spAutoFit/>
          </a:bodyPr>
          <a:lstStyle/>
          <a:p>
            <a:pPr marL="228600" indent="-228600">
              <a:lnSpc>
                <a:spcPct val="90000"/>
              </a:lnSpc>
              <a:buFont typeface="Arial" panose="020B0604020202020204" pitchFamily="34" charset="0"/>
              <a:buChar char="•"/>
              <a:defRPr/>
            </a:pPr>
            <a:r>
              <a:rPr lang="ru-RU" sz="2600" dirty="0">
                <a:solidFill>
                  <a:srgbClr val="FF0000"/>
                </a:solidFill>
              </a:rPr>
              <a:t>«Климатическая нейтральность» – </a:t>
            </a:r>
            <a:r>
              <a:rPr lang="ru-RU" sz="2600" u="sng" dirty="0">
                <a:solidFill>
                  <a:srgbClr val="FF0000"/>
                </a:solidFill>
              </a:rPr>
              <a:t>выгодна</a:t>
            </a:r>
            <a:r>
              <a:rPr lang="ru-RU" sz="2600" dirty="0">
                <a:solidFill>
                  <a:srgbClr val="FF0000"/>
                </a:solidFill>
              </a:rPr>
              <a:t> Российской Федерации и будет являться сопутствующей выгодой при достижении национальных приоритетов:</a:t>
            </a:r>
          </a:p>
          <a:p>
            <a:pPr marL="685800" lvl="1" indent="-228600">
              <a:lnSpc>
                <a:spcPct val="90000"/>
              </a:lnSpc>
              <a:buFont typeface="Arial" panose="020B0604020202020204" pitchFamily="34" charset="0"/>
              <a:buChar char="•"/>
              <a:defRPr/>
            </a:pPr>
            <a:r>
              <a:rPr lang="ru-RU" sz="2200" dirty="0"/>
              <a:t>повышение энергоэффективности (</a:t>
            </a:r>
            <a:r>
              <a:rPr lang="ru-RU" sz="2200" dirty="0" err="1"/>
              <a:t>гос.программа</a:t>
            </a:r>
            <a:r>
              <a:rPr lang="ru-RU" sz="2200" dirty="0"/>
              <a:t> до 2020 предусматривала рост энерго-             эффективности на 40% и сокращение выбросов ПГ на 409 млн тонн СО</a:t>
            </a:r>
            <a:r>
              <a:rPr lang="ru-RU" sz="2200" baseline="-25000" dirty="0"/>
              <a:t>2</a:t>
            </a:r>
            <a:r>
              <a:rPr lang="ru-RU" sz="2200" dirty="0"/>
              <a:t> </a:t>
            </a:r>
            <a:r>
              <a:rPr lang="ru-RU" sz="2200" dirty="0" err="1"/>
              <a:t>экв</a:t>
            </a:r>
            <a:r>
              <a:rPr lang="ru-RU" sz="2200" dirty="0"/>
              <a:t>. в год)</a:t>
            </a:r>
          </a:p>
          <a:p>
            <a:pPr marL="685800" lvl="1" indent="-228600">
              <a:lnSpc>
                <a:spcPct val="90000"/>
              </a:lnSpc>
              <a:buFont typeface="Arial" panose="020B0604020202020204" pitchFamily="34" charset="0"/>
              <a:buChar char="•"/>
              <a:defRPr/>
            </a:pPr>
            <a:r>
              <a:rPr lang="ru-RU" sz="2200" dirty="0"/>
              <a:t>модернизация и ликвидация технологической отсталости промышленности</a:t>
            </a:r>
          </a:p>
          <a:p>
            <a:pPr marL="685800" lvl="1" indent="-228600">
              <a:lnSpc>
                <a:spcPct val="90000"/>
              </a:lnSpc>
              <a:buFont typeface="Arial" panose="020B0604020202020204" pitchFamily="34" charset="0"/>
              <a:buChar char="•"/>
              <a:defRPr/>
            </a:pPr>
            <a:r>
              <a:rPr lang="ru-RU" sz="2200" dirty="0"/>
              <a:t>диверсификация экономики (зависимость от ископаемого топлива в 2010-2018 гг.            повысилась)</a:t>
            </a:r>
          </a:p>
          <a:p>
            <a:pPr marL="685800" lvl="1" indent="-228600">
              <a:lnSpc>
                <a:spcPct val="90000"/>
              </a:lnSpc>
              <a:buFont typeface="Arial" panose="020B0604020202020204" pitchFamily="34" charset="0"/>
              <a:buChar char="•"/>
              <a:defRPr/>
            </a:pPr>
            <a:r>
              <a:rPr lang="ru-RU" sz="2200" dirty="0"/>
              <a:t>сохранение природных экосистем и биоразнообразия</a:t>
            </a:r>
          </a:p>
          <a:p>
            <a:pPr marL="685800" lvl="1" indent="-228600">
              <a:lnSpc>
                <a:spcPct val="90000"/>
              </a:lnSpc>
              <a:buFont typeface="Arial" panose="020B0604020202020204" pitchFamily="34" charset="0"/>
              <a:buChar char="•"/>
              <a:defRPr/>
            </a:pPr>
            <a:r>
              <a:rPr lang="ru-RU" sz="2200" dirty="0"/>
              <a:t>сокращение антропогенного воздействия на климатическую систему и защита                          будущих поколений</a:t>
            </a:r>
          </a:p>
          <a:p>
            <a:pPr marL="228600" indent="-228600">
              <a:lnSpc>
                <a:spcPct val="90000"/>
              </a:lnSpc>
              <a:buFont typeface="Arial" panose="020B0604020202020204" pitchFamily="34" charset="0"/>
              <a:buChar char="•"/>
              <a:defRPr/>
            </a:pPr>
            <a:r>
              <a:rPr lang="ru-RU" sz="2600" dirty="0">
                <a:solidFill>
                  <a:srgbClr val="FF0000"/>
                </a:solidFill>
              </a:rPr>
              <a:t>Оценки, свидетельствующие о «невыгодности» энерго- и ресурсосбережения в России используют некорректные методические подходы</a:t>
            </a:r>
          </a:p>
          <a:p>
            <a:pPr marL="685800" lvl="1" indent="-228600">
              <a:lnSpc>
                <a:spcPct val="90000"/>
              </a:lnSpc>
              <a:buFont typeface="Arial" panose="020B0604020202020204" pitchFamily="34" charset="0"/>
              <a:buChar char="•"/>
              <a:defRPr/>
            </a:pPr>
            <a:r>
              <a:rPr lang="ru-RU" sz="2300" dirty="0"/>
              <a:t>недоучтенная стоимость используемых природных ресурсов и экосистемных услуг</a:t>
            </a:r>
          </a:p>
          <a:p>
            <a:pPr marL="685800" lvl="1" indent="-228600">
              <a:lnSpc>
                <a:spcPct val="90000"/>
              </a:lnSpc>
              <a:buFont typeface="Arial" panose="020B0604020202020204" pitchFamily="34" charset="0"/>
              <a:buChar char="•"/>
              <a:defRPr/>
            </a:pPr>
            <a:r>
              <a:rPr lang="ru-RU" sz="2300" dirty="0"/>
              <a:t>отсутствие корректных оценок падения доходов населения страны в сценарии «</a:t>
            </a:r>
            <a:r>
              <a:rPr lang="en-US" sz="2300" dirty="0"/>
              <a:t>business-as-usual</a:t>
            </a:r>
            <a:r>
              <a:rPr lang="ru-RU" sz="2300" dirty="0"/>
              <a:t>»</a:t>
            </a:r>
          </a:p>
          <a:p>
            <a:pPr marL="685800" lvl="1" indent="-228600">
              <a:lnSpc>
                <a:spcPct val="90000"/>
              </a:lnSpc>
              <a:buFont typeface="Arial" panose="020B0604020202020204" pitchFamily="34" charset="0"/>
              <a:buChar char="•"/>
              <a:defRPr/>
            </a:pPr>
            <a:r>
              <a:rPr lang="ru-RU" sz="2300" dirty="0"/>
              <a:t>недоучтенный экономический ущерб от изменения климата и его растущий тренд</a:t>
            </a:r>
          </a:p>
        </p:txBody>
      </p:sp>
      <p:pic>
        <p:nvPicPr>
          <p:cNvPr id="9" name="Picture 2">
            <a:extLst>
              <a:ext uri="{FF2B5EF4-FFF2-40B4-BE49-F238E27FC236}">
                <a16:creationId xmlns:a16="http://schemas.microsoft.com/office/drawing/2014/main" id="{ED219A7C-0E59-487C-A700-05C9E91D1DDA}"/>
              </a:ext>
            </a:extLst>
          </p:cNvPr>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5314" b="89855" l="9870" r="89870"/>
                    </a14:imgEffect>
                  </a14:imgLayer>
                </a14:imgProps>
              </a:ext>
              <a:ext uri="{28A0092B-C50C-407E-A947-70E740481C1C}">
                <a14:useLocalDpi xmlns:a14="http://schemas.microsoft.com/office/drawing/2010/main" val="0"/>
              </a:ext>
            </a:extLst>
          </a:blip>
          <a:srcRect/>
          <a:stretch>
            <a:fillRect/>
          </a:stretch>
        </p:blipFill>
        <p:spPr bwMode="auto">
          <a:xfrm>
            <a:off x="10238846" y="1880398"/>
            <a:ext cx="2347913" cy="2524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295996" y="171363"/>
            <a:ext cx="1530350" cy="827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Заголовок 1">
            <a:extLst>
              <a:ext uri="{FF2B5EF4-FFF2-40B4-BE49-F238E27FC236}">
                <a16:creationId xmlns:a16="http://schemas.microsoft.com/office/drawing/2014/main" id="{B6139D3D-39E0-40CB-94B7-A5D55894225D}"/>
              </a:ext>
            </a:extLst>
          </p:cNvPr>
          <p:cNvSpPr>
            <a:spLocks noGrp="1"/>
          </p:cNvSpPr>
          <p:nvPr>
            <p:ph type="title"/>
          </p:nvPr>
        </p:nvSpPr>
        <p:spPr>
          <a:xfrm>
            <a:off x="531283" y="1710531"/>
            <a:ext cx="10515600" cy="1325563"/>
          </a:xfrm>
        </p:spPr>
        <p:txBody>
          <a:bodyPr>
            <a:normAutofit/>
          </a:bodyPr>
          <a:lstStyle/>
          <a:p>
            <a:pPr marL="457200" lvl="1" algn="ctr"/>
            <a:r>
              <a:rPr lang="ru-RU" sz="3200" b="1" dirty="0">
                <a:solidFill>
                  <a:srgbClr val="0070C0"/>
                </a:solidFill>
              </a:rPr>
              <a:t>СПАСИБО ЗА ВНИМАНИЕ!</a:t>
            </a:r>
          </a:p>
        </p:txBody>
      </p:sp>
      <p:sp>
        <p:nvSpPr>
          <p:cNvPr id="6" name="Объект 2">
            <a:extLst>
              <a:ext uri="{FF2B5EF4-FFF2-40B4-BE49-F238E27FC236}">
                <a16:creationId xmlns:a16="http://schemas.microsoft.com/office/drawing/2014/main" id="{25519D3A-CAE3-43B6-ADB2-BF34F38C04EA}"/>
              </a:ext>
            </a:extLst>
          </p:cNvPr>
          <p:cNvSpPr txBox="1">
            <a:spLocks/>
          </p:cNvSpPr>
          <p:nvPr/>
        </p:nvSpPr>
        <p:spPr>
          <a:xfrm>
            <a:off x="531283" y="1253331"/>
            <a:ext cx="11466513" cy="435133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endParaRPr lang="ru-RU" dirty="0"/>
          </a:p>
          <a:p>
            <a:pPr marL="914400" lvl="2" indent="0">
              <a:buNone/>
            </a:pPr>
            <a:endParaRPr lang="ru-RU" sz="2400" dirty="0"/>
          </a:p>
        </p:txBody>
      </p:sp>
    </p:spTree>
    <p:extLst>
      <p:ext uri="{BB962C8B-B14F-4D97-AF65-F5344CB8AC3E}">
        <p14:creationId xmlns:p14="http://schemas.microsoft.com/office/powerpoint/2010/main" val="2374494839"/>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16436</TotalTime>
  <Words>761</Words>
  <Application>Microsoft Office PowerPoint</Application>
  <PresentationFormat>Широкоэкранный</PresentationFormat>
  <Paragraphs>66</Paragraphs>
  <Slides>6</Slides>
  <Notes>1</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6</vt:i4>
      </vt:variant>
    </vt:vector>
  </HeadingPairs>
  <TitlesOfParts>
    <vt:vector size="11" baseType="lpstr">
      <vt:lpstr>Arial</vt:lpstr>
      <vt:lpstr>Calibri</vt:lpstr>
      <vt:lpstr>Calibri Light</vt:lpstr>
      <vt:lpstr>Times New Roman</vt:lpstr>
      <vt:lpstr>Тема Office</vt:lpstr>
      <vt:lpstr>Потенциал сектора ЗИЗЛХ в сокращении выбросов и увеличении поглощения парниковых газов</vt:lpstr>
      <vt:lpstr>Тенденции изменения выбросов и поглощения     парниковых газов в России (Национальный кадастр, 2021) </vt:lpstr>
      <vt:lpstr>Баланс парниковых газов в секторе ЗИЗЛХ – кадастр 2021 </vt:lpstr>
      <vt:lpstr>Потенциал митигации в земельном секторе</vt:lpstr>
      <vt:lpstr>Презентация PowerPoint</vt:lpstr>
      <vt:lpstr>СПАСИБО ЗА ВНИМАНИЕ!</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Национальная отчетность по выбросам и поглощению парниковых газов в секторе ЗИЗЛХ и пути ее усовершенствования</dc:title>
  <dc:creator>Анна Романовская</dc:creator>
  <cp:lastModifiedBy>Анна Романовская</cp:lastModifiedBy>
  <cp:revision>129</cp:revision>
  <cp:lastPrinted>2021-07-29T16:19:13Z</cp:lastPrinted>
  <dcterms:created xsi:type="dcterms:W3CDTF">2021-04-24T16:15:58Z</dcterms:created>
  <dcterms:modified xsi:type="dcterms:W3CDTF">2021-09-23T15:21:47Z</dcterms:modified>
</cp:coreProperties>
</file>