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9" r:id="rId3"/>
    <p:sldId id="262" r:id="rId4"/>
    <p:sldId id="263" r:id="rId5"/>
    <p:sldId id="275" r:id="rId6"/>
    <p:sldId id="261" r:id="rId7"/>
    <p:sldId id="274" r:id="rId8"/>
    <p:sldId id="277" r:id="rId9"/>
    <p:sldId id="278" r:id="rId10"/>
    <p:sldId id="279" r:id="rId11"/>
  </p:sldIdLst>
  <p:sldSz cx="12192000" cy="6858000"/>
  <p:notesSz cx="6858000" cy="914400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098"/>
    <a:srgbClr val="016289"/>
    <a:srgbClr val="01629D"/>
    <a:srgbClr val="016B95"/>
    <a:srgbClr val="004F96"/>
    <a:srgbClr val="0066CC"/>
    <a:srgbClr val="3399FF"/>
    <a:srgbClr val="08015F"/>
    <a:srgbClr val="6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5158B-3ACE-2747-8976-9ED9788106D1}" type="datetimeFigureOut">
              <a:rPr lang="ru-RU" smtClean="0"/>
              <a:pPr/>
              <a:t>28.06.2021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1CC1B-B627-FD4F-A467-D89C96BAFB1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069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1CC1B-B627-FD4F-A467-D89C96BAFB15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0448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590800" y="862013"/>
            <a:ext cx="11993563" cy="6746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9F99574-53D1-400B-B8FA-E39FDEE9315E}" type="slidenum">
              <a:rPr lang="ru-RU" altLang="ru-RU" smtClean="0">
                <a:solidFill>
                  <a:srgbClr val="000000"/>
                </a:solidFill>
              </a:rPr>
              <a:pPr/>
              <a:t>6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3174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1CC1B-B627-FD4F-A467-D89C96BAFB15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7601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A081-8343-4743-8936-05FFBDDE4E75}" type="datetimeFigureOut">
              <a:rPr lang="ru-RU" smtClean="0"/>
              <a:pPr/>
              <a:t>28.06.2021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8D45-0772-4656-8BB4-A257675649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A081-8343-4743-8936-05FFBDDE4E75}" type="datetimeFigureOut">
              <a:rPr lang="ru-RU" smtClean="0"/>
              <a:pPr/>
              <a:t>28.06.2021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8D45-0772-4656-8BB4-A257675649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A081-8343-4743-8936-05FFBDDE4E75}" type="datetimeFigureOut">
              <a:rPr lang="ru-RU" smtClean="0"/>
              <a:pPr/>
              <a:t>28.06.2021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8D45-0772-4656-8BB4-A257675649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A081-8343-4743-8936-05FFBDDE4E75}" type="datetimeFigureOut">
              <a:rPr lang="ru-RU" smtClean="0"/>
              <a:pPr/>
              <a:t>28.06.2021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8D45-0772-4656-8BB4-A257675649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A081-8343-4743-8936-05FFBDDE4E75}" type="datetimeFigureOut">
              <a:rPr lang="ru-RU" smtClean="0"/>
              <a:pPr/>
              <a:t>28.06.2021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8D45-0772-4656-8BB4-A257675649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A081-8343-4743-8936-05FFBDDE4E75}" type="datetimeFigureOut">
              <a:rPr lang="ru-RU" smtClean="0"/>
              <a:pPr/>
              <a:t>28.06.2021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8D45-0772-4656-8BB4-A257675649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A081-8343-4743-8936-05FFBDDE4E75}" type="datetimeFigureOut">
              <a:rPr lang="ru-RU" smtClean="0"/>
              <a:pPr/>
              <a:t>28.06.2021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8D45-0772-4656-8BB4-A257675649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A081-8343-4743-8936-05FFBDDE4E75}" type="datetimeFigureOut">
              <a:rPr lang="ru-RU" smtClean="0"/>
              <a:pPr/>
              <a:t>28.06.2021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8D45-0772-4656-8BB4-A257675649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A081-8343-4743-8936-05FFBDDE4E75}" type="datetimeFigureOut">
              <a:rPr lang="ru-RU" smtClean="0"/>
              <a:pPr/>
              <a:t>28.06.2021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8D45-0772-4656-8BB4-A257675649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A081-8343-4743-8936-05FFBDDE4E75}" type="datetimeFigureOut">
              <a:rPr lang="ru-RU" smtClean="0"/>
              <a:pPr/>
              <a:t>28.06.2021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8D45-0772-4656-8BB4-A257675649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A081-8343-4743-8936-05FFBDDE4E75}" type="datetimeFigureOut">
              <a:rPr lang="ru-RU" smtClean="0"/>
              <a:pPr/>
              <a:t>28.06.2021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8D45-0772-4656-8BB4-A257675649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AA081-8343-4743-8936-05FFBDDE4E75}" type="datetimeFigureOut">
              <a:rPr lang="ru-RU" smtClean="0"/>
              <a:pPr/>
              <a:t>28.06.2021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48D45-0772-4656-8BB4-A257675649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hyperlink" Target="http://www.licey86.ru/" TargetMode="External"/><Relationship Id="rId4" Type="http://schemas.openxmlformats.org/officeDocument/2006/relationships/hyperlink" Target="mailto:yarlicey086@yandex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30248" y="2430032"/>
            <a:ext cx="10456404" cy="1470025"/>
          </a:xfrm>
        </p:spPr>
        <p:txBody>
          <a:bodyPr>
            <a:noAutofit/>
          </a:bodyPr>
          <a:lstStyle/>
          <a:p>
            <a:pPr algn="l"/>
            <a:r>
              <a:rPr lang="ru-RU" sz="3200" dirty="0">
                <a:solidFill>
                  <a:srgbClr val="600000"/>
                </a:solidFill>
                <a:latin typeface="Arial" pitchFamily="34" charset="0"/>
                <a:cs typeface="Arial" pitchFamily="34" charset="0"/>
              </a:rPr>
              <a:t>Особенности реализации основных образовательных программ в соответствии с Концепцией реализации проекта «Базовые школы РАН» (из опыта работы)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271248" y="4887563"/>
            <a:ext cx="6920752" cy="1085620"/>
          </a:xfrm>
        </p:spPr>
        <p:txBody>
          <a:bodyPr>
            <a:normAutofit/>
          </a:bodyPr>
          <a:lstStyle/>
          <a:p>
            <a:pPr algn="l"/>
            <a:r>
              <a:rPr lang="ru-RU" sz="2800" dirty="0">
                <a:solidFill>
                  <a:srgbClr val="08015F"/>
                </a:solidFill>
                <a:latin typeface="Arial" pitchFamily="34" charset="0"/>
                <a:cs typeface="Arial" pitchFamily="34" charset="0"/>
              </a:rPr>
              <a:t>Большакова Ольга Владимировна,</a:t>
            </a:r>
          </a:p>
          <a:p>
            <a:pPr algn="l"/>
            <a:r>
              <a:rPr lang="ru-RU" sz="2800" dirty="0">
                <a:solidFill>
                  <a:srgbClr val="08015F"/>
                </a:solidFill>
                <a:latin typeface="Arial" pitchFamily="34" charset="0"/>
                <a:cs typeface="Arial" pitchFamily="34" charset="0"/>
              </a:rPr>
              <a:t>директор ГОУ ЯО "Лицей № 86"</a:t>
            </a:r>
          </a:p>
          <a:p>
            <a:pPr algn="l"/>
            <a:endParaRPr lang="ru-RU" dirty="0">
              <a:solidFill>
                <a:srgbClr val="115697"/>
              </a:solidFill>
              <a:latin typeface="Manrope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F90B7D4D-C9D7-4D9D-BACE-7304807E7693}"/>
              </a:ext>
            </a:extLst>
          </p:cNvPr>
          <p:cNvSpPr txBox="1">
            <a:spLocks/>
          </p:cNvSpPr>
          <p:nvPr/>
        </p:nvSpPr>
        <p:spPr bwMode="auto">
          <a:xfrm>
            <a:off x="1545336" y="439420"/>
            <a:ext cx="8385556" cy="901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121917" tIns="60958" rIns="121917" bIns="6095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2800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altLang="ru-RU" sz="4000" b="1" dirty="0">
                <a:solidFill>
                  <a:srgbClr val="01629D"/>
                </a:solidFill>
                <a:effectLst/>
                <a:latin typeface="Arial" pitchFamily="34" charset="0"/>
                <a:ea typeface="Arial Unicode MS" pitchFamily="34" charset="-128"/>
              </a:rPr>
              <a:t>Приглашаем к сотрудничеству</a:t>
            </a:r>
            <a:endParaRPr sz="4000" b="1" dirty="0">
              <a:solidFill>
                <a:srgbClr val="01629D"/>
              </a:solidFill>
              <a:effectLst/>
              <a:latin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A6DDE8-21B5-4162-B8D6-2C7027A18AF1}"/>
              </a:ext>
            </a:extLst>
          </p:cNvPr>
          <p:cNvSpPr txBox="1"/>
          <p:nvPr/>
        </p:nvSpPr>
        <p:spPr>
          <a:xfrm>
            <a:off x="4683054" y="3103966"/>
            <a:ext cx="6911538" cy="2585319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 eaLnBrk="1" hangingPunct="1">
              <a:defRPr/>
            </a:pPr>
            <a:r>
              <a:rPr lang="ru-RU" altLang="ru-RU" sz="2000" dirty="0">
                <a:solidFill>
                  <a:prstClr val="black"/>
                </a:solidFill>
                <a:ea typeface="+mj-ea"/>
                <a:cs typeface="Times New Roman" pitchFamily="18" charset="0"/>
              </a:rPr>
              <a:t>Директор: Большакова Ольга Владимировна</a:t>
            </a:r>
          </a:p>
          <a:p>
            <a:pPr algn="ctr" eaLnBrk="1" hangingPunct="1">
              <a:defRPr/>
            </a:pPr>
            <a:br>
              <a:rPr lang="ru-RU" altLang="ru-RU" sz="2000" b="1" dirty="0">
                <a:solidFill>
                  <a:srgbClr val="000099"/>
                </a:solidFill>
                <a:ea typeface="+mj-ea"/>
                <a:cs typeface="Times New Roman" pitchFamily="18" charset="0"/>
              </a:rPr>
            </a:br>
            <a:r>
              <a:rPr lang="ru-RU" altLang="ru-RU" sz="2000" dirty="0">
                <a:solidFill>
                  <a:prstClr val="black"/>
                </a:solidFill>
                <a:ea typeface="+mj-ea"/>
                <a:cs typeface="Times New Roman" pitchFamily="18" charset="0"/>
              </a:rPr>
              <a:t>Адрес: 150023, г. Ярославль, ул. Зелинского, д.6.</a:t>
            </a:r>
            <a:br>
              <a:rPr lang="ru-RU" altLang="ru-RU" sz="2000" dirty="0">
                <a:solidFill>
                  <a:prstClr val="black"/>
                </a:solidFill>
                <a:ea typeface="+mj-ea"/>
                <a:cs typeface="Times New Roman" pitchFamily="18" charset="0"/>
              </a:rPr>
            </a:br>
            <a:r>
              <a:rPr lang="ru-RU" altLang="ru-RU" sz="2000" dirty="0">
                <a:solidFill>
                  <a:prstClr val="black"/>
                </a:solidFill>
                <a:ea typeface="+mj-ea"/>
                <a:cs typeface="Times New Roman" pitchFamily="18" charset="0"/>
              </a:rPr>
              <a:t>Телефоны: (4852) 47-04-56, +79036383003</a:t>
            </a:r>
            <a:br>
              <a:rPr lang="ru-RU" altLang="ru-RU" sz="2000" dirty="0">
                <a:solidFill>
                  <a:prstClr val="black"/>
                </a:solidFill>
                <a:ea typeface="+mj-ea"/>
                <a:cs typeface="Times New Roman" pitchFamily="18" charset="0"/>
              </a:rPr>
            </a:br>
            <a:endParaRPr lang="ru-RU" altLang="ru-RU" sz="2000" dirty="0">
              <a:solidFill>
                <a:prstClr val="black"/>
              </a:solidFill>
              <a:ea typeface="+mj-ea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altLang="ru-RU" sz="2000" dirty="0">
                <a:solidFill>
                  <a:prstClr val="black"/>
                </a:solidFill>
                <a:ea typeface="+mj-ea"/>
                <a:cs typeface="Times New Roman" pitchFamily="18" charset="0"/>
              </a:rPr>
              <a:t>E-mail: </a:t>
            </a:r>
            <a:r>
              <a:rPr lang="en-US" altLang="ru-RU" sz="2000" u="sng" dirty="0">
                <a:solidFill>
                  <a:prstClr val="black"/>
                </a:solidFill>
                <a:ea typeface="+mj-ea"/>
                <a:cs typeface="Times New Roman" pitchFamily="18" charset="0"/>
                <a:hlinkClick r:id="rId4"/>
              </a:rPr>
              <a:t>yarlicey086@yandex.ru</a:t>
            </a:r>
            <a:br>
              <a:rPr lang="ru-RU" altLang="ru-RU" sz="2000" dirty="0">
                <a:solidFill>
                  <a:prstClr val="black"/>
                </a:solidFill>
                <a:ea typeface="+mj-ea"/>
                <a:cs typeface="Times New Roman" pitchFamily="18" charset="0"/>
              </a:rPr>
            </a:br>
            <a:r>
              <a:rPr lang="ru-RU" altLang="ru-RU" sz="2000" dirty="0">
                <a:solidFill>
                  <a:prstClr val="black"/>
                </a:solidFill>
                <a:ea typeface="+mj-ea"/>
                <a:cs typeface="Times New Roman" pitchFamily="18" charset="0"/>
              </a:rPr>
              <a:t>Адрес сайта:  </a:t>
            </a:r>
            <a:r>
              <a:rPr lang="en-US" altLang="ru-RU" sz="2000" u="sng" dirty="0">
                <a:solidFill>
                  <a:prstClr val="black"/>
                </a:solidFill>
                <a:ea typeface="+mj-ea"/>
                <a:cs typeface="Times New Roman" pitchFamily="18" charset="0"/>
                <a:hlinkClick r:id="rId5"/>
              </a:rPr>
              <a:t>www</a:t>
            </a:r>
            <a:r>
              <a:rPr lang="ru-RU" altLang="ru-RU" sz="2000" u="sng" dirty="0">
                <a:solidFill>
                  <a:prstClr val="black"/>
                </a:solidFill>
                <a:ea typeface="+mj-ea"/>
                <a:cs typeface="Times New Roman" pitchFamily="18" charset="0"/>
                <a:hlinkClick r:id="rId5"/>
              </a:rPr>
              <a:t>.</a:t>
            </a:r>
            <a:r>
              <a:rPr lang="en-US" altLang="ru-RU" sz="2000" u="sng" dirty="0">
                <a:solidFill>
                  <a:prstClr val="black"/>
                </a:solidFill>
                <a:ea typeface="+mj-ea"/>
                <a:cs typeface="Times New Roman" pitchFamily="18" charset="0"/>
                <a:hlinkClick r:id="rId5"/>
              </a:rPr>
              <a:t>licey</a:t>
            </a:r>
            <a:r>
              <a:rPr lang="ru-RU" altLang="ru-RU" sz="2000" u="sng" dirty="0">
                <a:solidFill>
                  <a:prstClr val="black"/>
                </a:solidFill>
                <a:ea typeface="+mj-ea"/>
                <a:cs typeface="Times New Roman" pitchFamily="18" charset="0"/>
                <a:hlinkClick r:id="rId5"/>
              </a:rPr>
              <a:t>86.</a:t>
            </a:r>
            <a:r>
              <a:rPr lang="en-US" altLang="ru-RU" sz="2000" u="sng" dirty="0">
                <a:solidFill>
                  <a:prstClr val="black"/>
                </a:solidFill>
                <a:ea typeface="+mj-ea"/>
                <a:cs typeface="Times New Roman" pitchFamily="18" charset="0"/>
                <a:hlinkClick r:id="rId5"/>
              </a:rPr>
              <a:t>ru</a:t>
            </a:r>
            <a:endParaRPr lang="ru-RU" altLang="ru-RU" sz="2000" u="sng" dirty="0">
              <a:solidFill>
                <a:prstClr val="black"/>
              </a:solidFill>
              <a:ea typeface="+mj-ea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sz="2000" b="1" i="1" u="sng" dirty="0">
              <a:solidFill>
                <a:prstClr val="black"/>
              </a:solidFill>
              <a:ea typeface="+mj-ea"/>
              <a:cs typeface="Times New Roman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0E068FA-4D9D-4740-88A2-EEC65222708E}"/>
              </a:ext>
            </a:extLst>
          </p:cNvPr>
          <p:cNvSpPr/>
          <p:nvPr/>
        </p:nvSpPr>
        <p:spPr>
          <a:xfrm>
            <a:off x="410011" y="2830620"/>
            <a:ext cx="4059767" cy="43088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 eaLnBrk="1" hangingPunct="1">
              <a:defRPr/>
            </a:pPr>
            <a:r>
              <a:rPr lang="ru-RU" sz="2000" b="1" i="1" dirty="0">
                <a:solidFill>
                  <a:srgbClr val="891111"/>
                </a:solidFill>
                <a:latin typeface="Arial" pitchFamily="34" charset="0"/>
                <a:cs typeface="Arial" pitchFamily="34" charset="0"/>
              </a:rPr>
              <a:t>Друзья, прекрасен наш союз!</a:t>
            </a:r>
            <a:endParaRPr lang="ru-RU" sz="2800" b="1" i="1" dirty="0">
              <a:solidFill>
                <a:srgbClr val="89111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6" descr="P2110102">
            <a:extLst>
              <a:ext uri="{FF2B5EF4-FFF2-40B4-BE49-F238E27FC236}">
                <a16:creationId xmlns:a16="http://schemas.microsoft.com/office/drawing/2014/main" id="{7CD9B69E-327E-40A4-8DF5-9A72F3D1C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0011" y="3349400"/>
            <a:ext cx="4059767" cy="304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 descr="C:\Начало 2020-2021 учебного года\Новая эмблема.jpg">
            <a:extLst>
              <a:ext uri="{FF2B5EF4-FFF2-40B4-BE49-F238E27FC236}">
                <a16:creationId xmlns:a16="http://schemas.microsoft.com/office/drawing/2014/main" id="{F1586E73-EE74-4275-AA6D-917B78109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930892" y="264004"/>
            <a:ext cx="1813984" cy="183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930DDAF-F0CC-46D9-B263-682B18BD4E8A}"/>
              </a:ext>
            </a:extLst>
          </p:cNvPr>
          <p:cNvSpPr txBox="1"/>
          <p:nvPr/>
        </p:nvSpPr>
        <p:spPr>
          <a:xfrm>
            <a:off x="2509744" y="1338072"/>
            <a:ext cx="6094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sz="1800" b="1" dirty="0">
                <a:solidFill>
                  <a:srgbClr val="02309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государственное общеобразовательное учреждение Ярославской области «Лицей № 86»</a:t>
            </a:r>
          </a:p>
          <a:p>
            <a:pPr algn="ctr" eaLnBrk="1" hangingPunct="1">
              <a:defRPr/>
            </a:pPr>
            <a:endParaRPr lang="ru-RU" altLang="ru-RU" sz="1800" b="1" dirty="0">
              <a:solidFill>
                <a:srgbClr val="89111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ru-RU" altLang="ru-RU" sz="1800" b="1" dirty="0">
                <a:solidFill>
                  <a:srgbClr val="89111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базовая школа Российской академии наук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1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33641" y="1447620"/>
            <a:ext cx="6273320" cy="4525963"/>
          </a:xfrm>
        </p:spPr>
        <p:txBody>
          <a:bodyPr>
            <a:normAutofit fontScale="92500"/>
          </a:bodyPr>
          <a:lstStyle/>
          <a:p>
            <a:pPr>
              <a:buNone/>
              <a:defRPr/>
            </a:pPr>
            <a:r>
              <a:rPr lang="ru-RU" altLang="ru-RU" sz="2400" b="1" dirty="0">
                <a:solidFill>
                  <a:srgbClr val="89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ГОУ ЯО «Лицей № 86» сегодня: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индивидуализация образовательного процесса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высокотехнологичные учебные комплексы в сочетании с новыми технологиями преподавания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вариативные учебные материалы и программы, позволяющих каждому ученику раскрыть свои уникальные способности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ориентация, сетевые формы взаимодействия с ведущими колледжами и вузами региона, производственными партнерами</a:t>
            </a:r>
          </a:p>
          <a:p>
            <a:endParaRPr lang="ru-RU" sz="2400" dirty="0">
              <a:solidFill>
                <a:srgbClr val="1156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7" name="Picture 10" descr="C:\Начало 2020-2021 учебного года\Новая эмблем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516" y="1513914"/>
            <a:ext cx="16764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109574" y="1447620"/>
            <a:ext cx="32961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 в 1990 году.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Входит в  перечень  ТОП «100 лучших образовательных организаций по индустриально-технологическому профилю».</a:t>
            </a:r>
          </a:p>
        </p:txBody>
      </p:sp>
      <p:pic>
        <p:nvPicPr>
          <p:cNvPr id="11" name="Picture 2" descr="C:\Users\учитель\Downloads\Imag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039" y="3284246"/>
            <a:ext cx="460375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286808" y="968978"/>
            <a:ext cx="1161838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Формируется осознание обучающимися своих интересов, способностей, общественных ценностей, связанных с выбором профессии и своего места в обществе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974006"/>
              </p:ext>
            </p:extLst>
          </p:nvPr>
        </p:nvGraphicFramePr>
        <p:xfrm>
          <a:off x="333622" y="1766558"/>
          <a:ext cx="6093759" cy="4876800"/>
        </p:xfrm>
        <a:graphic>
          <a:graphicData uri="http://schemas.openxmlformats.org/drawingml/2006/table">
            <a:tbl>
              <a:tblPr/>
              <a:tblGrid>
                <a:gridCol w="1618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75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39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Урочная деятельность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(особенности учебного плана)</a:t>
                      </a:r>
                      <a:endParaRPr kumimoji="0" lang="ru-RU" altLang="ru-RU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105" marR="631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782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629D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Основы проектной деятельности (5 класс)</a:t>
                      </a:r>
                    </a:p>
                    <a:p>
                      <a:pPr marL="37782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1629D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История науки (5 класс)</a:t>
                      </a:r>
                    </a:p>
                    <a:p>
                      <a:pPr marL="37782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Увлекательная наука о фигурах (5 класс)</a:t>
                      </a:r>
                    </a:p>
                    <a:p>
                      <a:pPr marL="37782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Наглядная геометрия (6 класс)</a:t>
                      </a:r>
                    </a:p>
                    <a:p>
                      <a:pPr marL="37782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Открытие мира (5-6  классы)</a:t>
                      </a:r>
                    </a:p>
                    <a:p>
                      <a:pPr marL="37782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Информатика (с 5 класса)</a:t>
                      </a:r>
                    </a:p>
                    <a:p>
                      <a:pPr marL="37782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Экология (7 класс)</a:t>
                      </a:r>
                    </a:p>
                    <a:p>
                      <a:pPr marL="37782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Углубленное изучение математики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-"/>
                        <a:tabLst/>
                      </a:pP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3105" marR="631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Внеурочная деятельность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(самые востребованные курсы)</a:t>
                      </a:r>
                      <a:endParaRPr kumimoji="0" lang="ru-RU" altLang="ru-RU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105" marR="631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7782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Математика на шахматной доске 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7782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Эксперименты в физике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7782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Юный информатик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7782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Юный математик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7782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Логика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7782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Математические игры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7782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Юный спасатель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7782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Региональный проект «Математическая </a:t>
                      </a:r>
                      <a:r>
                        <a:rPr kumimoji="0" lang="en-US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on</a:t>
                      </a: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line</a:t>
                      </a: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игра»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7782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Экологическая грамотность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77825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Математическое моделирование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105" marR="631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2" descr="C:\Начало 2019-2020\Школа открытий 76 2019 год\image-0-02-05-f96d21a74b93d4fcf04ef2253cc46bc57baf1f9de7050fd8e410fd926e239ef1-V_1576059869113.jpg"/>
          <p:cNvPicPr>
            <a:picLocks noChangeAspect="1" noChangeArrowheads="1"/>
          </p:cNvPicPr>
          <p:nvPr/>
        </p:nvPicPr>
        <p:blipFill>
          <a:blip r:embed="rId2"/>
          <a:srcRect t="12187" b="19168"/>
          <a:stretch>
            <a:fillRect/>
          </a:stretch>
        </p:blipFill>
        <p:spPr bwMode="auto">
          <a:xfrm>
            <a:off x="6526364" y="1345424"/>
            <a:ext cx="2634713" cy="239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Возможно, это изображение (3 человека, люди сидят и люди стоят)"/>
          <p:cNvPicPr>
            <a:picLocks noChangeAspect="1" noChangeArrowheads="1"/>
          </p:cNvPicPr>
          <p:nvPr/>
        </p:nvPicPr>
        <p:blipFill>
          <a:blip r:embed="rId3"/>
          <a:srcRect t="12251" b="21739"/>
          <a:stretch>
            <a:fillRect/>
          </a:stretch>
        </p:blipFill>
        <p:spPr bwMode="auto">
          <a:xfrm>
            <a:off x="9311403" y="1345424"/>
            <a:ext cx="2725329" cy="239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91626" y="3895924"/>
            <a:ext cx="4039554" cy="286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C2A1DE-CF76-44A0-B096-5C5556CB0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51" y="114414"/>
            <a:ext cx="704660" cy="842958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0B34745-A627-40CD-B983-1D3175DA5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6181" y="291891"/>
            <a:ext cx="10972800" cy="563562"/>
          </a:xfrm>
        </p:spPr>
        <p:txBody>
          <a:bodyPr>
            <a:noAutofit/>
          </a:bodyPr>
          <a:lstStyle/>
          <a:p>
            <a:r>
              <a:rPr lang="ru-RU" altLang="ru-RU" sz="3600" b="1" dirty="0">
                <a:solidFill>
                  <a:srgbClr val="01629D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ГОУ ЯО «Лицей № 86», 5-7 классы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Box 5"/>
          <p:cNvSpPr txBox="1">
            <a:spLocks noChangeArrowheads="1"/>
          </p:cNvSpPr>
          <p:nvPr/>
        </p:nvSpPr>
        <p:spPr bwMode="auto">
          <a:xfrm>
            <a:off x="350123" y="914007"/>
            <a:ext cx="116183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Формируется представление о правилах выбора профессии, перспективах профессионального роста и мастерства, умения адекватно оценивать свои личностные возможности в соответствии с требованиями будущего избираемого профиля обучения. 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602104"/>
              </p:ext>
            </p:extLst>
          </p:nvPr>
        </p:nvGraphicFramePr>
        <p:xfrm>
          <a:off x="350123" y="1557337"/>
          <a:ext cx="6529917" cy="5112403"/>
        </p:xfrm>
        <a:graphic>
          <a:graphicData uri="http://schemas.openxmlformats.org/drawingml/2006/table">
            <a:tbl>
              <a:tblPr/>
              <a:tblGrid>
                <a:gridCol w="1824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05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69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Урочная деятельность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(особенности учебного плана)</a:t>
                      </a:r>
                      <a:endParaRPr kumimoji="0" lang="ru-RU" altLang="ru-RU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105" marR="631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77825" lvl="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Углубленное изучение математики</a:t>
                      </a:r>
                    </a:p>
                    <a:p>
                      <a:pPr marL="377825" lvl="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Расширенный курс физики</a:t>
                      </a:r>
                    </a:p>
                    <a:p>
                      <a:pPr marL="377825" lvl="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Расширенный курс химии</a:t>
                      </a:r>
                    </a:p>
                    <a:p>
                      <a:pPr marL="377825" lvl="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Черчение</a:t>
                      </a:r>
                    </a:p>
                    <a:p>
                      <a:pPr marL="377825" lvl="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Китайский язык (второй иностранный</a:t>
                      </a:r>
                      <a:r>
                        <a:rPr lang="ru-RU" sz="1600" baseline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язык)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77825" lvl="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>
                          <a:solidFill>
                            <a:srgbClr val="01628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Индивидуальный проект</a:t>
                      </a:r>
                    </a:p>
                  </a:txBody>
                  <a:tcPr marL="91456" marR="91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33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Внеурочная деятельность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(самые востребованные курсы)</a:t>
                      </a:r>
                      <a:endParaRPr kumimoji="0" lang="ru-RU" altLang="ru-RU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3105" marR="631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77825" lvl="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Астрономия как вид профессиональной деятельности</a:t>
                      </a:r>
                    </a:p>
                    <a:p>
                      <a:pPr marL="377825" lvl="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Химия как профессиональная проба</a:t>
                      </a:r>
                    </a:p>
                    <a:p>
                      <a:pPr marL="377825" lvl="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Графический дизайнер: 3-d моделирование и компьютерная анимация в G</a:t>
                      </a: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ax</a:t>
                      </a:r>
                    </a:p>
                    <a:p>
                      <a:pPr marL="377825" lvl="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Профессиональная проба: создание мультимедийных проектов</a:t>
                      </a:r>
                    </a:p>
                    <a:p>
                      <a:pPr marL="377825" lvl="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Математика в различных профессиях</a:t>
                      </a:r>
                    </a:p>
                    <a:p>
                      <a:pPr marL="377825" lvl="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Мир профессий</a:t>
                      </a:r>
                    </a:p>
                    <a:p>
                      <a:pPr marL="377825" lvl="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Юный дизайнер</a:t>
                      </a:r>
                    </a:p>
                    <a:p>
                      <a:pPr marL="377825" lvl="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Твоя будущая профессия</a:t>
                      </a:r>
                    </a:p>
                    <a:p>
                      <a:pPr marL="377825" lvl="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Путь к профессии</a:t>
                      </a:r>
                    </a:p>
                    <a:p>
                      <a:pPr marL="377825" lvl="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Автокад </a:t>
                      </a:r>
                    </a:p>
                    <a:p>
                      <a:pPr marL="377825" lvl="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Основы архитектурно-строительного черчения</a:t>
                      </a:r>
                    </a:p>
                  </a:txBody>
                  <a:tcPr marL="91456" marR="91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/>
          <p:nvPr/>
        </p:nvPicPr>
        <p:blipFill>
          <a:blip r:embed="rId2"/>
          <a:srcRect l="8658" r="15622"/>
          <a:stretch>
            <a:fillRect/>
          </a:stretch>
        </p:blipFill>
        <p:spPr bwMode="auto">
          <a:xfrm>
            <a:off x="7209866" y="3982290"/>
            <a:ext cx="449804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Возможно, это изображение (2 человека, люди сидят, люди стоят и в помещении)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812" r="5813"/>
          <a:stretch>
            <a:fillRect/>
          </a:stretch>
        </p:blipFill>
        <p:spPr bwMode="auto">
          <a:xfrm>
            <a:off x="7189694" y="1520594"/>
            <a:ext cx="4527176" cy="2398057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7D0D13-4A7F-4358-863B-69BD94300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1" y="114414"/>
            <a:ext cx="704660" cy="842958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8590A527-F12B-4370-9D8F-04D21BF6A6D3}"/>
              </a:ext>
            </a:extLst>
          </p:cNvPr>
          <p:cNvSpPr txBox="1">
            <a:spLocks/>
          </p:cNvSpPr>
          <p:nvPr/>
        </p:nvSpPr>
        <p:spPr>
          <a:xfrm>
            <a:off x="-186181" y="291891"/>
            <a:ext cx="109728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3600" b="1" dirty="0">
                <a:solidFill>
                  <a:srgbClr val="01629D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ГОУ ЯО «Лицей № 86», 8-9 классы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12336693" cy="6937040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2" name="Группа 2"/>
          <p:cNvGrpSpPr>
            <a:grpSpLocks/>
          </p:cNvGrpSpPr>
          <p:nvPr/>
        </p:nvGrpSpPr>
        <p:grpSpPr bwMode="auto">
          <a:xfrm>
            <a:off x="1735666" y="101600"/>
            <a:ext cx="8466667" cy="1349375"/>
            <a:chOff x="0" y="0"/>
            <a:chExt cx="6705600" cy="1476375"/>
          </a:xfrm>
        </p:grpSpPr>
        <p:grpSp>
          <p:nvGrpSpPr>
            <p:cNvPr id="3" name="Группа 3"/>
            <p:cNvGrpSpPr>
              <a:grpSpLocks/>
            </p:cNvGrpSpPr>
            <p:nvPr/>
          </p:nvGrpSpPr>
          <p:grpSpPr bwMode="auto">
            <a:xfrm>
              <a:off x="0" y="0"/>
              <a:ext cx="6705600" cy="1476375"/>
              <a:chOff x="0" y="0"/>
              <a:chExt cx="4095750" cy="933450"/>
            </a:xfrm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0" y="0"/>
                <a:ext cx="4095750" cy="93345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2015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9" name="Скругленный прямоугольник 8"/>
              <p:cNvSpPr/>
              <p:nvPr/>
            </p:nvSpPr>
            <p:spPr>
              <a:xfrm>
                <a:off x="153591" y="238305"/>
                <a:ext cx="3748636" cy="47660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2015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0" name="Поле 3"/>
              <p:cNvSpPr txBox="1"/>
              <p:nvPr/>
            </p:nvSpPr>
            <p:spPr>
              <a:xfrm>
                <a:off x="872395" y="47544"/>
                <a:ext cx="2321267" cy="38623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28575">
                <a:solidFill>
                  <a:srgbClr val="2015AD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 anchorCtr="1"/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  <a:defRPr/>
                </a:pPr>
                <a:r>
                  <a:rPr lang="ru-RU" sz="1600" b="1" dirty="0">
                    <a:latin typeface="Times New Roman"/>
                    <a:ea typeface="Calibri"/>
                    <a:cs typeface="Times New Roman"/>
                  </a:rPr>
                  <a:t>Цифровая образовательная среда ГОУ ЯО «Лицей № 86»</a:t>
                </a:r>
                <a:endParaRPr lang="ru-RU" sz="1050" dirty="0">
                  <a:ea typeface="Calibri"/>
                  <a:cs typeface="Times New Roman"/>
                </a:endParaRPr>
              </a:p>
            </p:txBody>
          </p:sp>
        </p:grpSp>
        <p:sp>
          <p:nvSpPr>
            <p:cNvPr id="5" name="Поле 11"/>
            <p:cNvSpPr txBox="1"/>
            <p:nvPr/>
          </p:nvSpPr>
          <p:spPr>
            <a:xfrm>
              <a:off x="2343607" y="809401"/>
              <a:ext cx="1953007" cy="571445"/>
            </a:xfrm>
            <a:prstGeom prst="rect">
              <a:avLst/>
            </a:prstGeom>
            <a:solidFill>
              <a:schemeClr val="lt1"/>
            </a:solidFill>
            <a:ln w="28575">
              <a:solidFill>
                <a:srgbClr val="2015AD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ru-RU" sz="1300" b="1" dirty="0">
                  <a:latin typeface="Times New Roman"/>
                  <a:ea typeface="Calibri"/>
                  <a:cs typeface="Times New Roman"/>
                </a:rPr>
                <a:t>Цифровое оборудование</a:t>
              </a:r>
              <a:endParaRPr lang="ru-RU" sz="1100" dirty="0">
                <a:ea typeface="Calibri"/>
                <a:cs typeface="Times New Roman"/>
              </a:endParaRPr>
            </a:p>
          </p:txBody>
        </p:sp>
        <p:sp>
          <p:nvSpPr>
            <p:cNvPr id="11301" name="Поле 12"/>
            <p:cNvSpPr txBox="1">
              <a:spLocks noChangeArrowheads="1"/>
            </p:cNvSpPr>
            <p:nvPr/>
          </p:nvSpPr>
          <p:spPr bwMode="auto">
            <a:xfrm>
              <a:off x="190500" y="819151"/>
              <a:ext cx="1952626" cy="571501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2015AD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altLang="ru-RU" sz="1300" b="1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ИС как цифровой компонент ИОС</a:t>
              </a:r>
              <a:endParaRPr lang="ru-RU" altLang="ru-RU" sz="1300" dirty="0"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1302" name="Поле 13"/>
            <p:cNvSpPr txBox="1">
              <a:spLocks noChangeArrowheads="1"/>
            </p:cNvSpPr>
            <p:nvPr/>
          </p:nvSpPr>
          <p:spPr bwMode="auto">
            <a:xfrm>
              <a:off x="4505325" y="819150"/>
              <a:ext cx="1952625" cy="57150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2015AD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altLang="ru-RU" sz="1300" b="1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Цифровые средства обучения</a:t>
              </a:r>
              <a:endParaRPr lang="ru-RU" altLang="ru-RU" sz="1100" dirty="0"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</p:txBody>
        </p:sp>
      </p:grpSp>
      <p:sp>
        <p:nvSpPr>
          <p:cNvPr id="11268" name="Rectangle 2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 dirty="0"/>
          </a:p>
        </p:txBody>
      </p:sp>
      <p:grpSp>
        <p:nvGrpSpPr>
          <p:cNvPr id="6" name="Группа 11"/>
          <p:cNvGrpSpPr>
            <a:grpSpLocks/>
          </p:cNvGrpSpPr>
          <p:nvPr/>
        </p:nvGrpSpPr>
        <p:grpSpPr bwMode="auto">
          <a:xfrm>
            <a:off x="3539067" y="1792289"/>
            <a:ext cx="8384117" cy="1614487"/>
            <a:chOff x="0" y="0"/>
            <a:chExt cx="6207919" cy="1741520"/>
          </a:xfrm>
        </p:grpSpPr>
        <p:grpSp>
          <p:nvGrpSpPr>
            <p:cNvPr id="7" name="Группа 12"/>
            <p:cNvGrpSpPr>
              <a:grpSpLocks/>
            </p:cNvGrpSpPr>
            <p:nvPr/>
          </p:nvGrpSpPr>
          <p:grpSpPr bwMode="auto">
            <a:xfrm>
              <a:off x="0" y="0"/>
              <a:ext cx="6207919" cy="1741520"/>
              <a:chOff x="0" y="0"/>
              <a:chExt cx="6207919" cy="1741520"/>
            </a:xfrm>
          </p:grpSpPr>
          <p:grpSp>
            <p:nvGrpSpPr>
              <p:cNvPr id="11" name="Группа 18"/>
              <p:cNvGrpSpPr>
                <a:grpSpLocks/>
              </p:cNvGrpSpPr>
              <p:nvPr/>
            </p:nvGrpSpPr>
            <p:grpSpPr bwMode="auto">
              <a:xfrm>
                <a:off x="0" y="0"/>
                <a:ext cx="6207919" cy="1741520"/>
                <a:chOff x="0" y="0"/>
                <a:chExt cx="3791769" cy="782885"/>
              </a:xfrm>
            </p:grpSpPr>
            <p:sp>
              <p:nvSpPr>
                <p:cNvPr id="11297" name="Скругленный прямоугольник 2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791769" cy="7828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28575" algn="ctr">
                  <a:solidFill>
                    <a:srgbClr val="2015AD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ru-RU" altLang="ru-RU" dirty="0"/>
                </a:p>
              </p:txBody>
            </p:sp>
            <p:sp>
              <p:nvSpPr>
                <p:cNvPr id="11298" name="Скругленный прямоугольник 21"/>
                <p:cNvSpPr>
                  <a:spLocks noChangeArrowheads="1"/>
                </p:cNvSpPr>
                <p:nvPr/>
              </p:nvSpPr>
              <p:spPr bwMode="auto">
                <a:xfrm>
                  <a:off x="153379" y="229562"/>
                  <a:ext cx="3326409" cy="39917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28575" algn="ctr">
                  <a:solidFill>
                    <a:srgbClr val="2015AD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ru-RU" altLang="ru-RU" dirty="0"/>
                </a:p>
              </p:txBody>
            </p:sp>
          </p:grpSp>
          <p:sp>
            <p:nvSpPr>
              <p:cNvPr id="20" name="Поле 20"/>
              <p:cNvSpPr txBox="1"/>
              <p:nvPr/>
            </p:nvSpPr>
            <p:spPr>
              <a:xfrm>
                <a:off x="95603" y="219188"/>
                <a:ext cx="3789636" cy="934976"/>
              </a:xfrm>
              <a:prstGeom prst="rect">
                <a:avLst/>
              </a:prstGeom>
              <a:solidFill>
                <a:sysClr val="window" lastClr="FFFFFF"/>
              </a:solidFill>
              <a:ln w="28575">
                <a:solidFill>
                  <a:srgbClr val="2015AD"/>
                </a:solidFill>
              </a:ln>
              <a:effectLst/>
            </p:spPr>
            <p:txBody>
              <a:bodyPr/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  <a:defRPr/>
                </a:pPr>
                <a:r>
                  <a:rPr lang="ru-RU" sz="1300" b="1" dirty="0">
                    <a:latin typeface="Times New Roman"/>
                    <a:ea typeface="Calibri"/>
                    <a:cs typeface="Times New Roman"/>
                  </a:rPr>
                  <a:t>Проектные лаборатории:</a:t>
                </a:r>
                <a:endParaRPr lang="ru-RU" sz="1300" dirty="0">
                  <a:latin typeface="Calibri"/>
                  <a:ea typeface="Calibri"/>
                  <a:cs typeface="Times New Roman"/>
                </a:endParaRPr>
              </a:p>
              <a:p>
                <a:pPr marL="185738" indent="-185738">
                  <a:lnSpc>
                    <a:spcPct val="115000"/>
                  </a:lnSpc>
                  <a:spcAft>
                    <a:spcPts val="0"/>
                  </a:spcAft>
                  <a:buFont typeface="Wingdings"/>
                  <a:buChar char=""/>
                  <a:tabLst>
                    <a:tab pos="185738" algn="l"/>
                  </a:tabLst>
                  <a:defRPr/>
                </a:pPr>
                <a:r>
                  <a:rPr lang="ru-RU" sz="1300" b="1" dirty="0">
                    <a:latin typeface="Times New Roman"/>
                    <a:ea typeface="Calibri"/>
                    <a:cs typeface="Times New Roman"/>
                  </a:rPr>
                  <a:t>Проектная инженерная лаборатория</a:t>
                </a:r>
                <a:endParaRPr lang="ru-RU" sz="1300" dirty="0">
                  <a:latin typeface="Calibri"/>
                  <a:ea typeface="Calibri"/>
                  <a:cs typeface="Times New Roman"/>
                </a:endParaRPr>
              </a:p>
              <a:p>
                <a:pPr marL="185738" indent="-185738">
                  <a:lnSpc>
                    <a:spcPct val="115000"/>
                  </a:lnSpc>
                  <a:spcAft>
                    <a:spcPts val="1000"/>
                  </a:spcAft>
                  <a:buFont typeface="Wingdings"/>
                  <a:buChar char=""/>
                  <a:tabLst>
                    <a:tab pos="185738" algn="l"/>
                  </a:tabLst>
                  <a:defRPr/>
                </a:pPr>
                <a:r>
                  <a:rPr lang="ru-RU" sz="1300" b="1" dirty="0">
                    <a:latin typeface="Times New Roman"/>
                    <a:ea typeface="Calibri"/>
                    <a:cs typeface="Times New Roman"/>
                  </a:rPr>
                  <a:t>Лаборатория «Школа открытий.76»</a:t>
                </a:r>
              </a:p>
              <a:p>
                <a:pPr marL="185738" indent="-185738">
                  <a:lnSpc>
                    <a:spcPct val="115000"/>
                  </a:lnSpc>
                  <a:spcAft>
                    <a:spcPts val="1000"/>
                  </a:spcAft>
                  <a:buFont typeface="Wingdings"/>
                  <a:buChar char=""/>
                  <a:tabLst>
                    <a:tab pos="185738" algn="l"/>
                  </a:tabLst>
                  <a:defRPr/>
                </a:pPr>
                <a:endParaRPr lang="ru-RU" sz="1300" dirty="0"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11290" name="Поле 24"/>
            <p:cNvSpPr txBox="1">
              <a:spLocks noChangeArrowheads="1"/>
            </p:cNvSpPr>
            <p:nvPr/>
          </p:nvSpPr>
          <p:spPr bwMode="auto">
            <a:xfrm>
              <a:off x="3945466" y="1285867"/>
              <a:ext cx="2003821" cy="34290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2015AD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altLang="ru-RU" sz="1300" b="1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Интернет кафе</a:t>
              </a:r>
              <a:endParaRPr lang="ru-RU" altLang="ru-RU" sz="1300" dirty="0"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1291" name="Поле 25"/>
            <p:cNvSpPr txBox="1">
              <a:spLocks noChangeArrowheads="1"/>
            </p:cNvSpPr>
            <p:nvPr/>
          </p:nvSpPr>
          <p:spPr bwMode="auto">
            <a:xfrm>
              <a:off x="3968354" y="219076"/>
              <a:ext cx="2003821" cy="467331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2015AD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altLang="ru-RU" sz="1300" b="1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2 компьютерных класса</a:t>
              </a:r>
              <a:endParaRPr lang="ru-RU" altLang="ru-RU" sz="1300" dirty="0"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1292" name="Поле 26"/>
            <p:cNvSpPr txBox="1">
              <a:spLocks noChangeArrowheads="1"/>
            </p:cNvSpPr>
            <p:nvPr/>
          </p:nvSpPr>
          <p:spPr bwMode="auto">
            <a:xfrm>
              <a:off x="3968354" y="826812"/>
              <a:ext cx="2003821" cy="32692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2015AD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altLang="ru-RU" sz="1300" b="1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2 мобильных класса</a:t>
              </a:r>
              <a:endParaRPr lang="ru-RU" altLang="ru-RU" sz="1300" dirty="0"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1293" name="Поле 27"/>
            <p:cNvSpPr txBox="1">
              <a:spLocks noChangeArrowheads="1"/>
            </p:cNvSpPr>
            <p:nvPr/>
          </p:nvSpPr>
          <p:spPr bwMode="auto">
            <a:xfrm>
              <a:off x="833434" y="1256515"/>
              <a:ext cx="942975" cy="34290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2015AD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altLang="ru-RU" sz="1300" b="1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ИБЦ</a:t>
              </a:r>
              <a:endParaRPr lang="ru-RU" altLang="ru-RU" sz="1300" dirty="0"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1294" name="Поле 28"/>
            <p:cNvSpPr txBox="1">
              <a:spLocks noChangeArrowheads="1"/>
            </p:cNvSpPr>
            <p:nvPr/>
          </p:nvSpPr>
          <p:spPr bwMode="auto">
            <a:xfrm>
              <a:off x="2030289" y="1242929"/>
              <a:ext cx="1640205" cy="34290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2015AD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altLang="ru-RU" sz="1300" b="1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АРМ учителя</a:t>
              </a:r>
              <a:endParaRPr lang="ru-RU" altLang="ru-RU" sz="1300" dirty="0"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</p:txBody>
        </p:sp>
      </p:grpSp>
      <p:sp>
        <p:nvSpPr>
          <p:cNvPr id="11270" name="Rectangle 29"/>
          <p:cNvSpPr>
            <a:spLocks noChangeArrowheads="1"/>
          </p:cNvSpPr>
          <p:nvPr/>
        </p:nvSpPr>
        <p:spPr bwMode="auto">
          <a:xfrm>
            <a:off x="0" y="2725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 dirty="0"/>
          </a:p>
        </p:txBody>
      </p:sp>
      <p:sp>
        <p:nvSpPr>
          <p:cNvPr id="11271" name="Поле 57"/>
          <p:cNvSpPr txBox="1">
            <a:spLocks noChangeArrowheads="1"/>
          </p:cNvSpPr>
          <p:nvPr/>
        </p:nvSpPr>
        <p:spPr bwMode="auto">
          <a:xfrm>
            <a:off x="220134" y="2147888"/>
            <a:ext cx="2603500" cy="830262"/>
          </a:xfrm>
          <a:prstGeom prst="rect">
            <a:avLst/>
          </a:prstGeom>
          <a:solidFill>
            <a:srgbClr val="C6D9F1"/>
          </a:solidFill>
          <a:ln w="28575">
            <a:solidFill>
              <a:srgbClr val="2015AD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alt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Цифровые </a:t>
            </a: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alt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зоны</a:t>
            </a:r>
            <a:endParaRPr lang="ru-RU" altLang="ru-RU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3022600" y="2568575"/>
            <a:ext cx="372533" cy="127000"/>
          </a:xfrm>
          <a:prstGeom prst="rightArrow">
            <a:avLst/>
          </a:prstGeom>
          <a:solidFill>
            <a:srgbClr val="290F99"/>
          </a:solidFill>
          <a:ln>
            <a:solidFill>
              <a:srgbClr val="290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grpSp>
        <p:nvGrpSpPr>
          <p:cNvPr id="12" name="Группа 35"/>
          <p:cNvGrpSpPr>
            <a:grpSpLocks/>
          </p:cNvGrpSpPr>
          <p:nvPr/>
        </p:nvGrpSpPr>
        <p:grpSpPr bwMode="auto">
          <a:xfrm>
            <a:off x="3539067" y="3624263"/>
            <a:ext cx="8428567" cy="2076450"/>
            <a:chOff x="0" y="0"/>
            <a:chExt cx="6219826" cy="2076450"/>
          </a:xfrm>
        </p:grpSpPr>
        <p:grpSp>
          <p:nvGrpSpPr>
            <p:cNvPr id="13" name="Группа 36"/>
            <p:cNvGrpSpPr>
              <a:grpSpLocks/>
            </p:cNvGrpSpPr>
            <p:nvPr/>
          </p:nvGrpSpPr>
          <p:grpSpPr bwMode="auto">
            <a:xfrm>
              <a:off x="0" y="0"/>
              <a:ext cx="6219826" cy="2076450"/>
              <a:chOff x="-2" y="0"/>
              <a:chExt cx="6131533" cy="2076450"/>
            </a:xfrm>
          </p:grpSpPr>
          <p:grpSp>
            <p:nvGrpSpPr>
              <p:cNvPr id="14" name="Группа 39"/>
              <p:cNvGrpSpPr>
                <a:grpSpLocks/>
              </p:cNvGrpSpPr>
              <p:nvPr/>
            </p:nvGrpSpPr>
            <p:grpSpPr bwMode="auto">
              <a:xfrm>
                <a:off x="-2" y="0"/>
                <a:ext cx="6131533" cy="2076450"/>
                <a:chOff x="-2" y="0"/>
                <a:chExt cx="6131533" cy="2076450"/>
              </a:xfrm>
            </p:grpSpPr>
            <p:grpSp>
              <p:nvGrpSpPr>
                <p:cNvPr id="15" name="Группа 42"/>
                <p:cNvGrpSpPr>
                  <a:grpSpLocks/>
                </p:cNvGrpSpPr>
                <p:nvPr/>
              </p:nvGrpSpPr>
              <p:grpSpPr bwMode="auto">
                <a:xfrm>
                  <a:off x="-2" y="0"/>
                  <a:ext cx="6131533" cy="2076450"/>
                  <a:chOff x="-1" y="0"/>
                  <a:chExt cx="3745112" cy="933450"/>
                </a:xfrm>
              </p:grpSpPr>
              <p:sp>
                <p:nvSpPr>
                  <p:cNvPr id="11287" name="Скругленный прямоугольник 44"/>
                  <p:cNvSpPr>
                    <a:spLocks noChangeArrowheads="1"/>
                  </p:cNvSpPr>
                  <p:nvPr/>
                </p:nvSpPr>
                <p:spPr bwMode="auto">
                  <a:xfrm>
                    <a:off x="-1" y="0"/>
                    <a:ext cx="3745112" cy="93345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FF"/>
                  </a:solidFill>
                  <a:ln w="28575" algn="ctr">
                    <a:solidFill>
                      <a:srgbClr val="2015AD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ru-RU" altLang="ru-RU" dirty="0"/>
                  </a:p>
                </p:txBody>
              </p:sp>
              <p:sp>
                <p:nvSpPr>
                  <p:cNvPr id="11288" name="Скругленный прямоугольник 45"/>
                  <p:cNvSpPr>
                    <a:spLocks noChangeArrowheads="1"/>
                  </p:cNvSpPr>
                  <p:nvPr/>
                </p:nvSpPr>
                <p:spPr bwMode="auto">
                  <a:xfrm>
                    <a:off x="153378" y="238125"/>
                    <a:ext cx="3471292" cy="47625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FF"/>
                  </a:solidFill>
                  <a:ln w="28575" algn="ctr">
                    <a:solidFill>
                      <a:srgbClr val="2015AD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ru-RU" altLang="ru-RU" dirty="0"/>
                  </a:p>
                </p:txBody>
              </p:sp>
            </p:grpSp>
            <p:sp>
              <p:nvSpPr>
                <p:cNvPr id="11286" name="Поле 50"/>
                <p:cNvSpPr txBox="1">
                  <a:spLocks noChangeArrowheads="1"/>
                </p:cNvSpPr>
                <p:nvPr/>
              </p:nvSpPr>
              <p:spPr bwMode="auto">
                <a:xfrm>
                  <a:off x="347420" y="92154"/>
                  <a:ext cx="1844389" cy="1245039"/>
                </a:xfrm>
                <a:prstGeom prst="rect">
                  <a:avLst/>
                </a:prstGeom>
                <a:solidFill>
                  <a:srgbClr val="FFFFFF"/>
                </a:solidFill>
                <a:ln w="28575">
                  <a:solidFill>
                    <a:srgbClr val="2015AD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92075" indent="-92075" algn="ctr">
                    <a:lnSpc>
                      <a:spcPct val="115000"/>
                    </a:lnSpc>
                  </a:pPr>
                  <a:r>
                    <a:rPr lang="ru-RU" altLang="ru-RU" sz="1300" b="1" dirty="0"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3</a:t>
                  </a:r>
                  <a:r>
                    <a:rPr lang="en-US" altLang="ru-RU" sz="1300" b="1" dirty="0"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D</a:t>
                  </a:r>
                  <a:r>
                    <a:rPr lang="ru-RU" altLang="ru-RU" sz="1300" b="1" dirty="0"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-технологии:</a:t>
                  </a:r>
                  <a:endParaRPr lang="ru-RU" altLang="ru-RU" sz="1300" dirty="0">
                    <a:latin typeface="Calibri" pitchFamily="34" charset="0"/>
                    <a:ea typeface="Calibri" pitchFamily="34" charset="0"/>
                    <a:cs typeface="Times New Roman" pitchFamily="18" charset="0"/>
                  </a:endParaRPr>
                </a:p>
                <a:p>
                  <a:pPr marL="265113" indent="-265113">
                    <a:lnSpc>
                      <a:spcPct val="115000"/>
                    </a:lnSpc>
                    <a:buFont typeface="Wingdings" pitchFamily="2" charset="2"/>
                    <a:buChar char=""/>
                  </a:pPr>
                  <a:r>
                    <a:rPr lang="ru-RU" altLang="ru-RU" sz="1300" b="1" dirty="0"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3D-моделирование и прототипирование</a:t>
                  </a:r>
                  <a:endParaRPr lang="ru-RU" altLang="ru-RU" sz="1300" dirty="0">
                    <a:latin typeface="Calibri" pitchFamily="34" charset="0"/>
                    <a:ea typeface="Calibri" pitchFamily="34" charset="0"/>
                    <a:cs typeface="Times New Roman" pitchFamily="18" charset="0"/>
                  </a:endParaRPr>
                </a:p>
                <a:p>
                  <a:pPr marL="265113" indent="-265113">
                    <a:lnSpc>
                      <a:spcPct val="115000"/>
                    </a:lnSpc>
                    <a:buFont typeface="Wingdings" pitchFamily="2" charset="2"/>
                    <a:buChar char=""/>
                  </a:pPr>
                  <a:r>
                    <a:rPr lang="ru-RU" altLang="ru-RU" sz="1300" b="1" dirty="0"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3</a:t>
                  </a:r>
                  <a:r>
                    <a:rPr lang="en-US" altLang="ru-RU" sz="1300" b="1" dirty="0"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D</a:t>
                  </a:r>
                  <a:r>
                    <a:rPr lang="ru-RU" altLang="ru-RU" sz="1300" b="1" dirty="0"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-сканирование</a:t>
                  </a:r>
                  <a:endParaRPr lang="ru-RU" altLang="ru-RU" sz="1300" dirty="0">
                    <a:latin typeface="Calibri" pitchFamily="34" charset="0"/>
                    <a:ea typeface="Calibri" pitchFamily="34" charset="0"/>
                    <a:cs typeface="Times New Roman" pitchFamily="18" charset="0"/>
                  </a:endParaRPr>
                </a:p>
                <a:p>
                  <a:pPr marL="265113" indent="-265113">
                    <a:lnSpc>
                      <a:spcPct val="115000"/>
                    </a:lnSpc>
                    <a:spcAft>
                      <a:spcPts val="1000"/>
                    </a:spcAft>
                    <a:buFont typeface="Wingdings" pitchFamily="2" charset="2"/>
                    <a:buChar char=""/>
                  </a:pPr>
                  <a:r>
                    <a:rPr lang="ru-RU" altLang="ru-RU" sz="1300" b="1" dirty="0"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3</a:t>
                  </a:r>
                  <a:r>
                    <a:rPr lang="en-US" altLang="ru-RU" sz="1300" b="1" dirty="0"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D</a:t>
                  </a:r>
                  <a:r>
                    <a:rPr lang="ru-RU" altLang="ru-RU" sz="1300" b="1" dirty="0"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-редактор</a:t>
                  </a:r>
                  <a:endParaRPr lang="ru-RU" altLang="ru-RU" sz="1300" dirty="0">
                    <a:latin typeface="Calibri" pitchFamily="34" charset="0"/>
                    <a:ea typeface="Calibri" pitchFamily="34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1283" name="Поле 52"/>
              <p:cNvSpPr txBox="1">
                <a:spLocks noChangeArrowheads="1"/>
              </p:cNvSpPr>
              <p:nvPr/>
            </p:nvSpPr>
            <p:spPr bwMode="auto">
              <a:xfrm>
                <a:off x="4059537" y="1428751"/>
                <a:ext cx="1790294" cy="514350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2015AD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altLang="ru-RU" sz="1300" b="1" dirty="0"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Образовательная робототехника </a:t>
                </a:r>
                <a:endParaRPr lang="ru-RU" altLang="ru-RU" sz="1300" dirty="0">
                  <a:latin typeface="Calibri" pitchFamily="34" charset="0"/>
                  <a:ea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11284" name="Поле 54"/>
              <p:cNvSpPr txBox="1">
                <a:spLocks noChangeArrowheads="1"/>
              </p:cNvSpPr>
              <p:nvPr/>
            </p:nvSpPr>
            <p:spPr bwMode="auto">
              <a:xfrm>
                <a:off x="4059537" y="92154"/>
                <a:ext cx="1808002" cy="1245040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2015AD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altLang="ru-RU" sz="1300" b="1" dirty="0"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Технология совместных экспериментальных исследований учителя и обучающихся</a:t>
                </a:r>
                <a:endParaRPr lang="ru-RU" altLang="ru-RU" sz="1300" dirty="0">
                  <a:latin typeface="Calibri" pitchFamily="34" charset="0"/>
                  <a:ea typeface="Calibri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11280" name="Поле 58"/>
            <p:cNvSpPr txBox="1">
              <a:spLocks noChangeArrowheads="1"/>
            </p:cNvSpPr>
            <p:nvPr/>
          </p:nvSpPr>
          <p:spPr bwMode="auto">
            <a:xfrm>
              <a:off x="352425" y="1438275"/>
              <a:ext cx="1870948" cy="504825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2015AD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altLang="ru-RU" sz="1300" b="1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Мультимедийные технологии</a:t>
              </a:r>
              <a:endParaRPr lang="ru-RU" altLang="ru-RU" sz="1300" dirty="0"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9" name="Поле 59"/>
            <p:cNvSpPr txBox="1"/>
            <p:nvPr/>
          </p:nvSpPr>
          <p:spPr>
            <a:xfrm>
              <a:off x="2371094" y="92075"/>
              <a:ext cx="1582292" cy="1851025"/>
            </a:xfrm>
            <a:prstGeom prst="rect">
              <a:avLst/>
            </a:prstGeom>
            <a:solidFill>
              <a:sysClr val="window" lastClr="FFFFFF"/>
            </a:solidFill>
            <a:ln w="28575">
              <a:solidFill>
                <a:srgbClr val="2015AD"/>
              </a:solidFill>
            </a:ln>
            <a:effectLst/>
          </p:spPr>
          <p:txBody>
            <a:bodyPr/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defRPr/>
              </a:pPr>
              <a:r>
                <a:rPr lang="ru-RU" sz="1300" b="1" dirty="0">
                  <a:latin typeface="Times New Roman"/>
                  <a:ea typeface="Calibri"/>
                  <a:cs typeface="Times New Roman"/>
                </a:rPr>
                <a:t>Малые средства информатизации:</a:t>
              </a:r>
              <a:endParaRPr lang="ru-RU" sz="1300" dirty="0">
                <a:latin typeface="Calibri"/>
                <a:ea typeface="Calibri"/>
                <a:cs typeface="Times New Roman"/>
              </a:endParaRPr>
            </a:p>
            <a:p>
              <a:pPr marL="185738" indent="-185738">
                <a:lnSpc>
                  <a:spcPct val="115000"/>
                </a:lnSpc>
                <a:spcAft>
                  <a:spcPts val="0"/>
                </a:spcAft>
                <a:buFont typeface="Wingdings"/>
                <a:buChar char=""/>
                <a:defRPr/>
              </a:pPr>
              <a:r>
                <a:rPr lang="ru-RU" sz="1300" b="1" dirty="0">
                  <a:latin typeface="Times New Roman"/>
                  <a:ea typeface="Calibri"/>
                  <a:cs typeface="Times New Roman"/>
                </a:rPr>
                <a:t>Научные калькуляторы</a:t>
              </a:r>
              <a:endParaRPr lang="ru-RU" sz="1300" dirty="0">
                <a:latin typeface="Calibri"/>
                <a:ea typeface="Calibri"/>
                <a:cs typeface="Times New Roman"/>
              </a:endParaRPr>
            </a:p>
            <a:p>
              <a:pPr marL="185738" indent="-185738">
                <a:lnSpc>
                  <a:spcPct val="115000"/>
                </a:lnSpc>
                <a:spcAft>
                  <a:spcPts val="0"/>
                </a:spcAft>
                <a:buFont typeface="Wingdings"/>
                <a:buChar char=""/>
                <a:defRPr/>
              </a:pPr>
              <a:r>
                <a:rPr lang="ru-RU" sz="1300" b="1" dirty="0">
                  <a:latin typeface="Times New Roman"/>
                  <a:ea typeface="Calibri"/>
                  <a:cs typeface="Times New Roman"/>
                </a:rPr>
                <a:t>Системы интерактивного опроса</a:t>
              </a:r>
              <a:endParaRPr lang="ru-RU" sz="1300" dirty="0">
                <a:latin typeface="Calibri"/>
                <a:ea typeface="Calibri"/>
                <a:cs typeface="Times New Roman"/>
              </a:endParaRPr>
            </a:p>
            <a:p>
              <a:pPr marL="185738" indent="-185738">
                <a:lnSpc>
                  <a:spcPct val="115000"/>
                </a:lnSpc>
                <a:spcAft>
                  <a:spcPts val="1000"/>
                </a:spcAft>
                <a:buFont typeface="Wingdings"/>
                <a:buChar char=""/>
                <a:defRPr/>
              </a:pPr>
              <a:r>
                <a:rPr lang="ru-RU" sz="1300" b="1" dirty="0">
                  <a:latin typeface="Times New Roman"/>
                  <a:ea typeface="Calibri"/>
                  <a:cs typeface="Times New Roman"/>
                </a:rPr>
                <a:t>САПР</a:t>
              </a:r>
              <a:endParaRPr lang="ru-RU" sz="1300" dirty="0"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ru-RU" sz="1200" b="1" dirty="0">
                  <a:latin typeface="Times New Roman"/>
                  <a:ea typeface="Calibri"/>
                  <a:cs typeface="Times New Roman"/>
                </a:rPr>
                <a:t> </a:t>
              </a:r>
              <a:endParaRPr lang="ru-RU" sz="1100" dirty="0"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11274" name="Поле 51"/>
          <p:cNvSpPr txBox="1">
            <a:spLocks noChangeArrowheads="1"/>
          </p:cNvSpPr>
          <p:nvPr/>
        </p:nvSpPr>
        <p:spPr bwMode="auto">
          <a:xfrm>
            <a:off x="247651" y="4160838"/>
            <a:ext cx="2575983" cy="819150"/>
          </a:xfrm>
          <a:prstGeom prst="rect">
            <a:avLst/>
          </a:prstGeom>
          <a:solidFill>
            <a:srgbClr val="C6D9F1"/>
          </a:solidFill>
          <a:ln w="28575">
            <a:solidFill>
              <a:srgbClr val="290F99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alt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Цифровые </a:t>
            </a: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alt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технологии</a:t>
            </a:r>
            <a:endParaRPr lang="ru-RU" altLang="ru-RU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8" name="Стрелка вправо 47"/>
          <p:cNvSpPr/>
          <p:nvPr/>
        </p:nvSpPr>
        <p:spPr>
          <a:xfrm>
            <a:off x="3022600" y="4570413"/>
            <a:ext cx="372533" cy="125412"/>
          </a:xfrm>
          <a:prstGeom prst="rightArrow">
            <a:avLst/>
          </a:prstGeom>
          <a:solidFill>
            <a:srgbClr val="290F99"/>
          </a:solidFill>
          <a:ln>
            <a:solidFill>
              <a:srgbClr val="290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4" name="Поле 72"/>
          <p:cNvSpPr txBox="1"/>
          <p:nvPr/>
        </p:nvSpPr>
        <p:spPr>
          <a:xfrm>
            <a:off x="3862917" y="5855354"/>
            <a:ext cx="3004048" cy="868362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2015AD"/>
            </a:solidFill>
          </a:ln>
          <a:effectLst/>
        </p:spPr>
        <p:txBody>
          <a:bodyPr/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  <a:defRPr/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Трансляция опыта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  <a:defRPr/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Образовательные практики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  <a:defRPr/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Повышение квалификации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200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1277" name="Поле 51"/>
          <p:cNvSpPr txBox="1">
            <a:spLocks noChangeArrowheads="1"/>
          </p:cNvSpPr>
          <p:nvPr/>
        </p:nvSpPr>
        <p:spPr bwMode="auto">
          <a:xfrm>
            <a:off x="234951" y="5860304"/>
            <a:ext cx="2575983" cy="817563"/>
          </a:xfrm>
          <a:prstGeom prst="rect">
            <a:avLst/>
          </a:prstGeom>
          <a:solidFill>
            <a:srgbClr val="C6D9F1"/>
          </a:solidFill>
          <a:ln w="28575">
            <a:solidFill>
              <a:srgbClr val="290F99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alt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Сетевое взаимодействие</a:t>
            </a:r>
            <a:endParaRPr lang="ru-RU" altLang="ru-RU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6" name="Стрелка вправо 55"/>
          <p:cNvSpPr/>
          <p:nvPr/>
        </p:nvSpPr>
        <p:spPr>
          <a:xfrm>
            <a:off x="3022600" y="6211888"/>
            <a:ext cx="372533" cy="127000"/>
          </a:xfrm>
          <a:prstGeom prst="rightArrow">
            <a:avLst/>
          </a:prstGeom>
          <a:solidFill>
            <a:srgbClr val="290F99"/>
          </a:solidFill>
          <a:ln>
            <a:solidFill>
              <a:srgbClr val="290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1"/>
          <p:cNvSpPr>
            <a:spLocks noChangeArrowheads="1"/>
          </p:cNvSpPr>
          <p:nvPr/>
        </p:nvSpPr>
        <p:spPr bwMode="auto">
          <a:xfrm>
            <a:off x="0" y="0"/>
            <a:ext cx="6606117" cy="6949017"/>
          </a:xfrm>
          <a:prstGeom prst="rect">
            <a:avLst/>
          </a:pr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121917" tIns="60958" rIns="121917" bIns="60958" anchor="ctr"/>
          <a:lstStyle/>
          <a:p>
            <a:endParaRPr lang="ru-RU" altLang="ru-RU" dirty="0">
              <a:latin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26967" y="5353051"/>
            <a:ext cx="3744384" cy="1479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388" name="Прямоугольник 2"/>
          <p:cNvSpPr>
            <a:spLocks noChangeArrowheads="1"/>
          </p:cNvSpPr>
          <p:nvPr/>
        </p:nvSpPr>
        <p:spPr bwMode="auto">
          <a:xfrm>
            <a:off x="6538385" y="0"/>
            <a:ext cx="5854700" cy="694901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121917" tIns="60958" rIns="121917" bIns="60958" anchor="ctr"/>
          <a:lstStyle/>
          <a:p>
            <a:endParaRPr lang="ru-RU" altLang="ru-RU" dirty="0">
              <a:latin typeface="Arial" charset="0"/>
            </a:endParaRPr>
          </a:p>
        </p:txBody>
      </p:sp>
      <p:sp>
        <p:nvSpPr>
          <p:cNvPr id="16389" name="Поле 4"/>
          <p:cNvSpPr txBox="1">
            <a:spLocks noChangeArrowheads="1"/>
          </p:cNvSpPr>
          <p:nvPr/>
        </p:nvSpPr>
        <p:spPr bwMode="auto">
          <a:xfrm>
            <a:off x="1147234" y="340785"/>
            <a:ext cx="3630084" cy="393700"/>
          </a:xfrm>
          <a:prstGeom prst="rect">
            <a:avLst/>
          </a:prstGeom>
          <a:solidFill>
            <a:srgbClr val="FFFFFF"/>
          </a:solidFill>
          <a:ln w="25400">
            <a:solidFill>
              <a:srgbClr val="4F81BD"/>
            </a:solidFill>
            <a:miter lim="800000"/>
            <a:headEnd/>
            <a:tailEnd/>
          </a:ln>
        </p:spPr>
        <p:txBody>
          <a:bodyPr lIns="121917" tIns="60958" rIns="121917" bIns="60958" anchor="ctr" anchorCtr="1"/>
          <a:lstStyle/>
          <a:p>
            <a:pPr algn="ctr" eaLnBrk="1" hangingPunct="1"/>
            <a:r>
              <a:rPr lang="ru-RU" altLang="ru-RU" sz="21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Технологический профиль </a:t>
            </a:r>
            <a:endParaRPr lang="ru-RU" altLang="ru-RU" dirty="0">
              <a:latin typeface="Arial" charset="0"/>
              <a:ea typeface="Calibri" pitchFamily="34" charset="0"/>
            </a:endParaRPr>
          </a:p>
        </p:txBody>
      </p:sp>
      <p:sp>
        <p:nvSpPr>
          <p:cNvPr id="16390" name="Поле 5"/>
          <p:cNvSpPr txBox="1">
            <a:spLocks noChangeArrowheads="1"/>
          </p:cNvSpPr>
          <p:nvPr/>
        </p:nvSpPr>
        <p:spPr bwMode="auto">
          <a:xfrm>
            <a:off x="7300384" y="340785"/>
            <a:ext cx="4459816" cy="393700"/>
          </a:xfrm>
          <a:prstGeom prst="rect">
            <a:avLst/>
          </a:prstGeom>
          <a:solidFill>
            <a:srgbClr val="FFFFFF"/>
          </a:solidFill>
          <a:ln w="25400">
            <a:solidFill>
              <a:srgbClr val="9BBB59"/>
            </a:solidFill>
            <a:miter lim="800000"/>
            <a:headEnd/>
            <a:tailEnd/>
          </a:ln>
        </p:spPr>
        <p:txBody>
          <a:bodyPr lIns="121917" tIns="60958" rIns="121917" bIns="60958" anchor="ctr" anchorCtr="1"/>
          <a:lstStyle/>
          <a:p>
            <a:pPr algn="ctr" eaLnBrk="1" hangingPunct="1"/>
            <a:r>
              <a:rPr lang="ru-RU" altLang="ru-RU" sz="21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Естественно-научный профиль</a:t>
            </a:r>
            <a:endParaRPr lang="ru-RU" altLang="ru-RU" dirty="0">
              <a:latin typeface="Arial" charset="0"/>
              <a:ea typeface="Calibri" pitchFamily="34" charset="0"/>
            </a:endParaRPr>
          </a:p>
        </p:txBody>
      </p:sp>
      <p:sp>
        <p:nvSpPr>
          <p:cNvPr id="1092" name="Поле 6"/>
          <p:cNvSpPr txBox="1">
            <a:spLocks noChangeArrowheads="1"/>
          </p:cNvSpPr>
          <p:nvPr/>
        </p:nvSpPr>
        <p:spPr bwMode="auto">
          <a:xfrm>
            <a:off x="135466" y="4151462"/>
            <a:ext cx="6358467" cy="1012209"/>
          </a:xfrm>
          <a:prstGeom prst="rect">
            <a:avLst/>
          </a:prstGeom>
          <a:solidFill>
            <a:srgbClr val="FFFFFF"/>
          </a:solidFill>
          <a:ln w="25400">
            <a:solidFill>
              <a:srgbClr val="4F81BD"/>
            </a:solidFill>
            <a:miter lim="800000"/>
            <a:headEnd/>
            <a:tailEnd/>
          </a:ln>
        </p:spPr>
        <p:txBody>
          <a:bodyPr lIns="121917" tIns="60958" rIns="121917" bIns="60958" numCol="2"/>
          <a:lstStyle/>
          <a:p>
            <a:pPr marL="243411" indent="-243411">
              <a:lnSpc>
                <a:spcPct val="90000"/>
              </a:lnSpc>
              <a:buFontTx/>
              <a:buChar char="•"/>
              <a:defRPr/>
            </a:pPr>
            <a:r>
              <a:rPr lang="ru-RU" alt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Задачи с параметрами 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3411" indent="-243411">
              <a:lnSpc>
                <a:spcPct val="90000"/>
              </a:lnSpc>
              <a:buFontTx/>
              <a:buChar char="•"/>
              <a:defRPr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Углубленное   </a:t>
            </a:r>
          </a:p>
          <a:p>
            <a:pPr marL="243411" indent="-243411">
              <a:lnSpc>
                <a:spcPct val="90000"/>
              </a:lnSpc>
              <a:defRPr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  программирование (СИ++)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3411" indent="-24341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3D-моделирование</a:t>
            </a:r>
            <a:endParaRPr lang="ru-RU" altLang="ru-RU" sz="1400" dirty="0">
              <a:solidFill>
                <a:srgbClr val="000000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marL="243411" indent="-243411">
              <a:lnSpc>
                <a:spcPct val="90000"/>
              </a:lnSpc>
              <a:buFontTx/>
              <a:buChar char="•"/>
              <a:defRPr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Основы красноречия</a:t>
            </a:r>
          </a:p>
          <a:p>
            <a:pPr marL="243411" indent="-243411">
              <a:lnSpc>
                <a:spcPct val="90000"/>
              </a:lnSpc>
              <a:buFontTx/>
              <a:buChar char="•"/>
              <a:defRPr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Решение нестандартных задач по физике и химии</a:t>
            </a:r>
          </a:p>
          <a:p>
            <a:pPr marL="243411" indent="-243411">
              <a:lnSpc>
                <a:spcPct val="90000"/>
              </a:lnSpc>
              <a:buFontTx/>
              <a:buChar char="•"/>
              <a:defRPr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Практикум по обществознанию</a:t>
            </a:r>
          </a:p>
          <a:p>
            <a:pPr marL="243411" indent="-243411">
              <a:lnSpc>
                <a:spcPct val="90000"/>
              </a:lnSpc>
              <a:buFontTx/>
              <a:buChar char="•"/>
              <a:defRPr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Экономика и право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3" name="Поле 7"/>
          <p:cNvSpPr txBox="1">
            <a:spLocks noChangeArrowheads="1"/>
          </p:cNvSpPr>
          <p:nvPr/>
        </p:nvSpPr>
        <p:spPr bwMode="auto">
          <a:xfrm>
            <a:off x="6586921" y="4151462"/>
            <a:ext cx="5479573" cy="979391"/>
          </a:xfrm>
          <a:prstGeom prst="rect">
            <a:avLst/>
          </a:prstGeom>
          <a:solidFill>
            <a:srgbClr val="FFFFFF"/>
          </a:solidFill>
          <a:ln w="25400">
            <a:solidFill>
              <a:srgbClr val="9BBB59"/>
            </a:solidFill>
            <a:miter lim="800000"/>
            <a:headEnd/>
            <a:tailEnd/>
          </a:ln>
        </p:spPr>
        <p:txBody>
          <a:bodyPr lIns="121917" tIns="60958" rIns="121917" bIns="60958" numCol="2"/>
          <a:lstStyle/>
          <a:p>
            <a:pPr marL="116414" indent="-116414">
              <a:buFontTx/>
              <a:buChar char="•"/>
              <a:defRPr/>
            </a:pPr>
            <a:r>
              <a:rPr lang="ru-RU" alt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Экология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6414" indent="-116414">
              <a:buFontTx/>
              <a:buChar char="•"/>
              <a:defRPr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 Решение нестандартных </a:t>
            </a:r>
          </a:p>
          <a:p>
            <a:pPr marL="116414" indent="-116414">
              <a:defRPr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   задач по химии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6414" indent="-116414">
              <a:buFontTx/>
              <a:buChar char="•"/>
              <a:defRPr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 Задачи с параметрами 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6414" indent="-116414">
              <a:buFontTx/>
              <a:buChar char="•"/>
              <a:defRPr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 Информатика вокруг нас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6414" indent="-116414">
              <a:buFontTx/>
              <a:buChar char="•"/>
              <a:defRPr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 Основы красноречия 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6414" indent="-116414">
              <a:buFontTx/>
              <a:buChar char="•"/>
              <a:defRPr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 Практикум по обществознанию</a:t>
            </a:r>
          </a:p>
          <a:p>
            <a:pPr marL="116414" indent="-116414">
              <a:buFontTx/>
              <a:buChar char="•"/>
              <a:defRPr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 Экономика и право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3" name="Поле 9"/>
          <p:cNvSpPr txBox="1">
            <a:spLocks noChangeArrowheads="1"/>
          </p:cNvSpPr>
          <p:nvPr/>
        </p:nvSpPr>
        <p:spPr bwMode="auto">
          <a:xfrm>
            <a:off x="4249022" y="2742702"/>
            <a:ext cx="4423833" cy="393700"/>
          </a:xfrm>
          <a:prstGeom prst="rect">
            <a:avLst/>
          </a:prstGeom>
          <a:solidFill>
            <a:srgbClr val="FFFFFF"/>
          </a:solidFill>
          <a:ln w="25400">
            <a:solidFill>
              <a:srgbClr val="4F81BD"/>
            </a:solidFill>
            <a:miter lim="800000"/>
            <a:headEnd/>
            <a:tailEnd/>
          </a:ln>
        </p:spPr>
        <p:txBody>
          <a:bodyPr lIns="121917" tIns="60958" rIns="121917" bIns="60958" anchor="ctr" anchorCtr="1"/>
          <a:lstStyle/>
          <a:p>
            <a:pPr algn="ctr" eaLnBrk="1" hangingPunct="1"/>
            <a:r>
              <a:rPr lang="ru-RU" altLang="ru-RU" sz="21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Элективный курс</a:t>
            </a:r>
            <a:endParaRPr lang="ru-RU" altLang="ru-RU" dirty="0">
              <a:latin typeface="Arial" charset="0"/>
              <a:ea typeface="Calibri" pitchFamily="34" charset="0"/>
            </a:endParaRPr>
          </a:p>
        </p:txBody>
      </p:sp>
      <p:sp>
        <p:nvSpPr>
          <p:cNvPr id="16394" name="Поле 10"/>
          <p:cNvSpPr txBox="1">
            <a:spLocks noChangeArrowheads="1"/>
          </p:cNvSpPr>
          <p:nvPr/>
        </p:nvSpPr>
        <p:spPr bwMode="auto">
          <a:xfrm>
            <a:off x="433919" y="2982384"/>
            <a:ext cx="3125070" cy="372533"/>
          </a:xfrm>
          <a:prstGeom prst="rect">
            <a:avLst/>
          </a:prstGeom>
          <a:solidFill>
            <a:srgbClr val="FFFFFF"/>
          </a:solidFill>
          <a:ln w="25400">
            <a:solidFill>
              <a:srgbClr val="4F81BD"/>
            </a:solidFill>
            <a:miter lim="800000"/>
            <a:headEnd/>
            <a:tailEnd/>
          </a:ln>
        </p:spPr>
        <p:txBody>
          <a:bodyPr lIns="121917" tIns="60958" rIns="121917" bIns="60958"/>
          <a:lstStyle/>
          <a:p>
            <a:pPr algn="ctr" eaLnBrk="1" hangingPunct="1"/>
            <a:r>
              <a:rPr lang="ru-RU" altLang="ru-RU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Техническое черчение</a:t>
            </a:r>
            <a:endParaRPr lang="ru-RU" altLang="ru-RU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5" name="Поле 8"/>
          <p:cNvSpPr txBox="1">
            <a:spLocks noChangeArrowheads="1"/>
          </p:cNvSpPr>
          <p:nvPr/>
        </p:nvSpPr>
        <p:spPr bwMode="auto">
          <a:xfrm>
            <a:off x="4245038" y="3753099"/>
            <a:ext cx="4826000" cy="268816"/>
          </a:xfrm>
          <a:prstGeom prst="rect">
            <a:avLst/>
          </a:prstGeom>
          <a:solidFill>
            <a:srgbClr val="FFFFFF"/>
          </a:solidFill>
          <a:ln w="25400">
            <a:solidFill>
              <a:srgbClr val="4F81BD"/>
            </a:solidFill>
            <a:miter lim="800000"/>
            <a:headEnd/>
            <a:tailEnd/>
          </a:ln>
        </p:spPr>
        <p:txBody>
          <a:bodyPr lIns="121917" tIns="60958" rIns="121917" bIns="60958" anchor="ctr" anchorCtr="1"/>
          <a:lstStyle/>
          <a:p>
            <a:pPr algn="ctr" eaLnBrk="1" hangingPunct="1"/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Курсы по выбору</a:t>
            </a:r>
            <a:endParaRPr lang="ru-RU" altLang="ru-RU" sz="1900" b="1" dirty="0">
              <a:latin typeface="Arial" charset="0"/>
              <a:ea typeface="Calibri" pitchFamily="34" charset="0"/>
            </a:endParaRPr>
          </a:p>
        </p:txBody>
      </p:sp>
      <p:sp>
        <p:nvSpPr>
          <p:cNvPr id="16396" name="Поле 11"/>
          <p:cNvSpPr txBox="1">
            <a:spLocks noChangeArrowheads="1"/>
          </p:cNvSpPr>
          <p:nvPr/>
        </p:nvSpPr>
        <p:spPr bwMode="auto">
          <a:xfrm>
            <a:off x="9254067" y="2948517"/>
            <a:ext cx="2603500" cy="370416"/>
          </a:xfrm>
          <a:prstGeom prst="rect">
            <a:avLst/>
          </a:prstGeom>
          <a:solidFill>
            <a:srgbClr val="FFFFFF"/>
          </a:solidFill>
          <a:ln w="25400">
            <a:solidFill>
              <a:srgbClr val="9BBB59"/>
            </a:solidFill>
            <a:miter lim="800000"/>
            <a:headEnd/>
            <a:tailEnd/>
          </a:ln>
        </p:spPr>
        <p:txBody>
          <a:bodyPr lIns="121917" tIns="60958" rIns="121917" bIns="60958"/>
          <a:lstStyle/>
          <a:p>
            <a:pPr algn="ctr" eaLnBrk="1" hangingPunct="1"/>
            <a:r>
              <a:rPr lang="ru-RU" altLang="ru-RU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Основы фармации</a:t>
            </a:r>
            <a:endParaRPr lang="ru-RU" altLang="ru-RU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7" name="Поле 12"/>
          <p:cNvSpPr txBox="1">
            <a:spLocks noChangeArrowheads="1"/>
          </p:cNvSpPr>
          <p:nvPr/>
        </p:nvSpPr>
        <p:spPr bwMode="auto">
          <a:xfrm>
            <a:off x="135467" y="958851"/>
            <a:ext cx="2457451" cy="518583"/>
          </a:xfrm>
          <a:prstGeom prst="rect">
            <a:avLst/>
          </a:prstGeom>
          <a:solidFill>
            <a:srgbClr val="FFFFFF"/>
          </a:solidFill>
          <a:ln w="25400">
            <a:solidFill>
              <a:srgbClr val="4F81BD"/>
            </a:solidFill>
            <a:miter lim="800000"/>
            <a:headEnd/>
            <a:tailEnd/>
          </a:ln>
        </p:spPr>
        <p:txBody>
          <a:bodyPr lIns="121917" tIns="60958" rIns="121917" bIns="60958" anchor="ctr"/>
          <a:lstStyle/>
          <a:p>
            <a:pPr algn="ctr" eaLnBrk="1" hangingPunct="1"/>
            <a:r>
              <a:rPr lang="ru-RU" altLang="ru-RU" sz="1900" b="1" i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Инженерный </a:t>
            </a:r>
          </a:p>
          <a:p>
            <a:pPr algn="ctr" eaLnBrk="1" hangingPunct="1"/>
            <a:r>
              <a:rPr lang="ru-RU" altLang="ru-RU" sz="1900" b="1" i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ЯНОС-класс </a:t>
            </a:r>
            <a:endParaRPr lang="ru-RU" altLang="ru-RU" b="1" i="1" dirty="0">
              <a:solidFill>
                <a:srgbClr val="0000CC"/>
              </a:solidFill>
              <a:latin typeface="Arial" charset="0"/>
              <a:ea typeface="Calibri" pitchFamily="34" charset="0"/>
            </a:endParaRPr>
          </a:p>
        </p:txBody>
      </p:sp>
      <p:sp>
        <p:nvSpPr>
          <p:cNvPr id="16398" name="Поле 13"/>
          <p:cNvSpPr txBox="1">
            <a:spLocks noChangeArrowheads="1"/>
          </p:cNvSpPr>
          <p:nvPr/>
        </p:nvSpPr>
        <p:spPr bwMode="auto">
          <a:xfrm>
            <a:off x="2732618" y="912284"/>
            <a:ext cx="3541183" cy="565149"/>
          </a:xfrm>
          <a:prstGeom prst="rect">
            <a:avLst/>
          </a:prstGeom>
          <a:solidFill>
            <a:srgbClr val="FFFFFF"/>
          </a:solidFill>
          <a:ln w="25400">
            <a:solidFill>
              <a:srgbClr val="4F81BD"/>
            </a:solidFill>
            <a:miter lim="800000"/>
            <a:headEnd/>
            <a:tailEnd/>
          </a:ln>
        </p:spPr>
        <p:txBody>
          <a:bodyPr lIns="121917" tIns="60958" rIns="121917" bIns="60958" anchor="ctr"/>
          <a:lstStyle/>
          <a:p>
            <a:pPr algn="ctr" eaLnBrk="1" hangingPunct="1"/>
            <a:r>
              <a:rPr lang="ru-RU" altLang="ru-RU" sz="1900" b="1" i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Информационно-технологический класс </a:t>
            </a:r>
            <a:endParaRPr lang="ru-RU" altLang="ru-RU" b="1" i="1" dirty="0">
              <a:solidFill>
                <a:srgbClr val="0000CC"/>
              </a:solidFill>
              <a:latin typeface="Arial" charset="0"/>
              <a:ea typeface="Calibri" pitchFamily="34" charset="0"/>
            </a:endParaRPr>
          </a:p>
        </p:txBody>
      </p:sp>
      <p:sp>
        <p:nvSpPr>
          <p:cNvPr id="16399" name="Поле 37"/>
          <p:cNvSpPr txBox="1">
            <a:spLocks noChangeArrowheads="1"/>
          </p:cNvSpPr>
          <p:nvPr/>
        </p:nvSpPr>
        <p:spPr bwMode="auto">
          <a:xfrm>
            <a:off x="173815" y="5725583"/>
            <a:ext cx="2567517" cy="1006911"/>
          </a:xfrm>
          <a:prstGeom prst="rect">
            <a:avLst/>
          </a:prstGeom>
          <a:solidFill>
            <a:srgbClr val="FFFFFF"/>
          </a:solidFill>
          <a:ln w="25400">
            <a:solidFill>
              <a:srgbClr val="4F81BD"/>
            </a:solidFill>
            <a:miter lim="800000"/>
            <a:headEnd/>
            <a:tailEnd/>
          </a:ln>
        </p:spPr>
        <p:txBody>
          <a:bodyPr lIns="121917" tIns="60958" rIns="121917" bIns="60958"/>
          <a:lstStyle/>
          <a:p>
            <a:pPr algn="ctr" eaLnBrk="1" hangingPunct="1"/>
            <a:r>
              <a:rPr lang="ru-RU" altLang="ru-RU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 сетевом взаимодействии с ЯГТУ, ЯПЭК, </a:t>
            </a: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ОАО «Славнефть-ЯНОС»</a:t>
            </a: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00" name="Поле 14"/>
          <p:cNvSpPr txBox="1">
            <a:spLocks noChangeArrowheads="1"/>
          </p:cNvSpPr>
          <p:nvPr/>
        </p:nvSpPr>
        <p:spPr bwMode="auto">
          <a:xfrm>
            <a:off x="7308851" y="901700"/>
            <a:ext cx="3767667" cy="366184"/>
          </a:xfrm>
          <a:prstGeom prst="rect">
            <a:avLst/>
          </a:prstGeom>
          <a:solidFill>
            <a:srgbClr val="FFFFFF"/>
          </a:solidFill>
          <a:ln w="25400">
            <a:solidFill>
              <a:srgbClr val="9BBB59"/>
            </a:solidFill>
            <a:miter lim="800000"/>
            <a:headEnd/>
            <a:tailEnd/>
          </a:ln>
        </p:spPr>
        <p:txBody>
          <a:bodyPr lIns="121917" tIns="60958" rIns="121917" bIns="60958" anchor="ctr"/>
          <a:lstStyle/>
          <a:p>
            <a:pPr algn="ctr" eaLnBrk="1" hangingPunct="1"/>
            <a:r>
              <a:rPr lang="ru-RU" altLang="ru-RU" b="1" i="1" dirty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Фармацевтический класс </a:t>
            </a:r>
            <a:endParaRPr lang="ru-RU" altLang="ru-RU" sz="3200" b="1" i="1" dirty="0">
              <a:solidFill>
                <a:srgbClr val="006600"/>
              </a:solidFill>
              <a:latin typeface="Arial" charset="0"/>
              <a:ea typeface="Calibri" pitchFamily="34" charset="0"/>
            </a:endParaRPr>
          </a:p>
        </p:txBody>
      </p:sp>
      <p:sp>
        <p:nvSpPr>
          <p:cNvPr id="16401" name="Прямая соединительная линия 39"/>
          <p:cNvSpPr>
            <a:spLocks noChangeShapeType="1"/>
          </p:cNvSpPr>
          <p:nvPr/>
        </p:nvSpPr>
        <p:spPr bwMode="auto">
          <a:xfrm>
            <a:off x="4798484" y="5623984"/>
            <a:ext cx="0" cy="201083"/>
          </a:xfrm>
          <a:prstGeom prst="line">
            <a:avLst/>
          </a:prstGeom>
          <a:noFill/>
          <a:ln w="28575">
            <a:solidFill>
              <a:srgbClr val="4A7EBB"/>
            </a:solidFill>
            <a:round/>
            <a:headEnd/>
            <a:tailEnd/>
          </a:ln>
        </p:spPr>
        <p:txBody>
          <a:bodyPr lIns="121917" tIns="60958" rIns="121917" bIns="60958"/>
          <a:lstStyle/>
          <a:p>
            <a:endParaRPr lang="ru-RU" dirty="0"/>
          </a:p>
        </p:txBody>
      </p:sp>
      <p:sp>
        <p:nvSpPr>
          <p:cNvPr id="16402" name="Прямая соединительная линия 40"/>
          <p:cNvSpPr>
            <a:spLocks noChangeShapeType="1"/>
          </p:cNvSpPr>
          <p:nvPr/>
        </p:nvSpPr>
        <p:spPr bwMode="auto">
          <a:xfrm>
            <a:off x="4728633" y="8680451"/>
            <a:ext cx="0" cy="194733"/>
          </a:xfrm>
          <a:prstGeom prst="line">
            <a:avLst/>
          </a:prstGeom>
          <a:noFill/>
          <a:ln w="28575">
            <a:solidFill>
              <a:srgbClr val="98B954"/>
            </a:solidFill>
            <a:round/>
            <a:headEnd/>
            <a:tailEnd/>
          </a:ln>
        </p:spPr>
        <p:txBody>
          <a:bodyPr lIns="121917" tIns="60958" rIns="121917" bIns="60958"/>
          <a:lstStyle/>
          <a:p>
            <a:endParaRPr lang="ru-RU" dirty="0"/>
          </a:p>
        </p:txBody>
      </p:sp>
      <p:cxnSp>
        <p:nvCxnSpPr>
          <p:cNvPr id="16403" name="Прямая со стрелкой 15"/>
          <p:cNvCxnSpPr>
            <a:cxnSpLocks noChangeShapeType="1"/>
          </p:cNvCxnSpPr>
          <p:nvPr/>
        </p:nvCxnSpPr>
        <p:spPr bwMode="auto">
          <a:xfrm rot="10800000" flipV="1">
            <a:off x="1869017" y="734485"/>
            <a:ext cx="472016" cy="224367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4A7EBB"/>
            </a:solidFill>
            <a:miter lim="800000"/>
            <a:headEnd/>
            <a:tailEnd type="arrow" w="med" len="med"/>
          </a:ln>
        </p:spPr>
      </p:cxnSp>
      <p:cxnSp>
        <p:nvCxnSpPr>
          <p:cNvPr id="16404" name="Прямая со стрелкой 16"/>
          <p:cNvCxnSpPr>
            <a:cxnSpLocks noChangeShapeType="1"/>
          </p:cNvCxnSpPr>
          <p:nvPr/>
        </p:nvCxnSpPr>
        <p:spPr bwMode="auto">
          <a:xfrm>
            <a:off x="3278718" y="734484"/>
            <a:ext cx="488949" cy="167216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4A7EBB"/>
            </a:solidFill>
            <a:miter lim="800000"/>
            <a:headEnd/>
            <a:tailEnd type="arrow" w="med" len="med"/>
          </a:ln>
        </p:spPr>
      </p:cxnSp>
      <p:cxnSp>
        <p:nvCxnSpPr>
          <p:cNvPr id="16405" name="Прямая со стрелкой 17"/>
          <p:cNvCxnSpPr>
            <a:cxnSpLocks noChangeShapeType="1"/>
          </p:cNvCxnSpPr>
          <p:nvPr/>
        </p:nvCxnSpPr>
        <p:spPr bwMode="auto">
          <a:xfrm>
            <a:off x="9021233" y="734484"/>
            <a:ext cx="0" cy="167216"/>
          </a:xfrm>
          <a:prstGeom prst="straightConnector1">
            <a:avLst/>
          </a:prstGeom>
          <a:noFill/>
          <a:ln w="28575">
            <a:solidFill>
              <a:srgbClr val="98B954"/>
            </a:solidFill>
            <a:round/>
            <a:headEnd/>
            <a:tailEnd type="arrow" w="med" len="med"/>
          </a:ln>
        </p:spPr>
      </p:cxnSp>
      <p:cxnSp>
        <p:nvCxnSpPr>
          <p:cNvPr id="16406" name="Прямая со стрелкой 18"/>
          <p:cNvCxnSpPr>
            <a:cxnSpLocks noChangeShapeType="1"/>
          </p:cNvCxnSpPr>
          <p:nvPr/>
        </p:nvCxnSpPr>
        <p:spPr bwMode="auto">
          <a:xfrm rot="10800000" flipV="1">
            <a:off x="4777322" y="340658"/>
            <a:ext cx="1542797" cy="345141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BE4B48"/>
            </a:solidFill>
            <a:miter lim="800000"/>
            <a:headEnd/>
            <a:tailEnd type="arrow" w="med" len="med"/>
          </a:ln>
        </p:spPr>
      </p:cxnSp>
      <p:cxnSp>
        <p:nvCxnSpPr>
          <p:cNvPr id="16407" name="Прямая со стрелкой 19"/>
          <p:cNvCxnSpPr>
            <a:cxnSpLocks noChangeShapeType="1"/>
          </p:cNvCxnSpPr>
          <p:nvPr/>
        </p:nvCxnSpPr>
        <p:spPr bwMode="auto">
          <a:xfrm>
            <a:off x="6293224" y="340659"/>
            <a:ext cx="1015627" cy="351492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BE4B48"/>
            </a:solidFill>
            <a:miter lim="800000"/>
            <a:headEnd/>
            <a:tailEnd type="arrow" w="med" len="med"/>
          </a:ln>
        </p:spPr>
      </p:cxnSp>
      <p:sp>
        <p:nvSpPr>
          <p:cNvPr id="16408" name="Поле 20"/>
          <p:cNvSpPr txBox="1">
            <a:spLocks noChangeArrowheads="1"/>
          </p:cNvSpPr>
          <p:nvPr/>
        </p:nvSpPr>
        <p:spPr bwMode="auto">
          <a:xfrm>
            <a:off x="4303059" y="5230285"/>
            <a:ext cx="4858870" cy="393700"/>
          </a:xfrm>
          <a:prstGeom prst="rect">
            <a:avLst/>
          </a:prstGeom>
          <a:solidFill>
            <a:srgbClr val="FFFFFF"/>
          </a:solidFill>
          <a:ln w="25400">
            <a:solidFill>
              <a:srgbClr val="4F81BD"/>
            </a:solidFill>
            <a:miter lim="800000"/>
            <a:headEnd/>
            <a:tailEnd/>
          </a:ln>
        </p:spPr>
        <p:txBody>
          <a:bodyPr lIns="121917" tIns="60958" rIns="121917" bIns="60958"/>
          <a:lstStyle/>
          <a:p>
            <a:pPr algn="ctr" eaLnBrk="1" hangingPunct="1"/>
            <a:r>
              <a:rPr lang="ru-RU" altLang="ru-RU" sz="19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Внеурочная деятельность</a:t>
            </a:r>
            <a:endParaRPr lang="ru-RU" altLang="ru-RU" sz="2100" dirty="0">
              <a:latin typeface="Arial" charset="0"/>
              <a:ea typeface="Calibri" pitchFamily="34" charset="0"/>
            </a:endParaRPr>
          </a:p>
        </p:txBody>
      </p:sp>
      <p:sp>
        <p:nvSpPr>
          <p:cNvPr id="16409" name="Поле 24"/>
          <p:cNvSpPr txBox="1">
            <a:spLocks noChangeArrowheads="1"/>
          </p:cNvSpPr>
          <p:nvPr/>
        </p:nvSpPr>
        <p:spPr bwMode="auto">
          <a:xfrm>
            <a:off x="3221567" y="2042584"/>
            <a:ext cx="3109384" cy="575733"/>
          </a:xfrm>
          <a:prstGeom prst="rect">
            <a:avLst/>
          </a:prstGeom>
          <a:solidFill>
            <a:srgbClr val="FFFFFF"/>
          </a:solidFill>
          <a:ln w="25400">
            <a:solidFill>
              <a:srgbClr val="4F81BD"/>
            </a:solidFill>
            <a:miter lim="800000"/>
            <a:headEnd/>
            <a:tailEnd/>
          </a:ln>
        </p:spPr>
        <p:txBody>
          <a:bodyPr lIns="121917" tIns="60958" rIns="121917" bIns="60958"/>
          <a:lstStyle/>
          <a:p>
            <a:pPr algn="ctr" eaLnBrk="1" hangingPunct="1">
              <a:lnSpc>
                <a:spcPct val="83000"/>
              </a:lnSpc>
            </a:pPr>
            <a:r>
              <a:rPr lang="ru-RU" altLang="ru-RU" sz="19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Математика, физика, информатика</a:t>
            </a:r>
            <a:r>
              <a:rPr lang="ru-RU" altLang="ru-RU" sz="21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endParaRPr lang="ru-RU" altLang="ru-RU" sz="2700" dirty="0">
              <a:latin typeface="Arial" charset="0"/>
              <a:ea typeface="Calibri" pitchFamily="34" charset="0"/>
            </a:endParaRPr>
          </a:p>
        </p:txBody>
      </p:sp>
      <p:sp>
        <p:nvSpPr>
          <p:cNvPr id="16410" name="Поле 25"/>
          <p:cNvSpPr txBox="1">
            <a:spLocks noChangeArrowheads="1"/>
          </p:cNvSpPr>
          <p:nvPr/>
        </p:nvSpPr>
        <p:spPr bwMode="auto">
          <a:xfrm>
            <a:off x="7440085" y="2089151"/>
            <a:ext cx="4320116" cy="531283"/>
          </a:xfrm>
          <a:prstGeom prst="rect">
            <a:avLst/>
          </a:prstGeom>
          <a:solidFill>
            <a:srgbClr val="FFFFFF"/>
          </a:solidFill>
          <a:ln w="25400">
            <a:solidFill>
              <a:srgbClr val="9BBB59"/>
            </a:solidFill>
            <a:miter lim="800000"/>
            <a:headEnd/>
            <a:tailEnd/>
          </a:ln>
        </p:spPr>
        <p:txBody>
          <a:bodyPr lIns="121917" tIns="60958" rIns="121917" bIns="60958"/>
          <a:lstStyle/>
          <a:p>
            <a:pPr algn="ctr" eaLnBrk="1" hangingPunct="1"/>
            <a:r>
              <a:rPr lang="ru-RU" altLang="ru-RU" sz="21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Математика, биология, химия  </a:t>
            </a:r>
            <a:endParaRPr lang="ru-RU" altLang="ru-RU" sz="27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411" name="Поле 26"/>
          <p:cNvSpPr txBox="1">
            <a:spLocks noChangeArrowheads="1"/>
          </p:cNvSpPr>
          <p:nvPr/>
        </p:nvSpPr>
        <p:spPr bwMode="auto">
          <a:xfrm>
            <a:off x="4267200" y="3298763"/>
            <a:ext cx="4796118" cy="319617"/>
          </a:xfrm>
          <a:prstGeom prst="rect">
            <a:avLst/>
          </a:prstGeom>
          <a:solidFill>
            <a:srgbClr val="FFFFFF"/>
          </a:solidFill>
          <a:ln w="25400">
            <a:solidFill>
              <a:srgbClr val="4F81BD"/>
            </a:solidFill>
            <a:miter lim="800000"/>
            <a:headEnd/>
            <a:tailEnd/>
          </a:ln>
        </p:spPr>
        <p:txBody>
          <a:bodyPr lIns="121917" tIns="60958" rIns="121917" bIns="60958" anchor="ctr" anchorCtr="1"/>
          <a:lstStyle/>
          <a:p>
            <a:pPr algn="ctr" eaLnBrk="1" hangingPunct="1"/>
            <a:r>
              <a:rPr lang="ru-RU" altLang="ru-RU" sz="19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Индивидуальный проект</a:t>
            </a:r>
            <a:endParaRPr lang="ru-RU" altLang="ru-RU" sz="2100" dirty="0">
              <a:latin typeface="Arial" charset="0"/>
              <a:ea typeface="Calibri" pitchFamily="34" charset="0"/>
            </a:endParaRPr>
          </a:p>
        </p:txBody>
      </p:sp>
      <p:sp>
        <p:nvSpPr>
          <p:cNvPr id="16412" name="Поле 23"/>
          <p:cNvSpPr txBox="1">
            <a:spLocks noChangeArrowheads="1"/>
          </p:cNvSpPr>
          <p:nvPr/>
        </p:nvSpPr>
        <p:spPr bwMode="auto">
          <a:xfrm>
            <a:off x="114300" y="2042584"/>
            <a:ext cx="2897717" cy="533400"/>
          </a:xfrm>
          <a:prstGeom prst="rect">
            <a:avLst/>
          </a:prstGeom>
          <a:solidFill>
            <a:srgbClr val="FFFFFF"/>
          </a:solidFill>
          <a:ln w="25400">
            <a:solidFill>
              <a:srgbClr val="4F81BD"/>
            </a:solidFill>
            <a:miter lim="800000"/>
            <a:headEnd/>
            <a:tailEnd/>
          </a:ln>
        </p:spPr>
        <p:txBody>
          <a:bodyPr lIns="121917" tIns="60958" rIns="121917" bIns="60958"/>
          <a:lstStyle/>
          <a:p>
            <a:pPr algn="ctr" eaLnBrk="1" hangingPunct="1">
              <a:lnSpc>
                <a:spcPct val="83000"/>
              </a:lnSpc>
            </a:pPr>
            <a:r>
              <a:rPr lang="ru-RU" altLang="ru-RU" sz="19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Математика, физика, химия  </a:t>
            </a:r>
            <a:endParaRPr lang="ru-RU" altLang="ru-RU" dirty="0">
              <a:latin typeface="Arial" charset="0"/>
              <a:ea typeface="Calibri" pitchFamily="34" charset="0"/>
            </a:endParaRPr>
          </a:p>
        </p:txBody>
      </p:sp>
      <p:sp>
        <p:nvSpPr>
          <p:cNvPr id="16413" name="Прямая соединительная линия 29"/>
          <p:cNvSpPr>
            <a:spLocks noChangeShapeType="1"/>
          </p:cNvSpPr>
          <p:nvPr/>
        </p:nvSpPr>
        <p:spPr bwMode="auto">
          <a:xfrm>
            <a:off x="4622800" y="1477434"/>
            <a:ext cx="0" cy="270933"/>
          </a:xfrm>
          <a:prstGeom prst="line">
            <a:avLst/>
          </a:prstGeom>
          <a:noFill/>
          <a:ln w="28575">
            <a:solidFill>
              <a:srgbClr val="4A7EBB"/>
            </a:solidFill>
            <a:round/>
            <a:headEnd/>
            <a:tailEnd/>
          </a:ln>
        </p:spPr>
        <p:txBody>
          <a:bodyPr lIns="121917" tIns="60958" rIns="121917" bIns="60958"/>
          <a:lstStyle/>
          <a:p>
            <a:endParaRPr lang="ru-RU" dirty="0"/>
          </a:p>
        </p:txBody>
      </p:sp>
      <p:sp>
        <p:nvSpPr>
          <p:cNvPr id="16414" name="Прямая соединительная линия 30"/>
          <p:cNvSpPr>
            <a:spLocks noChangeShapeType="1"/>
          </p:cNvSpPr>
          <p:nvPr/>
        </p:nvSpPr>
        <p:spPr bwMode="auto">
          <a:xfrm flipV="1">
            <a:off x="4656667" y="1957917"/>
            <a:ext cx="0" cy="84667"/>
          </a:xfrm>
          <a:prstGeom prst="line">
            <a:avLst/>
          </a:prstGeom>
          <a:noFill/>
          <a:ln w="28575">
            <a:solidFill>
              <a:srgbClr val="4A7EBB"/>
            </a:solidFill>
            <a:round/>
            <a:headEnd/>
            <a:tailEnd/>
          </a:ln>
        </p:spPr>
        <p:txBody>
          <a:bodyPr lIns="121917" tIns="60958" rIns="121917" bIns="60958"/>
          <a:lstStyle/>
          <a:p>
            <a:endParaRPr lang="ru-RU" dirty="0"/>
          </a:p>
        </p:txBody>
      </p:sp>
      <p:sp>
        <p:nvSpPr>
          <p:cNvPr id="16415" name="Прямая соединительная линия 31"/>
          <p:cNvSpPr>
            <a:spLocks noChangeShapeType="1"/>
          </p:cNvSpPr>
          <p:nvPr/>
        </p:nvSpPr>
        <p:spPr bwMode="auto">
          <a:xfrm>
            <a:off x="9052984" y="1280585"/>
            <a:ext cx="0" cy="273049"/>
          </a:xfrm>
          <a:prstGeom prst="line">
            <a:avLst/>
          </a:prstGeom>
          <a:noFill/>
          <a:ln w="28575">
            <a:solidFill>
              <a:srgbClr val="98B954"/>
            </a:solidFill>
            <a:round/>
            <a:headEnd/>
            <a:tailEnd/>
          </a:ln>
        </p:spPr>
        <p:txBody>
          <a:bodyPr lIns="121917" tIns="60958" rIns="121917" bIns="60958"/>
          <a:lstStyle/>
          <a:p>
            <a:endParaRPr lang="ru-RU" dirty="0"/>
          </a:p>
        </p:txBody>
      </p:sp>
      <p:sp>
        <p:nvSpPr>
          <p:cNvPr id="16416" name="Прямая соединительная линия 32"/>
          <p:cNvSpPr>
            <a:spLocks noChangeShapeType="1"/>
          </p:cNvSpPr>
          <p:nvPr/>
        </p:nvSpPr>
        <p:spPr bwMode="auto">
          <a:xfrm>
            <a:off x="9067800" y="1921933"/>
            <a:ext cx="0" cy="152400"/>
          </a:xfrm>
          <a:prstGeom prst="line">
            <a:avLst/>
          </a:prstGeom>
          <a:noFill/>
          <a:ln w="28575">
            <a:solidFill>
              <a:srgbClr val="98B954"/>
            </a:solidFill>
            <a:round/>
            <a:headEnd/>
            <a:tailEnd/>
          </a:ln>
        </p:spPr>
        <p:txBody>
          <a:bodyPr lIns="121917" tIns="60958" rIns="121917" bIns="60958"/>
          <a:lstStyle/>
          <a:p>
            <a:endParaRPr lang="ru-RU" dirty="0"/>
          </a:p>
        </p:txBody>
      </p:sp>
      <p:sp>
        <p:nvSpPr>
          <p:cNvPr id="16417" name="Прямая соединительная линия 33"/>
          <p:cNvSpPr>
            <a:spLocks noChangeShapeType="1"/>
          </p:cNvSpPr>
          <p:nvPr/>
        </p:nvSpPr>
        <p:spPr bwMode="auto">
          <a:xfrm flipH="1">
            <a:off x="3558987" y="2949388"/>
            <a:ext cx="726141" cy="242047"/>
          </a:xfrm>
          <a:prstGeom prst="line">
            <a:avLst/>
          </a:prstGeom>
          <a:noFill/>
          <a:ln w="28575">
            <a:solidFill>
              <a:srgbClr val="4A7EBB"/>
            </a:solidFill>
            <a:round/>
            <a:headEnd/>
            <a:tailEnd/>
          </a:ln>
        </p:spPr>
        <p:txBody>
          <a:bodyPr lIns="121917" tIns="60958" rIns="121917" bIns="60958"/>
          <a:lstStyle/>
          <a:p>
            <a:endParaRPr lang="ru-RU" dirty="0"/>
          </a:p>
        </p:txBody>
      </p:sp>
      <p:sp>
        <p:nvSpPr>
          <p:cNvPr id="16418" name="Прямая соединительная линия 34"/>
          <p:cNvSpPr>
            <a:spLocks noChangeShapeType="1"/>
          </p:cNvSpPr>
          <p:nvPr/>
        </p:nvSpPr>
        <p:spPr bwMode="auto">
          <a:xfrm>
            <a:off x="8659906" y="2958353"/>
            <a:ext cx="594161" cy="140447"/>
          </a:xfrm>
          <a:prstGeom prst="line">
            <a:avLst/>
          </a:prstGeom>
          <a:noFill/>
          <a:ln w="28575">
            <a:solidFill>
              <a:srgbClr val="98B954"/>
            </a:solidFill>
            <a:round/>
            <a:headEnd/>
            <a:tailEnd/>
          </a:ln>
        </p:spPr>
        <p:txBody>
          <a:bodyPr lIns="121917" tIns="60958" rIns="121917" bIns="60958"/>
          <a:lstStyle/>
          <a:p>
            <a:endParaRPr lang="ru-RU" dirty="0"/>
          </a:p>
        </p:txBody>
      </p:sp>
      <p:sp>
        <p:nvSpPr>
          <p:cNvPr id="16419" name="Прямая соединительная линия 35"/>
          <p:cNvSpPr>
            <a:spLocks noChangeShapeType="1"/>
          </p:cNvSpPr>
          <p:nvPr/>
        </p:nvSpPr>
        <p:spPr bwMode="auto">
          <a:xfrm flipH="1">
            <a:off x="4728633" y="4016188"/>
            <a:ext cx="569507" cy="126130"/>
          </a:xfrm>
          <a:prstGeom prst="line">
            <a:avLst/>
          </a:prstGeom>
          <a:noFill/>
          <a:ln w="28575">
            <a:solidFill>
              <a:srgbClr val="4A7EBB"/>
            </a:solidFill>
            <a:round/>
            <a:headEnd/>
            <a:tailEnd/>
          </a:ln>
        </p:spPr>
        <p:txBody>
          <a:bodyPr lIns="121917" tIns="60958" rIns="121917" bIns="60958"/>
          <a:lstStyle/>
          <a:p>
            <a:endParaRPr lang="ru-RU" dirty="0"/>
          </a:p>
        </p:txBody>
      </p:sp>
      <p:sp>
        <p:nvSpPr>
          <p:cNvPr id="16420" name="Прямая соединительная линия 36"/>
          <p:cNvSpPr>
            <a:spLocks noChangeShapeType="1"/>
          </p:cNvSpPr>
          <p:nvPr/>
        </p:nvSpPr>
        <p:spPr bwMode="auto">
          <a:xfrm>
            <a:off x="7655860" y="4025152"/>
            <a:ext cx="1004046" cy="116542"/>
          </a:xfrm>
          <a:prstGeom prst="line">
            <a:avLst/>
          </a:prstGeom>
          <a:noFill/>
          <a:ln w="28575">
            <a:solidFill>
              <a:srgbClr val="98B954"/>
            </a:solidFill>
            <a:round/>
            <a:headEnd/>
            <a:tailEnd/>
          </a:ln>
        </p:spPr>
        <p:txBody>
          <a:bodyPr lIns="121917" tIns="60958" rIns="121917" bIns="60958"/>
          <a:lstStyle/>
          <a:p>
            <a:endParaRPr lang="ru-RU" dirty="0"/>
          </a:p>
        </p:txBody>
      </p:sp>
      <p:sp>
        <p:nvSpPr>
          <p:cNvPr id="6182" name="Поле 38"/>
          <p:cNvSpPr txBox="1">
            <a:spLocks noChangeArrowheads="1"/>
          </p:cNvSpPr>
          <p:nvPr/>
        </p:nvSpPr>
        <p:spPr bwMode="auto">
          <a:xfrm>
            <a:off x="6959600" y="5723467"/>
            <a:ext cx="4512733" cy="928345"/>
          </a:xfrm>
          <a:prstGeom prst="rect">
            <a:avLst/>
          </a:prstGeom>
          <a:solidFill>
            <a:srgbClr val="FFFFFF"/>
          </a:solidFill>
          <a:ln w="25400">
            <a:solidFill>
              <a:srgbClr val="9BBB59"/>
            </a:solidFill>
            <a:miter lim="800000"/>
            <a:headEnd/>
            <a:tailEnd/>
          </a:ln>
        </p:spPr>
        <p:txBody>
          <a:bodyPr lIns="121917" tIns="60958" rIns="121917" bIns="60958"/>
          <a:lstStyle/>
          <a:p>
            <a:pPr algn="ctr" eaLnBrk="1" hangingPunct="1"/>
            <a:r>
              <a:rPr lang="ru-RU" alt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 сетевом взаимодействии с </a:t>
            </a:r>
            <a:endParaRPr lang="ru-RU" altLang="ru-RU" sz="13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ЯГТУ,  ЯГМА,  ЯрГУ им. П.Г. Демидова, </a:t>
            </a:r>
          </a:p>
          <a:p>
            <a:pPr algn="ctr"/>
            <a:r>
              <a:rPr lang="ru-RU" alt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ЯГПУ им. К.Д. Ушинского, ЯПЭК </a:t>
            </a:r>
            <a:r>
              <a:rPr lang="ru-RU" altLang="ru-RU" sz="13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им. Н.П. Пастухова</a:t>
            </a:r>
            <a:r>
              <a:rPr lang="ru-RU" alt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altLang="ru-RU" sz="13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АО «Р-Фарм», </a:t>
            </a:r>
            <a:r>
              <a:rPr lang="ru-RU" altLang="ru-RU" sz="13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АО «Фармославль»</a:t>
            </a:r>
            <a:endParaRPr lang="ru-RU" alt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22" name="Line 128"/>
          <p:cNvSpPr>
            <a:spLocks noChangeShapeType="1"/>
          </p:cNvSpPr>
          <p:nvPr/>
        </p:nvSpPr>
        <p:spPr bwMode="auto">
          <a:xfrm flipH="1">
            <a:off x="1371599" y="5450541"/>
            <a:ext cx="2949387" cy="295835"/>
          </a:xfrm>
          <a:prstGeom prst="line">
            <a:avLst/>
          </a:prstGeom>
          <a:noFill/>
          <a:ln w="28575">
            <a:solidFill>
              <a:srgbClr val="4A7EBB"/>
            </a:solidFill>
            <a:round/>
            <a:headEnd/>
            <a:tailEnd/>
          </a:ln>
        </p:spPr>
        <p:txBody>
          <a:bodyPr lIns="121917" tIns="60958" rIns="121917" bIns="60958"/>
          <a:lstStyle/>
          <a:p>
            <a:endParaRPr lang="ru-RU" dirty="0"/>
          </a:p>
        </p:txBody>
      </p:sp>
      <p:sp>
        <p:nvSpPr>
          <p:cNvPr id="16423" name="Text Box 127"/>
          <p:cNvSpPr txBox="1">
            <a:spLocks noChangeArrowheads="1"/>
          </p:cNvSpPr>
          <p:nvPr/>
        </p:nvSpPr>
        <p:spPr bwMode="auto">
          <a:xfrm>
            <a:off x="2863601" y="5719234"/>
            <a:ext cx="3587749" cy="995332"/>
          </a:xfrm>
          <a:prstGeom prst="rect">
            <a:avLst/>
          </a:prstGeom>
          <a:solidFill>
            <a:srgbClr val="FFFFFF"/>
          </a:solidFill>
          <a:ln w="25400">
            <a:solidFill>
              <a:srgbClr val="4F81BD"/>
            </a:solidFill>
            <a:miter lim="800000"/>
            <a:headEnd/>
            <a:tailEnd/>
          </a:ln>
        </p:spPr>
        <p:txBody>
          <a:bodyPr lIns="121917" tIns="60958" rIns="121917" bIns="60958"/>
          <a:lstStyle/>
          <a:p>
            <a:pPr algn="ctr" eaLnBrk="1" hangingPunct="1"/>
            <a:r>
              <a:rPr lang="ru-RU" alt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 взаимодействии с ЯГТУ, ЯрГУ, ЯПЭК, «Ярославский градостроительный колледж»,  ПАО «Ростовский оптико-механический завод»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24" name="Rectangle 167"/>
          <p:cNvSpPr>
            <a:spLocks noChangeArrowheads="1"/>
          </p:cNvSpPr>
          <p:nvPr/>
        </p:nvSpPr>
        <p:spPr bwMode="auto">
          <a:xfrm>
            <a:off x="0" y="28547"/>
            <a:ext cx="24628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 anchor="ctr">
            <a:spAutoFit/>
          </a:bodyPr>
          <a:lstStyle/>
          <a:p>
            <a:endParaRPr lang="ru-RU" altLang="ru-RU" dirty="0">
              <a:latin typeface="Arial" charset="0"/>
            </a:endParaRPr>
          </a:p>
        </p:txBody>
      </p:sp>
      <p:sp>
        <p:nvSpPr>
          <p:cNvPr id="16425" name="Прямая соединительная линия 29"/>
          <p:cNvSpPr>
            <a:spLocks noChangeShapeType="1"/>
          </p:cNvSpPr>
          <p:nvPr/>
        </p:nvSpPr>
        <p:spPr bwMode="auto">
          <a:xfrm flipH="1">
            <a:off x="2159000" y="1477434"/>
            <a:ext cx="0" cy="167217"/>
          </a:xfrm>
          <a:prstGeom prst="line">
            <a:avLst/>
          </a:prstGeom>
          <a:noFill/>
          <a:ln w="28575">
            <a:solidFill>
              <a:srgbClr val="4A7EBB"/>
            </a:solidFill>
            <a:round/>
            <a:headEnd/>
            <a:tailEnd/>
          </a:ln>
        </p:spPr>
        <p:txBody>
          <a:bodyPr lIns="121917" tIns="60958" rIns="121917" bIns="60958"/>
          <a:lstStyle/>
          <a:p>
            <a:endParaRPr lang="ru-RU" dirty="0"/>
          </a:p>
        </p:txBody>
      </p:sp>
      <p:sp>
        <p:nvSpPr>
          <p:cNvPr id="16426" name="Поле 22"/>
          <p:cNvSpPr txBox="1">
            <a:spLocks noChangeArrowheads="1"/>
          </p:cNvSpPr>
          <p:nvPr/>
        </p:nvSpPr>
        <p:spPr bwMode="auto">
          <a:xfrm>
            <a:off x="1938867" y="1540933"/>
            <a:ext cx="8265584" cy="414867"/>
          </a:xfrm>
          <a:prstGeom prst="rect">
            <a:avLst/>
          </a:prstGeom>
          <a:solidFill>
            <a:srgbClr val="FFFFFF"/>
          </a:solidFill>
          <a:ln w="25400">
            <a:solidFill>
              <a:srgbClr val="4F81BD"/>
            </a:solidFill>
            <a:miter lim="800000"/>
            <a:headEnd/>
            <a:tailEnd/>
          </a:ln>
        </p:spPr>
        <p:txBody>
          <a:bodyPr lIns="121917" tIns="60958" rIns="121917" bIns="60958" anchor="ctr" anchorCtr="1"/>
          <a:lstStyle/>
          <a:p>
            <a:pPr algn="ctr" eaLnBrk="1" hangingPunct="1"/>
            <a:r>
              <a:rPr lang="ru-RU" altLang="ru-RU" sz="21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Предметы, изучаемые на углубленном уровне</a:t>
            </a:r>
            <a:endParaRPr lang="ru-RU" altLang="ru-RU" dirty="0">
              <a:latin typeface="Arial" charset="0"/>
              <a:ea typeface="Calibri" pitchFamily="34" charset="0"/>
            </a:endParaRPr>
          </a:p>
        </p:txBody>
      </p:sp>
      <p:sp>
        <p:nvSpPr>
          <p:cNvPr id="16427" name="Прямая соединительная линия 30"/>
          <p:cNvSpPr>
            <a:spLocks noChangeShapeType="1"/>
          </p:cNvSpPr>
          <p:nvPr/>
        </p:nvSpPr>
        <p:spPr bwMode="auto">
          <a:xfrm flipV="1">
            <a:off x="2307167" y="1957917"/>
            <a:ext cx="0" cy="84667"/>
          </a:xfrm>
          <a:prstGeom prst="line">
            <a:avLst/>
          </a:prstGeom>
          <a:noFill/>
          <a:ln w="28575">
            <a:solidFill>
              <a:srgbClr val="4A7EBB"/>
            </a:solidFill>
            <a:round/>
            <a:headEnd/>
            <a:tailEnd/>
          </a:ln>
        </p:spPr>
        <p:txBody>
          <a:bodyPr lIns="121917" tIns="60958" rIns="121917" bIns="60958"/>
          <a:lstStyle/>
          <a:p>
            <a:endParaRPr lang="ru-RU" dirty="0"/>
          </a:p>
        </p:txBody>
      </p:sp>
      <p:sp>
        <p:nvSpPr>
          <p:cNvPr id="16428" name="Прямая соединительная линия 32"/>
          <p:cNvSpPr>
            <a:spLocks noChangeShapeType="1"/>
          </p:cNvSpPr>
          <p:nvPr/>
        </p:nvSpPr>
        <p:spPr bwMode="auto">
          <a:xfrm>
            <a:off x="8915400" y="5611285"/>
            <a:ext cx="0" cy="114300"/>
          </a:xfrm>
          <a:prstGeom prst="line">
            <a:avLst/>
          </a:prstGeom>
          <a:noFill/>
          <a:ln w="28575">
            <a:solidFill>
              <a:srgbClr val="98B954"/>
            </a:solidFill>
            <a:round/>
            <a:headEnd/>
            <a:tailEnd/>
          </a:ln>
        </p:spPr>
        <p:txBody>
          <a:bodyPr lIns="121917" tIns="60958" rIns="121917" bIns="60958"/>
          <a:lstStyle/>
          <a:p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2242671" y="0"/>
            <a:ext cx="7622117" cy="350220"/>
          </a:xfrm>
          <a:prstGeom prst="rect">
            <a:avLst/>
          </a:prstGeom>
        </p:spPr>
        <p:txBody>
          <a:bodyPr lIns="121917" tIns="60958" rIns="121917" bIns="60958" anchor="ctr" anchorCtr="1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b="1" cap="all" dirty="0">
                <a:solidFill>
                  <a:srgbClr val="01629D"/>
                </a:solidFill>
                <a:latin typeface="Arial" pitchFamily="34" charset="0"/>
                <a:cs typeface="Arial" pitchFamily="34" charset="0"/>
              </a:rPr>
              <a:t>МОДЕЛЬ ОБУЧЕНИЯ ФГОС СОО в ГОУ ЯО «лицей № 86»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2" descr="Возможно, это изображение (3 человека, люди стоят и верхняя одежда)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9185" y="1710352"/>
            <a:ext cx="2882900" cy="4324349"/>
          </a:xfrm>
          <a:noFill/>
        </p:spPr>
      </p:pic>
      <p:pic>
        <p:nvPicPr>
          <p:cNvPr id="22534" name="Picture 6" descr="Возможно, это изображение (3 человека, люди стоят и на открытом воздухе)"/>
          <p:cNvPicPr>
            <a:picLocks noChangeAspect="1" noChangeArrowheads="1"/>
          </p:cNvPicPr>
          <p:nvPr/>
        </p:nvPicPr>
        <p:blipFill>
          <a:blip r:embed="rId3"/>
          <a:srcRect l="20474" t="14700" r="14951" b="3401"/>
          <a:stretch>
            <a:fillRect/>
          </a:stretch>
        </p:blipFill>
        <p:spPr bwMode="auto">
          <a:xfrm>
            <a:off x="3302001" y="1710353"/>
            <a:ext cx="4544484" cy="432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8" descr="Возможно, это изображение (1 человек, стоит и верхняя одежда)"/>
          <p:cNvPicPr>
            <a:picLocks noChangeAspect="1" noChangeArrowheads="1"/>
          </p:cNvPicPr>
          <p:nvPr/>
        </p:nvPicPr>
        <p:blipFill>
          <a:blip r:embed="rId4"/>
          <a:srcRect r="11372" b="42944"/>
          <a:stretch>
            <a:fillRect/>
          </a:stretch>
        </p:blipFill>
        <p:spPr bwMode="auto">
          <a:xfrm>
            <a:off x="8032751" y="1710353"/>
            <a:ext cx="3767667" cy="432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CD578D-B13A-4717-983E-582217503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51" y="259651"/>
            <a:ext cx="838453" cy="1003009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A578DE0-F1CA-4779-80F2-AC8FFC6E3841}"/>
              </a:ext>
            </a:extLst>
          </p:cNvPr>
          <p:cNvSpPr txBox="1">
            <a:spLocks/>
          </p:cNvSpPr>
          <p:nvPr/>
        </p:nvSpPr>
        <p:spPr>
          <a:xfrm>
            <a:off x="1365504" y="479375"/>
            <a:ext cx="109728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3600" b="1" dirty="0">
                <a:solidFill>
                  <a:srgbClr val="01629D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Всероссийский конкурс </a:t>
            </a:r>
          </a:p>
          <a:p>
            <a:pPr algn="l"/>
            <a:r>
              <a:rPr lang="ru-RU" altLang="ru-RU" sz="3600" b="1" dirty="0">
                <a:solidFill>
                  <a:srgbClr val="01629D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«Большая перемена»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6" descr="Возможно, это изображение (один или несколько человек и люди стоят)"/>
          <p:cNvPicPr>
            <a:picLocks noChangeAspect="1" noChangeArrowheads="1"/>
          </p:cNvPicPr>
          <p:nvPr/>
        </p:nvPicPr>
        <p:blipFill>
          <a:blip r:embed="rId2"/>
          <a:srcRect t="14592"/>
          <a:stretch>
            <a:fillRect/>
          </a:stretch>
        </p:blipFill>
        <p:spPr bwMode="auto">
          <a:xfrm>
            <a:off x="8428438" y="4169260"/>
            <a:ext cx="3653834" cy="259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0" descr="Ярославские школьники – победители Осеннего кубка VIII международного инженерного чемпионата «CASE-IN»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896" y="4174095"/>
            <a:ext cx="3885176" cy="26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учитель\Downloads\IMG-535e1473a34130af2e30da01ec8045b9-V.jpg"/>
          <p:cNvPicPr>
            <a:picLocks noChangeAspect="1" noChangeArrowheads="1"/>
          </p:cNvPicPr>
          <p:nvPr/>
        </p:nvPicPr>
        <p:blipFill>
          <a:blip r:embed="rId4"/>
          <a:srcRect b="1737"/>
          <a:stretch>
            <a:fillRect/>
          </a:stretch>
        </p:blipFill>
        <p:spPr bwMode="auto">
          <a:xfrm>
            <a:off x="6152296" y="903546"/>
            <a:ext cx="5764212" cy="318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Нет описания фото.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t="9841" r="4539" b="19043"/>
          <a:stretch>
            <a:fillRect/>
          </a:stretch>
        </p:blipFill>
        <p:spPr>
          <a:xfrm>
            <a:off x="237744" y="859536"/>
            <a:ext cx="5759450" cy="3218688"/>
          </a:xfrm>
          <a:noFill/>
        </p:spPr>
      </p:pic>
      <p:pic>
        <p:nvPicPr>
          <p:cNvPr id="37890" name="Picture 2" descr="Возможно, это изображение (один или несколько человек, верхняя одежда и текст «LIVE 。33 33 поздравляем! лабораторный химический анализ. юниоры дарья юдина (ярославская область) worldskills Russia ксения семенова (челябинская область) молодме o аоссиоаа и василий гутников (MOCKBA) алина абдуллина (республика TATAPCTAH)»)"/>
          <p:cNvPicPr>
            <a:picLocks noChangeAspect="1" noChangeArrowheads="1"/>
          </p:cNvPicPr>
          <p:nvPr/>
        </p:nvPicPr>
        <p:blipFill>
          <a:blip r:embed="rId6"/>
          <a:srcRect r="3438"/>
          <a:stretch>
            <a:fillRect/>
          </a:stretch>
        </p:blipFill>
        <p:spPr bwMode="auto">
          <a:xfrm>
            <a:off x="4073896" y="4167699"/>
            <a:ext cx="4292864" cy="2630955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93FB4D-9E03-4354-B116-2B3CF9CE0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299" y="24252"/>
            <a:ext cx="698245" cy="83528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2B5B66D-0B52-4455-A98F-CF9BFF85DA04}"/>
              </a:ext>
            </a:extLst>
          </p:cNvPr>
          <p:cNvSpPr txBox="1">
            <a:spLocks/>
          </p:cNvSpPr>
          <p:nvPr/>
        </p:nvSpPr>
        <p:spPr>
          <a:xfrm>
            <a:off x="911352" y="187545"/>
            <a:ext cx="11189208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3200" b="1" dirty="0">
                <a:solidFill>
                  <a:srgbClr val="01629D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Конкурсы федерального и международного значения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84142" y="1515034"/>
            <a:ext cx="4607858" cy="4840941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>
                <a:solidFill>
                  <a:srgbClr val="023098"/>
                </a:solidFill>
                <a:latin typeface="Times New Roman" pitchFamily="18" charset="0"/>
                <a:cs typeface="Times New Roman" pitchFamily="18" charset="0"/>
              </a:rPr>
              <a:t>Цель Конференции: 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создание техносферной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образовательной среды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обучающихся образовательных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организаций Ярославской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области, использования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проектного подхода к развитию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научно-исследовательской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деятельности обучающихся,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осуществление интеграции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усилий во взаимодействии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«школа-наука-социум».</a:t>
            </a:r>
          </a:p>
        </p:txBody>
      </p:sp>
      <p:pic>
        <p:nvPicPr>
          <p:cNvPr id="29698" name="Picture 2" descr="Возможно, это изображение (текст «региональная гоу яо &lt;&lt;лицей №º 86&gt; конференция E по научно-техническому творчеству школьников демидовский ярославский арственн лабиринты университет науки ягму с 19 октября по 05 декабря 2020 года биотехнология экология университет химия ярвзру пво техника информ. телекоммуникационные технологии физика и компьютерные технологии конструкторская деятельность историческое моделирование Bome sdamd»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164" y="1481557"/>
            <a:ext cx="6858001" cy="4848821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B33830-E364-4144-AF30-2E4EB1750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1" y="259651"/>
            <a:ext cx="838453" cy="1003009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7664AC7-E9B5-47CE-BADA-474EE953C908}"/>
              </a:ext>
            </a:extLst>
          </p:cNvPr>
          <p:cNvSpPr txBox="1">
            <a:spLocks/>
          </p:cNvSpPr>
          <p:nvPr/>
        </p:nvSpPr>
        <p:spPr>
          <a:xfrm>
            <a:off x="1365504" y="479375"/>
            <a:ext cx="109728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Популяризация науки среди школьников Ярославской области</a:t>
            </a:r>
            <a:endParaRPr lang="ru-RU" altLang="ru-RU" sz="3600" b="1" dirty="0">
              <a:solidFill>
                <a:srgbClr val="01629D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</TotalTime>
  <Words>736</Words>
  <Application>Microsoft Office PowerPoint</Application>
  <PresentationFormat>Широкоэкранный</PresentationFormat>
  <Paragraphs>161</Paragraphs>
  <Slides>10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Manrope</vt:lpstr>
      <vt:lpstr>Symbol</vt:lpstr>
      <vt:lpstr>Times New Roman</vt:lpstr>
      <vt:lpstr>Wingdings</vt:lpstr>
      <vt:lpstr>Тема Office</vt:lpstr>
      <vt:lpstr>Особенности реализации основных образовательных программ в соответствии с Концепцией реализации проекта «Базовые школы РАН» (из опыта работы)</vt:lpstr>
      <vt:lpstr>Презентация PowerPoint</vt:lpstr>
      <vt:lpstr>ГОУ ЯО «Лицей № 86», 5-7 классы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Galina_</dc:creator>
  <cp:lastModifiedBy>Евгений</cp:lastModifiedBy>
  <cp:revision>46</cp:revision>
  <dcterms:modified xsi:type="dcterms:W3CDTF">2021-06-28T08:08:12Z</dcterms:modified>
</cp:coreProperties>
</file>