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945" r:id="rId2"/>
    <p:sldMasterId id="2147484957" r:id="rId3"/>
    <p:sldMasterId id="2147484969" r:id="rId4"/>
    <p:sldMasterId id="2147485114" r:id="rId5"/>
    <p:sldMasterId id="2147485129" r:id="rId6"/>
    <p:sldMasterId id="2147485141" r:id="rId7"/>
    <p:sldMasterId id="2147485164" r:id="rId8"/>
    <p:sldMasterId id="2147485177" r:id="rId9"/>
  </p:sldMasterIdLst>
  <p:notesMasterIdLst>
    <p:notesMasterId r:id="rId28"/>
  </p:notesMasterIdLst>
  <p:handoutMasterIdLst>
    <p:handoutMasterId r:id="rId29"/>
  </p:handoutMasterIdLst>
  <p:sldIdLst>
    <p:sldId id="527" r:id="rId10"/>
    <p:sldId id="649" r:id="rId11"/>
    <p:sldId id="642" r:id="rId12"/>
    <p:sldId id="655" r:id="rId13"/>
    <p:sldId id="641" r:id="rId14"/>
    <p:sldId id="638" r:id="rId15"/>
    <p:sldId id="643" r:id="rId16"/>
    <p:sldId id="652" r:id="rId17"/>
    <p:sldId id="656" r:id="rId18"/>
    <p:sldId id="612" r:id="rId19"/>
    <p:sldId id="613" r:id="rId20"/>
    <p:sldId id="616" r:id="rId21"/>
    <p:sldId id="602" r:id="rId22"/>
    <p:sldId id="617" r:id="rId23"/>
    <p:sldId id="596" r:id="rId24"/>
    <p:sldId id="619" r:id="rId25"/>
    <p:sldId id="628" r:id="rId26"/>
    <p:sldId id="657" r:id="rId27"/>
  </p:sldIdLst>
  <p:sldSz cx="9906000" cy="6858000" type="A4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1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7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2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84" algn="l" defTabSz="914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41" algn="l" defTabSz="914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98" algn="l" defTabSz="914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55" algn="l" defTabSz="914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0092"/>
    <a:srgbClr val="FFFFFF"/>
    <a:srgbClr val="F28F58"/>
    <a:srgbClr val="E78019"/>
    <a:srgbClr val="0033CC"/>
    <a:srgbClr val="E91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9832" autoAdjust="0"/>
  </p:normalViewPr>
  <p:slideViewPr>
    <p:cSldViewPr>
      <p:cViewPr varScale="1">
        <p:scale>
          <a:sx n="103" d="100"/>
          <a:sy n="103" d="100"/>
        </p:scale>
        <p:origin x="-153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420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731A61-D28B-417D-9F62-5021FA7E0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21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3D00DD-6604-4C95-A226-72A2AC080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53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CAABAD-55CA-46DD-8D7D-050B2724B4FF}" type="slidenum">
              <a:rPr lang="en-US" altLang="ru-RU" sz="1300" smtClean="0"/>
              <a:pPr/>
              <a:t>1</a:t>
            </a:fld>
            <a:endParaRPr lang="en-US" altLang="ru-RU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4756" name="Номер слайда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3794B9-569B-4973-AA31-F6834F95B52E}" type="slidenum">
              <a:rPr lang="ru-RU" altLang="ru-RU" sz="1300">
                <a:solidFill>
                  <a:prstClr val="black"/>
                </a:solidFill>
              </a:rPr>
              <a:pPr algn="r" eaLnBrk="1" hangingPunct="1"/>
              <a:t>3</a:t>
            </a:fld>
            <a:endParaRPr lang="ru-RU" altLang="ru-RU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4EA86E7-3968-4BE2-9440-B1AA2A70D7AE}" type="slidenum">
              <a:rPr lang="ru-RU" altLang="ru-RU" sz="1300">
                <a:solidFill>
                  <a:prstClr val="black"/>
                </a:solidFill>
              </a:rPr>
              <a:pPr algn="r" eaLnBrk="1" hangingPunct="1"/>
              <a:t>7</a:t>
            </a:fld>
            <a:endParaRPr lang="ru-RU" altLang="ru-RU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1166814" y="1285881"/>
            <a:ext cx="8286750" cy="10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МОЛОДЕЖНАЯ ШКОЛА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</a:rPr>
              <a:t>«</a:t>
            </a: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Суперкомпьютерные технологии </a:t>
            </a:r>
            <a:b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в науке, промышленности и образовании»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90601" y="6237337"/>
            <a:ext cx="88582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ННГУ</a:t>
            </a:r>
            <a:r>
              <a:rPr lang="en-US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им. Н.И. Лобачевского, Нижний Новгород, 26-31 октября 2009 г.</a:t>
            </a:r>
          </a:p>
        </p:txBody>
      </p: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4" y="71438"/>
            <a:ext cx="1095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189475" y="58569"/>
            <a:ext cx="7489275" cy="769433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8F58"/>
                </a:solidFill>
                <a:latin typeface="Bernard MT Condensed" pitchFamily="18" charset="0"/>
              </a:rPr>
              <a:t>СУПЕРКОМПЬЮТЕРНЫЙ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69938" y="547701"/>
            <a:ext cx="8358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606060"/>
                </a:solidFill>
                <a:latin typeface="Bernard MT Condensed" panose="02050806060905020404" pitchFamily="18" charset="0"/>
              </a:rPr>
              <a:t>КОНСОРЦИУМ УНИВЕРСИТЕТОВ РОССИИ</a:t>
            </a:r>
          </a:p>
        </p:txBody>
      </p:sp>
      <p:cxnSp>
        <p:nvCxnSpPr>
          <p:cNvPr id="9" name="Прямая соединительная линия 10"/>
          <p:cNvCxnSpPr>
            <a:cxnSpLocks noChangeShapeType="1"/>
          </p:cNvCxnSpPr>
          <p:nvPr userDrawn="1"/>
        </p:nvCxnSpPr>
        <p:spPr bwMode="auto">
          <a:xfrm flipV="1">
            <a:off x="258768" y="1128761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3083" descr="C:\Documents and Settings\Iosif.UNN-38917A296DB\Local Settings\Temporary Internet Files\Content.IE5\88M0NMR3\MCj02540960000[1].wmf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534" y="1285861"/>
            <a:ext cx="1618065" cy="14287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" y="5964238"/>
            <a:ext cx="8477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5283" y="3071824"/>
            <a:ext cx="8634414" cy="1470025"/>
          </a:xfrm>
        </p:spPr>
        <p:txBody>
          <a:bodyPr/>
          <a:lstStyle>
            <a:lvl1pPr>
              <a:defRPr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95414" y="4929198"/>
            <a:ext cx="7072362" cy="121444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2400" i="1"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9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0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7" indent="0">
              <a:buNone/>
              <a:defRPr sz="2000"/>
            </a:lvl5pPr>
            <a:lvl6pPr marL="2285784" indent="0">
              <a:buNone/>
              <a:defRPr sz="2000"/>
            </a:lvl6pPr>
            <a:lvl7pPr marL="2742941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4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3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5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9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8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5"/>
          <p:cNvCxnSpPr>
            <a:cxnSpLocks noChangeShapeType="1"/>
          </p:cNvCxnSpPr>
          <p:nvPr userDrawn="1"/>
        </p:nvCxnSpPr>
        <p:spPr bwMode="auto">
          <a:xfrm flipV="1">
            <a:off x="258768" y="958850"/>
            <a:ext cx="9420225" cy="7938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единительная линия 6"/>
          <p:cNvCxnSpPr>
            <a:cxnSpLocks noChangeShapeType="1"/>
          </p:cNvCxnSpPr>
          <p:nvPr userDrawn="1"/>
        </p:nvCxnSpPr>
        <p:spPr bwMode="auto">
          <a:xfrm flipV="1">
            <a:off x="258768" y="6283373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" y="71442"/>
            <a:ext cx="792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" y="6237337"/>
            <a:ext cx="558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558827" y="6491313"/>
            <a:ext cx="94345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i="1" smtClean="0"/>
              <a:t>Всероссийская школа «Суперкомпьютерные технологии в образовании, науке и промышленности»</a:t>
            </a:r>
            <a:r>
              <a:rPr lang="ru-RU" i="1" smtClean="0"/>
              <a:t> </a:t>
            </a:r>
            <a:endParaRPr lang="en-US" i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11" y="207964"/>
            <a:ext cx="8358246" cy="561975"/>
          </a:xfrm>
        </p:spPr>
        <p:txBody>
          <a:bodyPr/>
          <a:lstStyle>
            <a:lvl1pPr>
              <a:defRPr>
                <a:solidFill>
                  <a:srgbClr val="000092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31825" y="6237288"/>
            <a:ext cx="17287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Н. Новгород, 2009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216157" y="6237288"/>
            <a:ext cx="66436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Программирование графических процессоров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40776" y="6237288"/>
            <a:ext cx="1165225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56CE50-61C1-4272-81BC-5EB823793363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из </a:t>
            </a:r>
            <a:r>
              <a:rPr lang="en-US" altLang="ru-RU"/>
              <a:t>N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817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3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42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7" indent="0">
              <a:buNone/>
              <a:defRPr sz="2000"/>
            </a:lvl5pPr>
            <a:lvl6pPr marL="2285784" indent="0">
              <a:buNone/>
              <a:defRPr sz="2000"/>
            </a:lvl6pPr>
            <a:lvl7pPr marL="2742941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0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5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8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94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87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47D9F-D84D-4386-BF55-202D3E5371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28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20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2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4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87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7" indent="0">
              <a:buNone/>
              <a:defRPr sz="2000"/>
            </a:lvl5pPr>
            <a:lvl6pPr marL="2285784" indent="0">
              <a:buNone/>
              <a:defRPr sz="2000"/>
            </a:lvl6pPr>
            <a:lvl7pPr marL="2742941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47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6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0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1166814" y="1285881"/>
            <a:ext cx="8286750" cy="10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МОЛОДЕЖНАЯ ШКОЛА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</a:rPr>
              <a:t>«</a:t>
            </a: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Суперкомпьютерные технологии </a:t>
            </a:r>
            <a:b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в науке, промышленности и образовании»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90601" y="6237337"/>
            <a:ext cx="88582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ННГУ</a:t>
            </a:r>
            <a:r>
              <a:rPr lang="en-US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им. Н.И. Лобачевского, Нижний Новгород, 26-31 октября 2009 г.</a:t>
            </a:r>
          </a:p>
        </p:txBody>
      </p: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4" y="71438"/>
            <a:ext cx="1095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189475" y="58569"/>
            <a:ext cx="7489275" cy="769433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28F58"/>
                </a:solidFill>
                <a:latin typeface="Bernard MT Condensed" pitchFamily="18" charset="0"/>
              </a:rPr>
              <a:t>СУПЕРКОМПЬЮТЕРНЫЙ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69938" y="547701"/>
            <a:ext cx="8358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606060"/>
                </a:solidFill>
                <a:latin typeface="Bernard MT Condensed" panose="02050806060905020404" pitchFamily="18" charset="0"/>
              </a:rPr>
              <a:t>КОНСОРЦИУМ УНИВЕРСИТЕТОВ РОССИИ</a:t>
            </a:r>
          </a:p>
        </p:txBody>
      </p:sp>
      <p:cxnSp>
        <p:nvCxnSpPr>
          <p:cNvPr id="9" name="Прямая соединительная линия 10"/>
          <p:cNvCxnSpPr>
            <a:cxnSpLocks noChangeShapeType="1"/>
          </p:cNvCxnSpPr>
          <p:nvPr userDrawn="1"/>
        </p:nvCxnSpPr>
        <p:spPr bwMode="auto">
          <a:xfrm flipV="1">
            <a:off x="258768" y="1128761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3083" descr="C:\Documents and Settings\Iosif.UNN-38917A296DB\Local Settings\Temporary Internet Files\Content.IE5\88M0NMR3\MCj02540960000[1].wmf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534" y="1285861"/>
            <a:ext cx="1618065" cy="14287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" y="5964238"/>
            <a:ext cx="8477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5283" y="3071824"/>
            <a:ext cx="8634414" cy="1470025"/>
          </a:xfrm>
        </p:spPr>
        <p:txBody>
          <a:bodyPr/>
          <a:lstStyle>
            <a:lvl1pPr>
              <a:defRPr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95414" y="4929198"/>
            <a:ext cx="7072362" cy="121444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2400" i="1"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576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5"/>
          <p:cNvCxnSpPr>
            <a:cxnSpLocks noChangeShapeType="1"/>
          </p:cNvCxnSpPr>
          <p:nvPr userDrawn="1"/>
        </p:nvCxnSpPr>
        <p:spPr bwMode="auto">
          <a:xfrm flipV="1">
            <a:off x="258768" y="958850"/>
            <a:ext cx="9420225" cy="7938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единительная линия 6"/>
          <p:cNvCxnSpPr>
            <a:cxnSpLocks noChangeShapeType="1"/>
          </p:cNvCxnSpPr>
          <p:nvPr userDrawn="1"/>
        </p:nvCxnSpPr>
        <p:spPr bwMode="auto">
          <a:xfrm flipV="1">
            <a:off x="258768" y="6283373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" y="71442"/>
            <a:ext cx="792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" y="6237337"/>
            <a:ext cx="558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558827" y="6491313"/>
            <a:ext cx="94345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i="1" smtClean="0">
                <a:solidFill>
                  <a:srgbClr val="000000"/>
                </a:solidFill>
              </a:rPr>
              <a:t>Всероссийская школа «Суперкомпьютерные технологии в образовании, науке и промышленности»</a:t>
            </a:r>
            <a:r>
              <a:rPr lang="ru-RU" i="1" smtClean="0">
                <a:solidFill>
                  <a:srgbClr val="000000"/>
                </a:solidFill>
              </a:rPr>
              <a:t> </a:t>
            </a:r>
            <a:endParaRPr lang="en-US" i="1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11" y="207964"/>
            <a:ext cx="8358246" cy="561975"/>
          </a:xfrm>
        </p:spPr>
        <p:txBody>
          <a:bodyPr/>
          <a:lstStyle>
            <a:lvl1pPr>
              <a:defRPr>
                <a:solidFill>
                  <a:srgbClr val="000092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31825" y="6237288"/>
            <a:ext cx="17287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Н. Новгород, 2009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216157" y="6237288"/>
            <a:ext cx="66436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Программирование графических процессоров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40776" y="6237288"/>
            <a:ext cx="1165225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56CE50-61C1-4272-81BC-5EB8237933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altLang="ru-RU">
                <a:solidFill>
                  <a:srgbClr val="000000"/>
                </a:solidFill>
              </a:rPr>
              <a:t> из </a:t>
            </a:r>
            <a:r>
              <a:rPr lang="en-US" altLang="ru-RU">
                <a:solidFill>
                  <a:srgbClr val="000000"/>
                </a:solidFill>
              </a:rPr>
              <a:t>N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34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0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79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47D9F-D84D-4386-BF55-202D3E5371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2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1166814" y="1285881"/>
            <a:ext cx="8286750" cy="10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МОЛОДЕЖНАЯ ШКОЛА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</a:rPr>
              <a:t>«</a:t>
            </a: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Суперкомпьютерные технологии </a:t>
            </a:r>
            <a:b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в науке, промышленности и образовании»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90601" y="6237337"/>
            <a:ext cx="88582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ННГУ</a:t>
            </a:r>
            <a:r>
              <a:rPr lang="en-US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им. Н.И. Лобачевского, Нижний Новгород, 26-31 октября 2009 г.</a:t>
            </a:r>
          </a:p>
        </p:txBody>
      </p: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4" y="71438"/>
            <a:ext cx="1095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189475" y="58569"/>
            <a:ext cx="7489275" cy="769433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28F58"/>
                </a:solidFill>
                <a:latin typeface="Bernard MT Condensed" pitchFamily="18" charset="0"/>
              </a:rPr>
              <a:t>СУПЕРКОМПЬЮТЕРНЫЙ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69938" y="547701"/>
            <a:ext cx="8358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606060"/>
                </a:solidFill>
                <a:latin typeface="Bernard MT Condensed" panose="02050806060905020404" pitchFamily="18" charset="0"/>
              </a:rPr>
              <a:t>КОНСОРЦИУМ УНИВЕРСИТЕТОВ РОССИИ</a:t>
            </a:r>
          </a:p>
        </p:txBody>
      </p:sp>
      <p:cxnSp>
        <p:nvCxnSpPr>
          <p:cNvPr id="9" name="Прямая соединительная линия 10"/>
          <p:cNvCxnSpPr>
            <a:cxnSpLocks noChangeShapeType="1"/>
          </p:cNvCxnSpPr>
          <p:nvPr userDrawn="1"/>
        </p:nvCxnSpPr>
        <p:spPr bwMode="auto">
          <a:xfrm flipV="1">
            <a:off x="258768" y="1128761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3083" descr="C:\Documents and Settings\Iosif.UNN-38917A296DB\Local Settings\Temporary Internet Files\Content.IE5\88M0NMR3\MCj02540960000[1].wmf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534" y="1285861"/>
            <a:ext cx="1618065" cy="14287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" y="5964238"/>
            <a:ext cx="8477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5283" y="3071824"/>
            <a:ext cx="8634414" cy="1470025"/>
          </a:xfrm>
        </p:spPr>
        <p:txBody>
          <a:bodyPr/>
          <a:lstStyle>
            <a:lvl1pPr>
              <a:defRPr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95414" y="4929198"/>
            <a:ext cx="7072362" cy="121444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2400" i="1"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882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5"/>
          <p:cNvCxnSpPr>
            <a:cxnSpLocks noChangeShapeType="1"/>
          </p:cNvCxnSpPr>
          <p:nvPr userDrawn="1"/>
        </p:nvCxnSpPr>
        <p:spPr bwMode="auto">
          <a:xfrm flipV="1">
            <a:off x="258768" y="958850"/>
            <a:ext cx="9420225" cy="7938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единительная линия 6"/>
          <p:cNvCxnSpPr>
            <a:cxnSpLocks noChangeShapeType="1"/>
          </p:cNvCxnSpPr>
          <p:nvPr userDrawn="1"/>
        </p:nvCxnSpPr>
        <p:spPr bwMode="auto">
          <a:xfrm flipV="1">
            <a:off x="258768" y="6283373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" y="71442"/>
            <a:ext cx="792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" y="6237337"/>
            <a:ext cx="558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558827" y="6491313"/>
            <a:ext cx="94345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i="1" smtClean="0">
                <a:solidFill>
                  <a:srgbClr val="000000"/>
                </a:solidFill>
              </a:rPr>
              <a:t>Всероссийская школа «Суперкомпьютерные технологии в образовании, науке и промышленности»</a:t>
            </a:r>
            <a:r>
              <a:rPr lang="ru-RU" i="1" smtClean="0">
                <a:solidFill>
                  <a:srgbClr val="000000"/>
                </a:solidFill>
              </a:rPr>
              <a:t> </a:t>
            </a:r>
            <a:endParaRPr lang="en-US" i="1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11" y="207964"/>
            <a:ext cx="8358246" cy="561975"/>
          </a:xfrm>
        </p:spPr>
        <p:txBody>
          <a:bodyPr/>
          <a:lstStyle>
            <a:lvl1pPr>
              <a:defRPr>
                <a:solidFill>
                  <a:srgbClr val="000092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31825" y="6237288"/>
            <a:ext cx="17287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Н. Новгород, 2009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216157" y="6237288"/>
            <a:ext cx="66436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Программирование графических процессоров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40776" y="6237288"/>
            <a:ext cx="1165225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56CE50-61C1-4272-81BC-5EB8237933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altLang="ru-RU">
                <a:solidFill>
                  <a:srgbClr val="000000"/>
                </a:solidFill>
              </a:rPr>
              <a:t> из </a:t>
            </a:r>
            <a:r>
              <a:rPr lang="en-US" altLang="ru-RU">
                <a:solidFill>
                  <a:srgbClr val="000000"/>
                </a:solidFill>
              </a:rPr>
              <a:t>N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65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6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47D9F-D84D-4386-BF55-202D3E5371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75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07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01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5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80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42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1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5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7" indent="0">
              <a:buNone/>
              <a:defRPr sz="2000"/>
            </a:lvl5pPr>
            <a:lvl6pPr marL="2285784" indent="0">
              <a:buNone/>
              <a:defRPr sz="2000"/>
            </a:lvl6pPr>
            <a:lvl7pPr marL="2742941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96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03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22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A7ED-C4DC-4971-A99F-44467CADD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9901-9C6C-445E-A731-C418533FB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638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DF25-B5DE-4DFA-9E95-BE007CE37C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B7A9-CBE3-48F0-945E-4083F99BFF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760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E794-A1D2-4F86-9CCB-04DED7D52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6AC9-83FA-4A37-B3F8-FFA79D9D55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860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255C-EDA2-448C-8A04-87183057C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CFB5-4A8A-4F22-A0A2-29386058F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37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86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C23-2635-430E-BF6A-5FAFB6C0FA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273D-E352-4F5A-87F9-86A69EBFB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241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20CF-39BE-4F54-B00F-AE2A076C73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1232-3D69-48DF-96FA-E5B2C7F2F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0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2DBC-D977-43DC-BF8E-450B58372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61A9-963A-4BA8-BA71-F1C5970E8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606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AEC1-9475-4545-A1FD-05A55F7FDD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C1E5-602D-4EA2-850D-2044E9966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57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7" indent="0">
              <a:buNone/>
              <a:defRPr sz="2000"/>
            </a:lvl5pPr>
            <a:lvl6pPr marL="2285784" indent="0">
              <a:buNone/>
              <a:defRPr sz="2000"/>
            </a:lvl6pPr>
            <a:lvl7pPr marL="2742941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7" indent="0">
              <a:buNone/>
              <a:defRPr sz="900"/>
            </a:lvl5pPr>
            <a:lvl6pPr marL="2285784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787-AB4F-4D13-BE62-C9AA95F3E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73F8-5EC4-45FB-93FF-4FB683D14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187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B736-A6DB-43E6-8826-61FCE8A0B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1409-9C6C-437E-955B-C3A0EA5EF6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181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E5A0-3CDF-43A8-BA25-F4F4069CC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E458-A47D-40CB-A396-8747B5173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162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751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5300" y="3938590"/>
            <a:ext cx="43751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5550" y="3938590"/>
            <a:ext cx="43751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7738-861B-4A2F-89CA-FFD87FD0B6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AFE9-4AD3-4CFC-8F55-876FE5A5A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71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1166814" y="1285881"/>
            <a:ext cx="8286750" cy="10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МОЛОДЕЖНАЯ ШКОЛА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2060"/>
                </a:solidFill>
              </a:rPr>
              <a:t>«</a:t>
            </a: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Суперкомпьютерные технологии </a:t>
            </a:r>
            <a:b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в науке, промышленности и образовании»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90601" y="6237337"/>
            <a:ext cx="88582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ННГУ</a:t>
            </a:r>
            <a:r>
              <a:rPr lang="en-US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им. Н.И. Лобачевского, Нижний Новгород, 26-31 октября 2009 г.</a:t>
            </a:r>
          </a:p>
        </p:txBody>
      </p: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4" y="71438"/>
            <a:ext cx="1095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189475" y="58569"/>
            <a:ext cx="7489275" cy="769433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28F58"/>
                </a:solidFill>
                <a:latin typeface="Bernard MT Condensed" pitchFamily="18" charset="0"/>
              </a:rPr>
              <a:t>СУПЕРКОМПЬЮТЕРНЫЙ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69938" y="547701"/>
            <a:ext cx="8358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606060"/>
                </a:solidFill>
                <a:latin typeface="Bernard MT Condensed" panose="02050806060905020404" pitchFamily="18" charset="0"/>
              </a:rPr>
              <a:t>КОНСОРЦИУМ УНИВЕРСИТЕТОВ РОССИИ</a:t>
            </a:r>
          </a:p>
        </p:txBody>
      </p:sp>
      <p:cxnSp>
        <p:nvCxnSpPr>
          <p:cNvPr id="9" name="Прямая соединительная линия 10"/>
          <p:cNvCxnSpPr>
            <a:cxnSpLocks noChangeShapeType="1"/>
          </p:cNvCxnSpPr>
          <p:nvPr userDrawn="1"/>
        </p:nvCxnSpPr>
        <p:spPr bwMode="auto">
          <a:xfrm flipV="1">
            <a:off x="258768" y="1128761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3083" descr="C:\Documents and Settings\Iosif.UNN-38917A296DB\Local Settings\Temporary Internet Files\Content.IE5\88M0NMR3\MCj02540960000[1].wmf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534" y="1285861"/>
            <a:ext cx="1618065" cy="14287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" y="5964238"/>
            <a:ext cx="8477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5283" y="3071824"/>
            <a:ext cx="8634414" cy="1470025"/>
          </a:xfrm>
        </p:spPr>
        <p:txBody>
          <a:bodyPr/>
          <a:lstStyle>
            <a:lvl1pPr>
              <a:defRPr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95414" y="4929198"/>
            <a:ext cx="7072362" cy="121444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2400" i="1" baseline="0">
                <a:solidFill>
                  <a:srgbClr val="000092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214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5"/>
          <p:cNvCxnSpPr>
            <a:cxnSpLocks noChangeShapeType="1"/>
          </p:cNvCxnSpPr>
          <p:nvPr userDrawn="1"/>
        </p:nvCxnSpPr>
        <p:spPr bwMode="auto">
          <a:xfrm flipV="1">
            <a:off x="258768" y="958850"/>
            <a:ext cx="9420225" cy="7938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единительная линия 6"/>
          <p:cNvCxnSpPr>
            <a:cxnSpLocks noChangeShapeType="1"/>
          </p:cNvCxnSpPr>
          <p:nvPr userDrawn="1"/>
        </p:nvCxnSpPr>
        <p:spPr bwMode="auto">
          <a:xfrm flipV="1">
            <a:off x="258768" y="6283373"/>
            <a:ext cx="9420225" cy="9525"/>
          </a:xfrm>
          <a:prstGeom prst="line">
            <a:avLst/>
          </a:prstGeom>
          <a:noFill/>
          <a:ln w="28575" algn="ctr">
            <a:solidFill>
              <a:srgbClr val="E78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07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" y="71442"/>
            <a:ext cx="792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" y="6237337"/>
            <a:ext cx="558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558827" y="6491313"/>
            <a:ext cx="94345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i="1" smtClean="0">
                <a:solidFill>
                  <a:srgbClr val="000000"/>
                </a:solidFill>
              </a:rPr>
              <a:t>Всероссийская школа «Суперкомпьютерные технологии в образовании, науке и промышленности»</a:t>
            </a:r>
            <a:r>
              <a:rPr lang="ru-RU" i="1" smtClean="0">
                <a:solidFill>
                  <a:srgbClr val="000000"/>
                </a:solidFill>
              </a:rPr>
              <a:t> </a:t>
            </a:r>
            <a:endParaRPr lang="en-US" i="1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11" y="207964"/>
            <a:ext cx="8358246" cy="561975"/>
          </a:xfrm>
        </p:spPr>
        <p:txBody>
          <a:bodyPr/>
          <a:lstStyle>
            <a:lvl1pPr>
              <a:defRPr>
                <a:solidFill>
                  <a:srgbClr val="000092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31825" y="6237288"/>
            <a:ext cx="17287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Н. Новгород, 2009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216157" y="6237288"/>
            <a:ext cx="6643688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Программирование графических процессоров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40776" y="6237288"/>
            <a:ext cx="1165225" cy="4492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56CE50-61C1-4272-81BC-5EB8237933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altLang="ru-RU">
                <a:solidFill>
                  <a:srgbClr val="000000"/>
                </a:solidFill>
              </a:rPr>
              <a:t> из </a:t>
            </a:r>
            <a:r>
              <a:rPr lang="en-US" altLang="ru-RU">
                <a:solidFill>
                  <a:srgbClr val="000000"/>
                </a:solidFill>
              </a:rPr>
              <a:t>N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3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99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47D9F-D84D-4386-BF55-202D3E5371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5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5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76" y="207964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6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20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15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31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471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62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7" indent="-342867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" pitchFamily="34" charset="0"/>
          <a:cs typeface="+mn-cs"/>
        </a:defRPr>
      </a:lvl2pPr>
      <a:lvl3pPr marL="1142893" indent="-22857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cs typeface="+mn-cs"/>
        </a:defRPr>
      </a:lvl3pPr>
      <a:lvl4pPr marL="1600049" indent="-22857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Calibri" pitchFamily="34" charset="0"/>
          <a:cs typeface="+mn-cs"/>
        </a:defRPr>
      </a:lvl4pPr>
      <a:lvl5pPr marL="2057206" indent="-22857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bg1"/>
          </a:solidFill>
          <a:latin typeface="Calibri" pitchFamily="34" charset="0"/>
          <a:cs typeface="+mn-cs"/>
        </a:defRPr>
      </a:lvl5pPr>
      <a:lvl6pPr marL="2514363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520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8677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5834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92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92"/>
            <a:ext cx="31369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92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9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xStyles>
    <p:titleStyle>
      <a:lvl1pPr algn="ctr" defTabSz="9143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86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86"/>
            <a:ext cx="31369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6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xStyles>
    <p:titleStyle>
      <a:lvl1pPr algn="ctr" defTabSz="9143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8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8"/>
            <a:ext cx="31369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8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xStyles>
    <p:titleStyle>
      <a:lvl1pPr algn="ctr" defTabSz="9143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76" y="207964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6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15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15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31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471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62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7" indent="-342867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" pitchFamily="34" charset="0"/>
          <a:cs typeface="+mn-cs"/>
        </a:defRPr>
      </a:lvl2pPr>
      <a:lvl3pPr marL="1142893" indent="-22857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cs typeface="+mn-cs"/>
        </a:defRPr>
      </a:lvl3pPr>
      <a:lvl4pPr marL="1600049" indent="-22857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Calibri" pitchFamily="34" charset="0"/>
          <a:cs typeface="+mn-cs"/>
        </a:defRPr>
      </a:lvl4pPr>
      <a:lvl5pPr marL="2057206" indent="-22857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bg1"/>
          </a:solidFill>
          <a:latin typeface="Calibri" pitchFamily="34" charset="0"/>
          <a:cs typeface="+mn-cs"/>
        </a:defRPr>
      </a:lvl5pPr>
      <a:lvl6pPr marL="2514363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520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8677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5834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76" y="207964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6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07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15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31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471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62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7" indent="-342867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" pitchFamily="34" charset="0"/>
          <a:cs typeface="+mn-cs"/>
        </a:defRPr>
      </a:lvl2pPr>
      <a:lvl3pPr marL="1142893" indent="-22857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cs typeface="+mn-cs"/>
        </a:defRPr>
      </a:lvl3pPr>
      <a:lvl4pPr marL="1600049" indent="-22857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Calibri" pitchFamily="34" charset="0"/>
          <a:cs typeface="+mn-cs"/>
        </a:defRPr>
      </a:lvl4pPr>
      <a:lvl5pPr marL="2057206" indent="-22857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bg1"/>
          </a:solidFill>
          <a:latin typeface="Calibri" pitchFamily="34" charset="0"/>
          <a:cs typeface="+mn-cs"/>
        </a:defRPr>
      </a:lvl5pPr>
      <a:lvl6pPr marL="2514363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520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8677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5834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92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7D9B28-3904-45F2-A2F3-1ED166ED8C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92"/>
            <a:ext cx="31369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92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2B280C-B1E0-484C-89D0-CBE9E707856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9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xStyles>
    <p:titleStyle>
      <a:lvl1pPr algn="ctr" defTabSz="9143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15D23B-BC89-44E3-B125-74A695DD0FEA}" type="datetimeFigureOut">
              <a:rPr lang="ru-RU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5CE09-C280-4836-9290-62611CC63894}" type="slidenum">
              <a:rPr lang="ru-RU" altLang="ru-RU" b="1"/>
              <a:pPr>
                <a:defRPr/>
              </a:pPr>
              <a:t>‹#›</a:t>
            </a:fld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167449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7" indent="-3428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9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76" y="207964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6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791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79" r:id="rId2"/>
    <p:sldLayoutId id="2147485180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15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31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471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62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7" indent="-342867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" pitchFamily="34" charset="0"/>
          <a:cs typeface="+mn-cs"/>
        </a:defRPr>
      </a:lvl2pPr>
      <a:lvl3pPr marL="1142893" indent="-22857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cs typeface="+mn-cs"/>
        </a:defRPr>
      </a:lvl3pPr>
      <a:lvl4pPr marL="1600049" indent="-22857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Calibri" pitchFamily="34" charset="0"/>
          <a:cs typeface="+mn-cs"/>
        </a:defRPr>
      </a:lvl4pPr>
      <a:lvl5pPr marL="2057206" indent="-22857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bg1"/>
          </a:solidFill>
          <a:latin typeface="Calibri" pitchFamily="34" charset="0"/>
          <a:cs typeface="+mn-cs"/>
        </a:defRPr>
      </a:lvl5pPr>
      <a:lvl6pPr marL="2514363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520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8677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5834" indent="-22857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sci-model-dev.net/9/1937/2016/gmd-9-1937-2016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500.org/lists/top500/2020/06/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0034464" cy="714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717039"/>
            <a:ext cx="9906000" cy="22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lvl="0">
              <a:defRPr/>
            </a:pPr>
            <a:r>
              <a:rPr lang="ru-RU" sz="2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lvl="0">
              <a:defRPr/>
            </a:pPr>
            <a:endParaRPr lang="ru-RU" sz="2000" b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000" b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вычислительной математики им. Г.И. Марчука РАН,</a:t>
            </a:r>
          </a:p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 имени М.В. Ломоносова,</a:t>
            </a:r>
          </a:p>
          <a:p>
            <a:pPr lvl="0">
              <a:defRPr/>
            </a:pP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3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Московский центр фундаментальной и прикладной математики,</a:t>
            </a:r>
            <a:endParaRPr lang="ru-RU" sz="20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прикладной геофизики им. акад. Е.К. Федорова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lykossov@yandex.ru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-33465"/>
            <a:ext cx="9906000" cy="267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Высокопроизводительные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вычисления, предсказательное 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моделирование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и современные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технологии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    (Заседание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Президиума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РАН, 16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февраля 2021 г., г. Москва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Суперкомпьютерное  климатическое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моделирование </a:t>
            </a: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endParaRPr lang="ru-RU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2560" y="3013515"/>
            <a:ext cx="8280920" cy="83098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Е.М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Володин</a:t>
            </a:r>
            <a:r>
              <a:rPr lang="ru-RU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В.П. Дымников</a:t>
            </a:r>
            <a:r>
              <a:rPr lang="ru-RU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1,3,4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Лыкосов</a:t>
            </a:r>
            <a:r>
              <a:rPr lang="ru-RU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6507" y="-27384"/>
            <a:ext cx="8915400" cy="792088"/>
          </a:xfrm>
          <a:prstGeom prst="rect">
            <a:avLst/>
          </a:prstGeom>
        </p:spPr>
        <p:txBody>
          <a:bodyPr lIns="91431" tIns="45716" rIns="91431" bIns="45716">
            <a:normAutofit fontScale="97500"/>
          </a:bodyPr>
          <a:lstStyle/>
          <a:p>
            <a:pPr algn="ctr" defTabSz="914314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Программа 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CMIP</a:t>
            </a: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en-US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498" y="620691"/>
            <a:ext cx="9205023" cy="507830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sz="24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</a:p>
          <a:p>
            <a:pPr marL="342867" indent="-342867"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Прединдустриальный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контрольный эксперимент продолжительностью не менее 500 лет модельного времени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867" indent="-342867" algn="just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Моделирование изменений климата в 1850–2015 гг. с заданными концентрациями парниковых газов, аэрозолей и заданным радиационным форсингом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867" indent="-342867" algn="just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Моделирование изменений климата вследствие увеличения концентрации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прединдустриального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значения со скоростью 1% в год в течение 140 лет (до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учетверения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первоначальной концентрации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867" indent="-342867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Моделирование изменений климата вследствие мгновенного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учетверения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начальной величины концентрации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поддержания ее на этом уровне в течение 150 лет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867" indent="-342867" algn="just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Моделирование климата и его изменений в 1979–2015 гг. с помощью атмосферного блока климатической модели с предписанной температурой поверхности океана и концентрацией морских льдов, а также предписанного по измерениям изменения состава атмосферы.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5701990"/>
            <a:ext cx="9361040" cy="120032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Eyring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V., Bony, S.,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Meehl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G. A., Senior, C. A., Stevens, B., Stouffer, R. J., and Taylor, K. E.: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Overview of the Coupled Model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2"/>
              </a:rPr>
              <a:t>Intercomparison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 Project Phase 6 (CMIP6) experimental design and organization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Geosci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Model Dev., 9, 1937-1958, doi:10.5194/gmd-9-1937-2016, 2016.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489" y="836714"/>
            <a:ext cx="9361040" cy="129265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it-IT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ScenarioMIP (Scenario Model Intercomparison Project</a:t>
            </a:r>
            <a:r>
              <a:rPr lang="it-IT" sz="24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dirty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предусмотрены эксперименты по моделированию изменений климата в 2015–2300 гг. согласно различным сценариям воздействий на климатическую систему.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O'Neill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Tebaldi, van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Vuuren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et al., 2016,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Geosci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Model Dev., 9,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3461–3482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496" y="4627606"/>
            <a:ext cx="9205023" cy="212365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sz="2400" b="1" dirty="0" err="1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HighResMIP</a:t>
            </a:r>
            <a:r>
              <a:rPr lang="en-US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 (High Resolution Model </a:t>
            </a:r>
            <a:r>
              <a:rPr lang="en-US" sz="2400" b="1" dirty="0" err="1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 Project</a:t>
            </a:r>
            <a:r>
              <a:rPr lang="en-US" sz="24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следуется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роль увеличения пространственного разрешения в моделировании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изменений климата. Проект предполагает проведение численных экспериментов продолжительностью порядка 100 лет модельного времени с моделью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общей циркуляции атмосферы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горизонтального разрешения в 30–40 км.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Haarsma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Roberts,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Vidale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et al., 2016, High Resolution Model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Project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HighResMIP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v1.0) for CMIP6,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Geosci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Model Dev., 9,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4185–4208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496" y="2492903"/>
            <a:ext cx="9205023" cy="184665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sz="24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DCPP </a:t>
            </a:r>
            <a:r>
              <a:rPr lang="en-US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(Decadal Climate </a:t>
            </a:r>
            <a:r>
              <a:rPr lang="en-US" sz="2400" b="1" dirty="0" err="1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 Project</a:t>
            </a:r>
            <a:r>
              <a:rPr lang="en-US" sz="24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направлен на исследование возможности предсказания изменения климата на ближайшие 10 лет, учитывая не только изменения внешних воздействий, но и начальное состояние климатической системы, прежде всего, океана.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Smith,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Cassou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et al., 2016, The Decadal Climate Prediction Project (DCPP) contribution to CMIP6,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Geosci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Model Dev., 9,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3751–3777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489" y="116635"/>
            <a:ext cx="748883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+ более 20 научных экспериментов, в том числе: </a:t>
            </a:r>
            <a:r>
              <a:rPr lang="en-US" sz="24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0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31" tIns="45716" rIns="91431" bIns="45716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Расчеты современного климата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498" y="1225695"/>
            <a:ext cx="8892988" cy="532452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качества воспроизведения современного климата,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межмодельное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сравнение в рамках стандартизованных экспериментов, начальные данные для сценарных экспериментов по моделированию климата будущего.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 smtClean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Сценарием </a:t>
            </a:r>
            <a:r>
              <a:rPr lang="ru-RU" sz="2000" b="1" dirty="0">
                <a:solidFill>
                  <a:srgbClr val="0F0680"/>
                </a:solidFill>
                <a:latin typeface="Times New Roman" pitchFamily="18" charset="0"/>
                <a:cs typeface="Times New Roman" pitchFamily="18" charset="0"/>
              </a:rPr>
              <a:t>задаются: </a:t>
            </a:r>
            <a:endParaRPr lang="ru-RU" sz="2000" b="1" dirty="0" smtClean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эмиссии парниковых газов 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аэрозолей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концентрации парниковых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газов,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данные использования почвы и соответствующие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форсинг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солнечная радиация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данные по стратосферным аэрозолям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вулканы)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 smtClean="0">
              <a:solidFill>
                <a:srgbClr val="0F06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Модель стартует с состояний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прединдустриального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эксперимента, расчет на 1850-2014 гг. (165 лет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Рассчитано 10 членов ансамбля для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INM-CM5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(1650 модельных лет), 1 – для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INM-CM48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9" y="571501"/>
            <a:ext cx="9751219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0" y="0"/>
            <a:ext cx="99060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 dirty="0" smtClean="0"/>
              <a:t>         Глобально </a:t>
            </a:r>
            <a:r>
              <a:rPr lang="ru-RU" sz="2000" b="1" dirty="0"/>
              <a:t>осредненная температура поверхности в </a:t>
            </a:r>
            <a:r>
              <a:rPr lang="ru-RU" sz="2000" b="1" dirty="0" smtClean="0"/>
              <a:t>1850-2014 гг.</a:t>
            </a:r>
            <a:endParaRPr lang="ru-RU" sz="2000" b="1" dirty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97" y="6546851"/>
            <a:ext cx="8822531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208584" y="5"/>
            <a:ext cx="7995338" cy="8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Воспроизведение глобально осредненной температуры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поверхности Земли моделью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INM-CM5-0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7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92" y="764704"/>
            <a:ext cx="908745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2481" y="6165347"/>
            <a:ext cx="904900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/>
            <a:r>
              <a:rPr lang="ru-RU" b="1" dirty="0" smtClean="0"/>
              <a:t>Данные наблюдений</a:t>
            </a:r>
            <a:r>
              <a:rPr lang="en-US" b="1" dirty="0" smtClean="0"/>
              <a:t> (</a:t>
            </a:r>
            <a:r>
              <a:rPr lang="ru-RU" b="1" dirty="0" smtClean="0"/>
              <a:t>черный), среднее по ансамблю (красный), тонкие линии – отдельные члены ансамбля.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88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ig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5"/>
            <a:ext cx="9906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39"/>
            <a:ext cx="99060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INMCM4:</a:t>
            </a:r>
            <a:r>
              <a:rPr lang="en-US" altLang="ru-RU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арктического льда </a:t>
            </a:r>
            <a:r>
              <a:rPr lang="en-US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 кв. км) в сентябре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 descr="1e158a68075c6038c192843ed05a5f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318" y="706323"/>
            <a:ext cx="3227700" cy="2866699"/>
          </a:xfrm>
          <a:prstGeom prst="rect">
            <a:avLst/>
          </a:prstGeom>
          <a:noFill/>
        </p:spPr>
      </p:pic>
      <p:pic>
        <p:nvPicPr>
          <p:cNvPr id="3" name="Picture 4" descr="fig54"/>
          <p:cNvPicPr>
            <a:picLocks noChangeAspect="1" noChangeArrowheads="1"/>
          </p:cNvPicPr>
          <p:nvPr/>
        </p:nvPicPr>
        <p:blipFill>
          <a:blip r:embed="rId3" cstate="print"/>
          <a:srcRect l="10774" r="10774" b="4572"/>
          <a:stretch>
            <a:fillRect/>
          </a:stretch>
        </p:blipFill>
        <p:spPr bwMode="auto">
          <a:xfrm>
            <a:off x="5811096" y="620689"/>
            <a:ext cx="3833756" cy="3043170"/>
          </a:xfrm>
          <a:prstGeom prst="rect">
            <a:avLst/>
          </a:prstGeom>
          <a:noFill/>
        </p:spPr>
      </p:pic>
      <p:pic>
        <p:nvPicPr>
          <p:cNvPr id="4" name="Picture 4" descr="fig215"/>
          <p:cNvPicPr>
            <a:picLocks noChangeAspect="1" noChangeArrowheads="1"/>
          </p:cNvPicPr>
          <p:nvPr/>
        </p:nvPicPr>
        <p:blipFill>
          <a:blip r:embed="rId4" cstate="print"/>
          <a:srcRect l="10774" r="10774" b="4572"/>
          <a:stretch>
            <a:fillRect/>
          </a:stretch>
        </p:blipFill>
        <p:spPr bwMode="auto">
          <a:xfrm>
            <a:off x="1442609" y="3789042"/>
            <a:ext cx="3833756" cy="3043169"/>
          </a:xfrm>
          <a:prstGeom prst="rect">
            <a:avLst/>
          </a:prstGeom>
          <a:noFill/>
        </p:spPr>
      </p:pic>
      <p:pic>
        <p:nvPicPr>
          <p:cNvPr id="5" name="Picture 4" descr="fig0605"/>
          <p:cNvPicPr>
            <a:picLocks noChangeAspect="1" noChangeArrowheads="1"/>
          </p:cNvPicPr>
          <p:nvPr/>
        </p:nvPicPr>
        <p:blipFill>
          <a:blip r:embed="rId5" cstate="print"/>
          <a:srcRect l="10774" r="10774" b="4572"/>
          <a:stretch>
            <a:fillRect/>
          </a:stretch>
        </p:blipFill>
        <p:spPr bwMode="auto">
          <a:xfrm>
            <a:off x="5735782" y="3770206"/>
            <a:ext cx="3833756" cy="30431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91189" y="404664"/>
            <a:ext cx="2150763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Модель 5х4 градуса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163" y="3635732"/>
            <a:ext cx="261723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Модель 0.66х0.5 градуса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688" y="3635732"/>
            <a:ext cx="232549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Модель 2х1.5 градуса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4609" y="220581"/>
            <a:ext cx="4368485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HIRESMIP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осадки в Европе</a:t>
            </a:r>
          </a:p>
        </p:txBody>
      </p:sp>
    </p:spTree>
    <p:extLst>
      <p:ext uri="{BB962C8B-B14F-4D97-AF65-F5344CB8AC3E}">
        <p14:creationId xmlns:p14="http://schemas.microsoft.com/office/powerpoint/2010/main" val="20955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76535" y="188642"/>
            <a:ext cx="8420100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Рейтинг суперкомпьютеров мира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Top500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июне 2020 года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  <a:t>https://www.top500.org/lists/top500/2020/06/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6496" y="1412776"/>
            <a:ext cx="9145016" cy="4896544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Китайские суперкомпьютеры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занимают 226 позиций списка. На втором месте находятся США со 114 системами. Япония занимает третье место с 30 системами. Во Франции находятся 18 суперкомпьютеров из Top500, а в Германии – 16. По суммарной производительности США занимают первое место с показателем 644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арифм.оп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./сек)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Суммарная производительность китайских суперкомпьютеров равна 565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японских – 530.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понская система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Fugaku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стала в июне 2020 года самым мощным суперкомпьютером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пиковая производительность – 513.9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ноябре 2020 г. – 537.2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опубликованном рейтинге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российские системы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Кристофари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8.8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созданный Сбербанком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ноябре 2019 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29-е место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июне 2020 г.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35-е,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ноябре 2020 г.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40-е),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«Ломоносов-2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5.5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Пфлопс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 компании «Т-платформы»,  установленный  в МГУ (в ноябре 2019 г.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107-е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место, в июне 2020 г.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-е,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ноябре 2020 г.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156-е).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0" y="188640"/>
            <a:ext cx="9906000" cy="62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Модель </a:t>
            </a:r>
            <a:r>
              <a:rPr lang="ru-RU" sz="2100" b="1" dirty="0">
                <a:solidFill>
                  <a:srgbClr val="000000"/>
                </a:solidFill>
                <a:cs typeface="Times New Roman" pitchFamily="18" charset="0"/>
              </a:rPr>
              <a:t>ИВМ РАН 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Земной системы </a:t>
            </a:r>
            <a:r>
              <a:rPr lang="ru-RU" sz="2100" b="1" dirty="0" smtClean="0">
                <a:solidFill>
                  <a:srgbClr val="FF0000"/>
                </a:solidFill>
                <a:cs typeface="Times New Roman" pitchFamily="18" charset="0"/>
              </a:rPr>
              <a:t>развивается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, несмотря на большие трудности с вычислительными ресурсами в стране, и участвует </a:t>
            </a:r>
            <a:r>
              <a:rPr lang="ru-RU" sz="2100" b="1" dirty="0">
                <a:solidFill>
                  <a:srgbClr val="000000"/>
                </a:solidFill>
                <a:cs typeface="Times New Roman" pitchFamily="18" charset="0"/>
              </a:rPr>
              <a:t>в различных 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проектах программы </a:t>
            </a:r>
            <a:r>
              <a:rPr lang="en-US" sz="2100" b="1" dirty="0" smtClean="0">
                <a:solidFill>
                  <a:srgbClr val="000000"/>
                </a:solidFill>
                <a:cs typeface="Times New Roman" pitchFamily="18" charset="0"/>
              </a:rPr>
              <a:t>CMIP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 . </a:t>
            </a:r>
          </a:p>
          <a:p>
            <a:pPr algn="just" eaLnBrk="1" hangingPunct="1">
              <a:buFontTx/>
              <a:buAutoNum type="arabicPeriod" startAt="2"/>
            </a:pP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В том числе, ведутся </a:t>
            </a:r>
            <a:r>
              <a:rPr lang="ru-RU" sz="2100" b="1" dirty="0">
                <a:solidFill>
                  <a:srgbClr val="000000"/>
                </a:solidFill>
                <a:cs typeface="Times New Roman" pitchFamily="18" charset="0"/>
              </a:rPr>
              <a:t>работы по развитию </a:t>
            </a:r>
            <a:r>
              <a:rPr lang="ru-RU" sz="2100" b="1" dirty="0">
                <a:solidFill>
                  <a:srgbClr val="FF0000"/>
                </a:solidFill>
                <a:cs typeface="Times New Roman" pitchFamily="18" charset="0"/>
              </a:rPr>
              <a:t>сезонных и декадных прогнозов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AutoNum type="arabicPeriod" startAt="2"/>
            </a:pP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Прогресс в развитии суперкомпьютерных систем и технологий ставит проблему разработки моделей с типичным размером конечно-разностной сетки достаточным для того, чтобы явным образом описывать мезомасштабные (в диапазоне 2 - 200 км) </a:t>
            </a:r>
            <a:r>
              <a:rPr lang="ru-RU" sz="2100" b="1" dirty="0" smtClean="0">
                <a:solidFill>
                  <a:srgbClr val="FF0000"/>
                </a:solidFill>
                <a:cs typeface="Times New Roman" pitchFamily="18" charset="0"/>
              </a:rPr>
              <a:t>негидростатические  процессы 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на всем Земном шаре, и пригодных для исследования</a:t>
            </a:r>
            <a:r>
              <a:rPr lang="ru-RU" alt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100" b="1" dirty="0">
                <a:solidFill>
                  <a:srgbClr val="000000"/>
                </a:solidFill>
                <a:cs typeface="Times New Roman" pitchFamily="18" charset="0"/>
              </a:rPr>
              <a:t>актуальных </a:t>
            </a:r>
            <a:r>
              <a:rPr lang="ru-RU" alt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(в том числе для России) </a:t>
            </a:r>
            <a:r>
              <a:rPr lang="ru-RU" altLang="ru-RU" sz="2100" b="1" dirty="0">
                <a:solidFill>
                  <a:srgbClr val="FF0000"/>
                </a:solidFill>
                <a:cs typeface="Times New Roman" pitchFamily="18" charset="0"/>
              </a:rPr>
              <a:t>региональных проблем </a:t>
            </a:r>
            <a:r>
              <a:rPr lang="ru-RU" altLang="ru-RU" sz="2100" b="1" dirty="0">
                <a:solidFill>
                  <a:srgbClr val="000000"/>
                </a:solidFill>
                <a:cs typeface="Times New Roman" pitchFamily="18" charset="0"/>
              </a:rPr>
              <a:t>климатической изменчивости</a:t>
            </a:r>
            <a:r>
              <a:rPr lang="ru-RU" alt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sz="21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AutoNum type="arabicPeriod" startAt="2"/>
            </a:pP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За последние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40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лет производительность суперкомпьютеров возросла по порядку величины в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ru-RU" sz="2100" b="1" kern="0" baseline="30000" dirty="0" smtClean="0">
                <a:solidFill>
                  <a:srgbClr val="000000"/>
                </a:solidFill>
                <a:cs typeface="Times New Roman" pitchFamily="18" charset="0"/>
              </a:rPr>
              <a:t>9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раз (от 10</a:t>
            </a:r>
            <a:r>
              <a:rPr lang="ru-RU" sz="2100" b="1" kern="0" baseline="30000" dirty="0">
                <a:solidFill>
                  <a:srgbClr val="000000"/>
                </a:solidFill>
                <a:cs typeface="Times New Roman" pitchFamily="18" charset="0"/>
              </a:rPr>
              <a:t>6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 оп.</a:t>
            </a:r>
            <a:r>
              <a:rPr lang="en-US" sz="2100" b="1" kern="0" dirty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сек до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ru-RU" sz="2100" b="1" kern="0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оп.</a:t>
            </a:r>
            <a:r>
              <a:rPr lang="en-US" sz="2100" b="1" kern="0" dirty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сек). Примерно также в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ru-RU" sz="2100" b="1" kern="0" baseline="30000" dirty="0" smtClean="0">
                <a:solidFill>
                  <a:srgbClr val="000000"/>
                </a:solidFill>
                <a:cs typeface="Times New Roman" pitchFamily="18" charset="0"/>
              </a:rPr>
              <a:t>9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раз выросли вычислительные затраты на проведение численных экспериментов по моделированию климата и его изменений (вследствие увеличения пространственно-временного разрешения и перехода к длительным, на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сотни и тысячи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лет, интегрированиям). На повестке дня – проведение ансамблевых расчетов (размер выборки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порядка 10</a:t>
            </a:r>
            <a:r>
              <a:rPr lang="ru-RU" sz="2100" b="1" kern="0" baseline="30000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ru-RU" sz="2100" b="1" kern="0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100" b="1" kern="0" dirty="0">
                <a:solidFill>
                  <a:srgbClr val="000000"/>
                </a:solidFill>
                <a:cs typeface="Times New Roman" pitchFamily="18" charset="0"/>
              </a:rPr>
              <a:t>экспериментов), что 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уже сейчас требует использования </a:t>
            </a:r>
            <a:r>
              <a:rPr lang="ru-RU" sz="2100" b="1" kern="0" dirty="0" err="1" smtClean="0">
                <a:solidFill>
                  <a:srgbClr val="FF0000"/>
                </a:solidFill>
                <a:cs typeface="Times New Roman" pitchFamily="18" charset="0"/>
              </a:rPr>
              <a:t>петафлопсных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, а в будущем  </a:t>
            </a:r>
            <a:r>
              <a:rPr lang="ru-RU" sz="2100" b="1" kern="0" dirty="0" err="1" smtClean="0">
                <a:solidFill>
                  <a:srgbClr val="FF0000"/>
                </a:solidFill>
                <a:cs typeface="Times New Roman" pitchFamily="18" charset="0"/>
              </a:rPr>
              <a:t>экзафлопсных</a:t>
            </a:r>
            <a:r>
              <a:rPr lang="ru-RU" sz="2100" b="1" kern="0" dirty="0" smtClean="0">
                <a:solidFill>
                  <a:srgbClr val="000000"/>
                </a:solidFill>
                <a:cs typeface="Times New Roman" pitchFamily="18" charset="0"/>
              </a:rPr>
              <a:t>, вычислительных систем.</a:t>
            </a:r>
            <a:endParaRPr lang="ru-RU" sz="21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7568" y="332656"/>
            <a:ext cx="3409818" cy="172819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Слово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о явлениях воздушных, </a:t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от электрической силы 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происходящих //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Избранные философские произведения. </a:t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М.: </a:t>
            </a:r>
            <a:r>
              <a:rPr lang="ru-RU" sz="1800" dirty="0" err="1">
                <a:latin typeface="Times New Roman" pitchFamily="18" charset="0"/>
                <a:ea typeface="+mn-ea"/>
                <a:cs typeface="Times New Roman" pitchFamily="18" charset="0"/>
              </a:rPr>
              <a:t>Госполитиздат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, 1950, с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. 216-233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72973" y="273053"/>
            <a:ext cx="5832555" cy="585311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n-US" sz="2400" b="1" dirty="0" smtClean="0">
              <a:solidFill>
                <a:srgbClr val="7030A0"/>
              </a:solidFill>
              <a:latin typeface="Comic Sans MS"/>
            </a:endParaRP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Comic Sans MS"/>
              </a:rPr>
              <a:t>Что </a:t>
            </a:r>
            <a:r>
              <a:rPr lang="ru-RU" sz="2900" b="1" dirty="0">
                <a:solidFill>
                  <a:srgbClr val="7030A0"/>
                </a:solidFill>
                <a:latin typeface="Comic Sans MS"/>
              </a:rPr>
              <a:t>больше от всевышнего божества смертному дано и позволено быть может, как чтобы </a:t>
            </a:r>
            <a:r>
              <a:rPr lang="ru-RU" sz="2900" b="1" dirty="0">
                <a:solidFill>
                  <a:srgbClr val="FF0000"/>
                </a:solidFill>
                <a:latin typeface="Comic Sans MS"/>
              </a:rPr>
              <a:t>он перемены погод мог предвидеть? </a:t>
            </a:r>
            <a:r>
              <a:rPr lang="ru-RU" sz="2900" b="1" dirty="0" smtClean="0">
                <a:solidFill>
                  <a:srgbClr val="FF0000"/>
                </a:solidFill>
                <a:latin typeface="Comic Sans MS"/>
              </a:rPr>
              <a:t>Что </a:t>
            </a:r>
            <a:r>
              <a:rPr lang="ru-RU" sz="2900" b="1" dirty="0">
                <a:solidFill>
                  <a:srgbClr val="FF0000"/>
                </a:solidFill>
                <a:latin typeface="Comic Sans MS"/>
              </a:rPr>
              <a:t>подлинно </a:t>
            </a:r>
            <a:r>
              <a:rPr lang="ru-RU" sz="2900" b="1" dirty="0" err="1" smtClean="0">
                <a:solidFill>
                  <a:srgbClr val="FF0000"/>
                </a:solidFill>
                <a:latin typeface="Comic Sans MS"/>
              </a:rPr>
              <a:t>претрудно</a:t>
            </a:r>
            <a:r>
              <a:rPr lang="ru-RU" sz="2900" b="1" dirty="0" smtClean="0">
                <a:solidFill>
                  <a:srgbClr val="FF0000"/>
                </a:solidFill>
                <a:latin typeface="Comic Sans MS"/>
              </a:rPr>
              <a:t> и </a:t>
            </a:r>
            <a:r>
              <a:rPr lang="ru-RU" sz="2900" b="1" dirty="0">
                <a:solidFill>
                  <a:srgbClr val="FF0000"/>
                </a:solidFill>
                <a:latin typeface="Comic Sans MS"/>
              </a:rPr>
              <a:t>едва постижимо быть </a:t>
            </a:r>
            <a:r>
              <a:rPr lang="ru-RU" sz="2900" b="1" dirty="0" smtClean="0">
                <a:solidFill>
                  <a:srgbClr val="FF0000"/>
                </a:solidFill>
                <a:latin typeface="Comic Sans MS"/>
              </a:rPr>
              <a:t>кажется</a:t>
            </a:r>
            <a:r>
              <a:rPr lang="ru-RU" sz="2900" b="1" dirty="0" smtClean="0">
                <a:solidFill>
                  <a:srgbClr val="FF0000"/>
                </a:solidFill>
                <a:latin typeface="Arial"/>
              </a:rPr>
              <a:t>.</a:t>
            </a:r>
            <a:endParaRPr lang="en-US" sz="2900" b="1" dirty="0" smtClean="0">
              <a:solidFill>
                <a:srgbClr val="FF0000"/>
              </a:solidFill>
              <a:latin typeface="Arial"/>
            </a:endParaRPr>
          </a:p>
          <a:p>
            <a:pPr marL="0" indent="0" algn="just">
              <a:buNone/>
            </a:pPr>
            <a:endParaRPr lang="ru-RU" sz="29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… знание воздушного круга еще великою </a:t>
            </a:r>
            <a:r>
              <a:rPr lang="ru-RU" sz="2900" b="1" dirty="0" err="1" smtClean="0">
                <a:solidFill>
                  <a:srgbClr val="7030A0"/>
                </a:solidFill>
                <a:latin typeface="Comic Sans MS" pitchFamily="66" charset="0"/>
              </a:rPr>
              <a:t>тьмою</a:t>
            </a: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 покрыто, которое, ежели бы на равном степени совершенства возвышено было, на котором прочие видим; </a:t>
            </a:r>
            <a:r>
              <a:rPr lang="ru-RU" sz="2900" b="1" dirty="0" smtClean="0">
                <a:solidFill>
                  <a:srgbClr val="FF0000"/>
                </a:solidFill>
                <a:latin typeface="Comic Sans MS" pitchFamily="66" charset="0"/>
              </a:rPr>
              <a:t>коль бы великое приобретение тогда обществу человеческому воспоследовало</a:t>
            </a: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, всяк легко рассудит.</a:t>
            </a:r>
            <a:endParaRPr lang="ru-RU" sz="29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rial"/>
              </a:rPr>
              <a:t>                          </a:t>
            </a:r>
            <a:endParaRPr lang="ru-RU" sz="2900" b="1" dirty="0" smtClean="0">
              <a:solidFill>
                <a:srgbClr val="FF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Arial"/>
              </a:rPr>
              <a:t>     </a:t>
            </a:r>
            <a:r>
              <a:rPr lang="en-US" sz="2900" b="1" dirty="0" smtClean="0">
                <a:solidFill>
                  <a:srgbClr val="FF0000"/>
                </a:solidFill>
                <a:latin typeface="Arial"/>
              </a:rPr>
              <a:t>     </a:t>
            </a:r>
            <a:r>
              <a:rPr lang="ru-RU" sz="29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Arial"/>
              </a:rPr>
              <a:t>  </a:t>
            </a:r>
            <a:r>
              <a:rPr lang="ru-RU" sz="29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М.В</a:t>
            </a:r>
            <a:r>
              <a:rPr lang="ru-RU" sz="2900" b="1" dirty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Ломоносов </a:t>
            </a:r>
            <a:r>
              <a:rPr lang="ru-RU" sz="2900" b="1" dirty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ru-RU" sz="2900" b="1" dirty="0" smtClean="0">
                <a:solidFill>
                  <a:srgbClr val="7030A0"/>
                </a:solidFill>
                <a:latin typeface="Comic Sans MS" pitchFamily="66" charset="0"/>
              </a:rPr>
              <a:t>1753 г</a:t>
            </a:r>
            <a:r>
              <a:rPr lang="ru-RU" sz="2900" b="1" dirty="0">
                <a:solidFill>
                  <a:srgbClr val="7030A0"/>
                </a:solidFill>
                <a:latin typeface="Comic Sans MS" pitchFamily="66" charset="0"/>
              </a:rPr>
              <a:t>.)</a:t>
            </a:r>
            <a:r>
              <a:rPr lang="ru-RU" sz="2900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ru-RU" sz="2900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88504" y="2276873"/>
            <a:ext cx="3259006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348880"/>
            <a:ext cx="3382898" cy="40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1090" y="188915"/>
            <a:ext cx="8721725" cy="5619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Цель и основные задачи</a:t>
            </a:r>
            <a:br>
              <a:rPr lang="ru-RU" alt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математического моделирования климата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rgbClr val="000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88504" y="980728"/>
            <a:ext cx="8915400" cy="5112891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климатической доктрине России констатируется, что «глобальное изменение климата создает для РФ … ситуацию, которая предполагает необходимость заблаговременного формирования всеобъемлющего и взвешенного подхода государства к проблемам климата и смежным вопросам на основе комплексного научного анализа экологических, экономических и социальных факторов». 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0" indent="0" algn="just">
              <a:buNone/>
              <a:defRPr/>
            </a:pPr>
            <a:r>
              <a:rPr lang="ru-RU" alt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Научно обоснованные прогнозы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климата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их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для социально-природной среды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just"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 – междисциплинарная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язык междисциплинарного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общения – математика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оспроизведение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климата (понимание физических механизмов его формирования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изменений климата под влиянием малых внешних воздействий (проблема чувствительности климатической системы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климата.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alt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5"/>
          <p:cNvSpPr>
            <a:spLocks noGrp="1"/>
          </p:cNvSpPr>
          <p:nvPr>
            <p:ph idx="1"/>
          </p:nvPr>
        </p:nvSpPr>
        <p:spPr>
          <a:xfrm>
            <a:off x="560512" y="548680"/>
            <a:ext cx="891540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Математически климат определяется как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статистический ансамбль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принимаемый климатической системой,  под которой обычно  понимаются взаимодействующие между собой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атмосфера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океан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суша, криосфера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за достаточно большой интервал времени. </a:t>
            </a:r>
          </a:p>
          <a:p>
            <a:pPr marL="0" indent="0" algn="just">
              <a:buNone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настоящее время происходит переход от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климатических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моделей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 которых является воспроизведение и прогноз чисто термогидродинамических характеристик,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моделям Земной системы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Термин «Земная система» расширяет понятие «климатическая система» как за счет введения в рассмотрение дополнительных геосфер (литосфера,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гелиосфера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и др.), так и путем описания более широкого круга физических, химических, биологических и социальных взаимодействий.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таких моделей необходимо воспроизводить и прогнозировать многие другие  компоненты состояния Земной системы, в частности, концентрации малых газовых примесей, характеристики электрических и магнитных полей,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концентрации заряженных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частиц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4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4"/>
          <p:cNvSpPr>
            <a:spLocks noChangeArrowheads="1"/>
          </p:cNvSpPr>
          <p:nvPr/>
        </p:nvSpPr>
        <p:spPr bwMode="auto">
          <a:xfrm>
            <a:off x="0" y="404814"/>
            <a:ext cx="9848850" cy="61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just" eaLnBrk="1" hangingPunct="1"/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Необходима разработка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отечественны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 моделей, которые могут быть использованы для получения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независимых оценок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состояния Земной системы (на глобальных и региональных масштабах) при различных сценариях антропогенного воздействия на систему и для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оценки влияния долгосрочных изменений климата на отрасли народного хозяйства</a:t>
            </a: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подверженные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влиянию климатических факторов. Применение «бесшовного» подхода должно обеспечить использование модели Земной системы для целей как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краткосрочного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(на несколько суток), так и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долгосрочного (климатического) прогноза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разной пространственной детализацией (учет региональных особенностей). </a:t>
            </a:r>
          </a:p>
          <a:p>
            <a:pPr algn="just" eaLnBrk="1" hangingPunct="1"/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Актуальным представляется объединение на основе такой модели также технологий прогноза погоды в классическом смысле и прогноза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«космической» погоды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потребует развития существующей системы усвоения данных. Обоснованием этого служит востребованность прогноза нейтральной компоненты для расчета концентрации заряженных частиц в верхней атмосфере и возможность исследования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солнечно-земных связей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08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ig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457825" y="3281367"/>
            <a:ext cx="4103688" cy="19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Knutti R., Masson D., Gettelman A. Climate model genealogy: Generation CMIP5 and how we got there. – Geophys. Res. Lett., 2013, v. 40, p. 1194–1199, doi:10.1002/grl.50256, 2013.</a:t>
            </a:r>
            <a:endParaRPr lang="ru-RU" alt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703639" y="260351"/>
            <a:ext cx="6008687" cy="28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eaLnBrk="0" hangingPunct="0">
              <a:defRPr sz="16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INM-CM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Института вычислительной математики им. Г.И. Марчука РАН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уникальной 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оригинальное вычислительное ядро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атмосферного и океанского блоков, большинство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параметризаций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процессов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подсеточных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масштабов) и единственной от России, участвующей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международной программе 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CMIP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Coupled Model </a:t>
            </a:r>
            <a:r>
              <a:rPr lang="en-US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Project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8773"/>
            <a:ext cx="1285876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246070">
            <a:off x="885826" y="5851525"/>
            <a:ext cx="414338" cy="419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53124"/>
            <a:ext cx="1285876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246070">
            <a:off x="890615" y="5089525"/>
            <a:ext cx="414337" cy="446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4495" y="188917"/>
            <a:ext cx="9217023" cy="791813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rgbClr val="000092"/>
                </a:solidFill>
                <a:latin typeface="Times New Roman" pitchFamily="18" charset="0"/>
                <a:cs typeface="Times New Roman" pitchFamily="18" charset="0"/>
              </a:rPr>
              <a:t>Международный проект сравнения климатических моделей </a:t>
            </a:r>
            <a:r>
              <a:rPr lang="en-US" altLang="ru-RU" sz="2400" dirty="0">
                <a:solidFill>
                  <a:srgbClr val="000092"/>
                </a:solidFill>
                <a:latin typeface="Times New Roman" pitchFamily="18" charset="0"/>
                <a:cs typeface="Times New Roman" pitchFamily="18" charset="0"/>
              </a:rPr>
              <a:t>CMIP (Coupled Model </a:t>
            </a:r>
            <a:r>
              <a:rPr lang="en-US" altLang="ru-RU" sz="2400" dirty="0" err="1">
                <a:solidFill>
                  <a:srgbClr val="000092"/>
                </a:solidFill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altLang="ru-RU" sz="2400" dirty="0">
                <a:solidFill>
                  <a:srgbClr val="000092"/>
                </a:solidFill>
                <a:latin typeface="Times New Roman" pitchFamily="18" charset="0"/>
                <a:cs typeface="Times New Roman" pitchFamily="18" charset="0"/>
              </a:rPr>
              <a:t> Project)</a:t>
            </a:r>
            <a:endParaRPr lang="ru-RU" altLang="ru-RU" sz="2400" dirty="0" smtClean="0">
              <a:solidFill>
                <a:srgbClr val="000092"/>
              </a:solidFill>
            </a:endParaRPr>
          </a:p>
        </p:txBody>
      </p:sp>
      <p:pic>
        <p:nvPicPr>
          <p:cNvPr id="27651" name="Picture 4" descr="BAMS-303_Pag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3" y="1124744"/>
            <a:ext cx="82232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0752" y="5831686"/>
            <a:ext cx="481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altLang="ru-RU" sz="28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Reichler</a:t>
            </a:r>
            <a:r>
              <a:rPr lang="ru-RU" altLang="ru-RU" sz="28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&amp; J. Kim, </a:t>
            </a:r>
            <a:r>
              <a:rPr lang="en-US" altLang="ru-RU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2480" y="188640"/>
            <a:ext cx="94330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климатические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полученные с помощью разных моделей и затем усредненные по всему их набору, оказываются ближе к реально наблюденным, чем характеристики, полученные с помощью отдельных, даже лучших моделей, что обусловлено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некоррелируемостью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их систематических ошибок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 в международных климатических программах  является единственной возможностью в настоящее время развивать на современном уровне отечественные модели, поскольку такие  программы проводят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независимую коллективную экспертизу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результатов моделирования многочисленными научными группами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вычислительных  экспериментов с каждой новой фазой программы 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CMIP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стремительно растет, причем участвуют только модели, удовлетворяющие новым требованиям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высокое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пространственное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разрешение, включение описания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физических, химических и биологических процессов и т.п.).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Практически каждый из участвующих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зарубежных коллективов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собственный </a:t>
            </a:r>
            <a:r>
              <a:rPr lang="ru-RU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суперкомпьютер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используемый  только для развития моделей Земной системы.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Сложность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 возникающих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требует объединения усилий </a:t>
            </a: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представителей российской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академической, ведомственной (в частности, Росгидромет) и университетской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науки. 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back-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6"/>
            <a:ext cx="10340141" cy="715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128464" y="18777"/>
            <a:ext cx="97775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Консорциум разработчиков модели Земной системы ИВМ РАН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68" y="2360039"/>
            <a:ext cx="167851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 descr="srcc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27" y="758954"/>
            <a:ext cx="1325959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 descr="Без названия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333176"/>
            <a:ext cx="132595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 descr="big-logo-ipf_r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055239"/>
            <a:ext cx="134315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8" descr="ip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01" y="2133723"/>
            <a:ext cx="1248569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1" descr="ipts-miniatura-520x245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04" y="2138850"/>
            <a:ext cx="125544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2" descr="Logo_rshu_rus_20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56" y="3588890"/>
            <a:ext cx="116945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3" descr="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495433"/>
            <a:ext cx="928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4" descr="mhi_logo_551x552_trans_blu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5" y="3411441"/>
            <a:ext cx="1248569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7" descr="a_ce5b1162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096416"/>
            <a:ext cx="132767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9" descr="header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73" y="948595"/>
            <a:ext cx="7618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20" descr="MSU_Geographical_faculty_МГУ_Географический_факультет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94" y="927100"/>
            <a:ext cx="109206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21" descr="rus_text_inversion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27100"/>
            <a:ext cx="201215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9530" y="5229200"/>
            <a:ext cx="972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Володин Е.М., Галин В.Я.,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Грицун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А.С., Гусев А.В.,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Дианский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Н.А.,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Дымников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В.П.,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Ибраев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Р.А., Калмыков В.В.,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Кострыкин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С.В.,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Кулямин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Д.В., Лыкосов В.Н.,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Мортиков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Е.В., Рыбак О.О., Толстых М.А., Фадеев Р.Ю., Чернов И.А., Шашкин В.В., Яковлев Н.Г. Математическое моделирование Земной системы. – Коллективная монография под ред. Н.Г. Яковлева, М.: МАКС Пресс, 2016, 328 с. </a:t>
            </a: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9473</TotalTime>
  <Words>1817</Words>
  <Application>Microsoft Office PowerPoint</Application>
  <PresentationFormat>Лист A4 (210x297 мм)</PresentationFormat>
  <Paragraphs>98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Оформление по умолчанию</vt:lpstr>
      <vt:lpstr>2_Тема Office</vt:lpstr>
      <vt:lpstr>3_Тема Office</vt:lpstr>
      <vt:lpstr>4_Тема Office</vt:lpstr>
      <vt:lpstr>3_Оформление по умолчанию</vt:lpstr>
      <vt:lpstr>2_Оформление по умолчанию</vt:lpstr>
      <vt:lpstr>6_Тема Office</vt:lpstr>
      <vt:lpstr>5_Тема Office</vt:lpstr>
      <vt:lpstr>1_Оформление по умолчанию</vt:lpstr>
      <vt:lpstr>Презентация PowerPoint</vt:lpstr>
      <vt:lpstr>Слово о явлениях воздушных,  от электрической силы происходящих // Избранные философские произведения.  М.: Госполитиздат, 1950, с. 216-233.</vt:lpstr>
      <vt:lpstr>Цель и основные задачи математического моделирования климата </vt:lpstr>
      <vt:lpstr>Презентация PowerPoint</vt:lpstr>
      <vt:lpstr>Презентация PowerPoint</vt:lpstr>
      <vt:lpstr>Презентация PowerPoint</vt:lpstr>
      <vt:lpstr>Международный проект сравнения климатических моделей CMIP (Coupled Model Intercomparison Project)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суперкомпьютеров мира Top500  в  июне 2020 года (https://www.top500.org/lists/top500/2020/06/)</vt:lpstr>
      <vt:lpstr>Презентация PowerPoint</vt:lpstr>
    </vt:vector>
  </TitlesOfParts>
  <Company>Нижегородский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Параллельные методы сортировки</dc:title>
  <dc:creator>Гергель В.П.</dc:creator>
  <dc:description>Версия 1.2 от 30.12.2005</dc:description>
  <cp:lastModifiedBy>Лыкосов В.Н.</cp:lastModifiedBy>
  <cp:revision>1434</cp:revision>
  <cp:lastPrinted>2021-02-02T07:41:51Z</cp:lastPrinted>
  <dcterms:created xsi:type="dcterms:W3CDTF">2004-08-14T10:27:56Z</dcterms:created>
  <dcterms:modified xsi:type="dcterms:W3CDTF">2021-02-12T12:21:10Z</dcterms:modified>
</cp:coreProperties>
</file>