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6" r:id="rId4"/>
    <p:sldId id="290" r:id="rId5"/>
    <p:sldId id="268" r:id="rId6"/>
    <p:sldId id="291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2" r:id="rId16"/>
    <p:sldId id="281" r:id="rId17"/>
    <p:sldId id="284" r:id="rId18"/>
    <p:sldId id="295" r:id="rId19"/>
    <p:sldId id="292" r:id="rId20"/>
    <p:sldId id="293" r:id="rId21"/>
    <p:sldId id="29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2" autoAdjust="0"/>
    <p:restoredTop sz="94660"/>
  </p:normalViewPr>
  <p:slideViewPr>
    <p:cSldViewPr snapToGrid="0">
      <p:cViewPr>
        <p:scale>
          <a:sx n="100" d="100"/>
          <a:sy n="100" d="100"/>
        </p:scale>
        <p:origin x="-1224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827B37-1BDC-4CE8-87F8-8CE45CA6072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A9F930E-1783-41F1-A56C-D31560D1E7D2}">
      <dgm:prSet phldrT="[Текст]" custT="1"/>
      <dgm:spPr/>
      <dgm:t>
        <a:bodyPr/>
        <a:lstStyle/>
        <a:p>
          <a:pPr marL="0"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900" b="1" kern="1200" dirty="0">
              <a:solidFill>
                <a:srgbClr val="C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Федеральный проект 2.</a:t>
          </a:r>
        </a:p>
        <a:p>
          <a:pPr marL="0"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kern="120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</a:t>
          </a:r>
          <a:r>
            <a:rPr lang="ru-RU" sz="1400" b="1" kern="1200" dirty="0" err="1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А.М.Медведев</a:t>
          </a:r>
          <a:r>
            <a:rPr lang="ru-RU" sz="1400" b="1" kern="120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)</a:t>
          </a:r>
        </a:p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Развитие передовой инфраструктуры для проведения исследований и разработок в РФ</a:t>
          </a:r>
        </a:p>
      </dgm:t>
    </dgm:pt>
    <dgm:pt modelId="{32301435-26CE-4FC3-9E8E-D17C319A0F78}" type="parTrans" cxnId="{92763F84-9C49-44FB-BC21-968E40BC9FE8}">
      <dgm:prSet/>
      <dgm:spPr/>
      <dgm:t>
        <a:bodyPr/>
        <a:lstStyle/>
        <a:p>
          <a:endParaRPr lang="ru-RU"/>
        </a:p>
      </dgm:t>
    </dgm:pt>
    <dgm:pt modelId="{735D7B9C-59CB-4572-8CCE-9AE534C113BD}" type="sibTrans" cxnId="{92763F84-9C49-44FB-BC21-968E40BC9FE8}">
      <dgm:prSet/>
      <dgm:spPr/>
      <dgm:t>
        <a:bodyPr/>
        <a:lstStyle/>
        <a:p>
          <a:endParaRPr lang="ru-RU"/>
        </a:p>
      </dgm:t>
    </dgm:pt>
    <dgm:pt modelId="{F7DA2440-D6F8-4BB8-B677-00D1D820248C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9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Федеральный проект 1.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(</a:t>
          </a:r>
          <a:r>
            <a:rPr lang="ru-RU" sz="1400" b="1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Г.В.Трубников</a:t>
          </a:r>
          <a:r>
            <a:rPr lang="ru-RU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sz="1800" dirty="0">
              <a:latin typeface="Calibri" panose="020F0502020204030204" pitchFamily="34" charset="0"/>
              <a:cs typeface="Calibri" panose="020F0502020204030204" pitchFamily="34" charset="0"/>
            </a:rPr>
            <a:t>Развитие научной и научно-производственной кооперации </a:t>
          </a:r>
        </a:p>
      </dgm:t>
    </dgm:pt>
    <dgm:pt modelId="{C92689DE-623F-4265-9859-4E9B6690B5C8}" type="parTrans" cxnId="{764A0E40-C194-4D6C-8EB6-CD3DFCC6EEC9}">
      <dgm:prSet/>
      <dgm:spPr/>
      <dgm:t>
        <a:bodyPr/>
        <a:lstStyle/>
        <a:p>
          <a:endParaRPr lang="ru-RU"/>
        </a:p>
      </dgm:t>
    </dgm:pt>
    <dgm:pt modelId="{A9EE288D-0548-4935-BD09-8B8D76C8AB4F}" type="sibTrans" cxnId="{764A0E40-C194-4D6C-8EB6-CD3DFCC6EEC9}">
      <dgm:prSet/>
      <dgm:spPr/>
      <dgm:t>
        <a:bodyPr/>
        <a:lstStyle/>
        <a:p>
          <a:endParaRPr lang="ru-RU"/>
        </a:p>
      </dgm:t>
    </dgm:pt>
    <dgm:pt modelId="{1E1EBF08-8F89-4401-BB7E-FF8E7FDCF33B}">
      <dgm:prSet phldrT="[Текст]" custT="1"/>
      <dgm:spPr/>
      <dgm:t>
        <a:bodyPr/>
        <a:lstStyle/>
        <a:p>
          <a:r>
            <a:rPr lang="ru-RU" sz="1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Задача 1:</a:t>
          </a:r>
          <a:r>
            <a:rPr lang="ru-RU" sz="14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Создание не менее 15 научно-образовательных центров мирового уровня на основе интеграции университетов и научных организаций и их кооперации с организациями, действующими в реальном секторе экономики</a:t>
          </a:r>
        </a:p>
      </dgm:t>
    </dgm:pt>
    <dgm:pt modelId="{E1FF92E5-E9C4-47F9-859E-D118BE9C7169}" type="parTrans" cxnId="{F9FBC75F-0F91-4E0D-A3CE-7CCAA24C6E2B}">
      <dgm:prSet/>
      <dgm:spPr/>
      <dgm:t>
        <a:bodyPr/>
        <a:lstStyle/>
        <a:p>
          <a:endParaRPr lang="ru-RU"/>
        </a:p>
      </dgm:t>
    </dgm:pt>
    <dgm:pt modelId="{0B883C9B-C263-4AF2-9591-B6B1155EFC04}" type="sibTrans" cxnId="{F9FBC75F-0F91-4E0D-A3CE-7CCAA24C6E2B}">
      <dgm:prSet/>
      <dgm:spPr/>
      <dgm:t>
        <a:bodyPr/>
        <a:lstStyle/>
        <a:p>
          <a:endParaRPr lang="ru-RU"/>
        </a:p>
      </dgm:t>
    </dgm:pt>
    <dgm:pt modelId="{1AFD9AAC-F75F-4E6E-A6A6-D96324120BE0}">
      <dgm:prSet phldrT="[Текст]" custT="1"/>
      <dgm:spPr/>
      <dgm:t>
        <a:bodyPr/>
        <a:lstStyle/>
        <a:p>
          <a:r>
            <a:rPr lang="ru-RU" sz="1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Задача 2: </a:t>
          </a:r>
          <a:r>
            <a:rPr lang="ru-RU" sz="14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Создание научных центров мирового уровня, включая сеть международных математических центров и центров геномных исследований</a:t>
          </a:r>
        </a:p>
      </dgm:t>
    </dgm:pt>
    <dgm:pt modelId="{95117010-658B-4AE4-A932-4485A1385F9A}" type="parTrans" cxnId="{DF1B7824-7FF5-4CBB-8E92-1AD56DA5DE0B}">
      <dgm:prSet/>
      <dgm:spPr/>
      <dgm:t>
        <a:bodyPr/>
        <a:lstStyle/>
        <a:p>
          <a:endParaRPr lang="ru-RU"/>
        </a:p>
      </dgm:t>
    </dgm:pt>
    <dgm:pt modelId="{5FDDD68D-BA44-4DDE-A2AF-15A795F6EC16}" type="sibTrans" cxnId="{DF1B7824-7FF5-4CBB-8E92-1AD56DA5DE0B}">
      <dgm:prSet/>
      <dgm:spPr/>
      <dgm:t>
        <a:bodyPr/>
        <a:lstStyle/>
        <a:p>
          <a:endParaRPr lang="ru-RU"/>
        </a:p>
      </dgm:t>
    </dgm:pt>
    <dgm:pt modelId="{A0390E15-6012-43F8-9324-D4DEA8E4DA25}">
      <dgm:prSet custT="1"/>
      <dgm:spPr/>
      <dgm:t>
        <a:bodyPr/>
        <a:lstStyle/>
        <a:p>
          <a:r>
            <a:rPr lang="ru-RU" sz="1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Задача 1: </a:t>
          </a:r>
          <a:r>
            <a:rPr lang="ru-RU" sz="14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Обновление не менее 50 процентов приборной базы ведущих организаций, выполняющих научные исследования и разработки</a:t>
          </a:r>
          <a:endParaRPr lang="ru-RU" sz="1100" b="1" kern="1200" dirty="0"/>
        </a:p>
      </dgm:t>
    </dgm:pt>
    <dgm:pt modelId="{E2512B6F-70F3-47C2-9ABB-4AD278FC7387}" type="parTrans" cxnId="{2547F571-5464-4D88-BCFB-566751234C57}">
      <dgm:prSet/>
      <dgm:spPr/>
      <dgm:t>
        <a:bodyPr/>
        <a:lstStyle/>
        <a:p>
          <a:endParaRPr lang="ru-RU"/>
        </a:p>
      </dgm:t>
    </dgm:pt>
    <dgm:pt modelId="{4B499D13-B77C-452A-ABCD-21FE254ED75B}" type="sibTrans" cxnId="{2547F571-5464-4D88-BCFB-566751234C57}">
      <dgm:prSet/>
      <dgm:spPr/>
      <dgm:t>
        <a:bodyPr/>
        <a:lstStyle/>
        <a:p>
          <a:endParaRPr lang="ru-RU"/>
        </a:p>
      </dgm:t>
    </dgm:pt>
    <dgm:pt modelId="{2EF01CA7-1F3E-417B-B9C9-D2DBFFB9042E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900" b="1" dirty="0">
              <a:solidFill>
                <a:srgbClr val="C00000"/>
              </a:solidFill>
            </a:rPr>
            <a:t>Федеральный проект 3.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>
              <a:solidFill>
                <a:schemeClr val="bg1"/>
              </a:solidFill>
            </a:rPr>
            <a:t>(</a:t>
          </a:r>
          <a:r>
            <a:rPr lang="ru-RU" sz="1400" b="1" dirty="0" err="1">
              <a:solidFill>
                <a:schemeClr val="bg1"/>
              </a:solidFill>
            </a:rPr>
            <a:t>М.А.Боровская</a:t>
          </a:r>
          <a:r>
            <a:rPr lang="ru-RU" sz="1400" b="1" dirty="0">
              <a:solidFill>
                <a:schemeClr val="bg1"/>
              </a:solidFill>
            </a:rPr>
            <a:t>)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sz="1800" dirty="0"/>
            <a:t>Развитие кадрового потенциала в сфере исследований и разработ</a:t>
          </a:r>
          <a:r>
            <a:rPr lang="ru-RU" sz="1900" dirty="0"/>
            <a:t>ок</a:t>
          </a:r>
        </a:p>
      </dgm:t>
    </dgm:pt>
    <dgm:pt modelId="{41AC8726-345F-4F5E-BD69-7ED547E2F360}" type="parTrans" cxnId="{177CC0BE-5486-4405-A12E-5B72A6E77495}">
      <dgm:prSet/>
      <dgm:spPr/>
      <dgm:t>
        <a:bodyPr/>
        <a:lstStyle/>
        <a:p>
          <a:endParaRPr lang="ru-RU"/>
        </a:p>
      </dgm:t>
    </dgm:pt>
    <dgm:pt modelId="{882548A8-2BC0-4A8D-A936-5074EC3883A1}" type="sibTrans" cxnId="{177CC0BE-5486-4405-A12E-5B72A6E77495}">
      <dgm:prSet/>
      <dgm:spPr/>
      <dgm:t>
        <a:bodyPr/>
        <a:lstStyle/>
        <a:p>
          <a:endParaRPr lang="ru-RU"/>
        </a:p>
      </dgm:t>
    </dgm:pt>
    <dgm:pt modelId="{694C1C99-218A-481F-8CAE-C9FC10D64746}">
      <dgm:prSet custT="1"/>
      <dgm:spPr/>
      <dgm:t>
        <a:bodyPr/>
        <a:lstStyle/>
        <a:p>
          <a:r>
            <a:rPr lang="ru-RU" sz="1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Задача 1:</a:t>
          </a:r>
          <a:r>
            <a:rPr lang="ru-RU" sz="14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Формирование целостной системы подготовки и профессионального роста научных и научно-педагогических кадров, обеспечивающей условия для осуществления молодыми учеными научных исследований и разработок, создания научных лабораторий и конкурентоспособных коллективов</a:t>
          </a:r>
        </a:p>
      </dgm:t>
    </dgm:pt>
    <dgm:pt modelId="{0FBFF13B-D0B5-4670-8D87-1C383F980F5B}" type="parTrans" cxnId="{D33E80C7-AFB4-4C58-9B84-3D3784E03D23}">
      <dgm:prSet/>
      <dgm:spPr/>
      <dgm:t>
        <a:bodyPr/>
        <a:lstStyle/>
        <a:p>
          <a:endParaRPr lang="ru-RU"/>
        </a:p>
      </dgm:t>
    </dgm:pt>
    <dgm:pt modelId="{CE2E4B4A-0292-417B-A24F-507E0EB3C0A4}" type="sibTrans" cxnId="{D33E80C7-AFB4-4C58-9B84-3D3784E03D23}">
      <dgm:prSet/>
      <dgm:spPr/>
      <dgm:t>
        <a:bodyPr/>
        <a:lstStyle/>
        <a:p>
          <a:endParaRPr lang="ru-RU"/>
        </a:p>
      </dgm:t>
    </dgm:pt>
    <dgm:pt modelId="{69118037-A325-4043-8DC9-BC56546116DC}">
      <dgm:prSet custT="1"/>
      <dgm:spPr/>
      <dgm:t>
        <a:bodyPr/>
        <a:lstStyle/>
        <a:p>
          <a:r>
            <a:rPr lang="ru-RU" sz="1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Задача 2: </a:t>
          </a:r>
          <a:r>
            <a:rPr lang="ru-RU" sz="14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Развитие передовой инфраструктуры научных исследований и разработок, инновационной деятельности, включая создание и развитие сети уникальных установок класса «</a:t>
          </a:r>
          <a:r>
            <a:rPr lang="ru-RU" sz="1400" b="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мегасайенс</a:t>
          </a:r>
          <a:r>
            <a:rPr lang="ru-RU" sz="14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»</a:t>
          </a:r>
        </a:p>
      </dgm:t>
    </dgm:pt>
    <dgm:pt modelId="{A7B10DD5-3D6C-4C8A-9E57-68D1EBD3849B}" type="parTrans" cxnId="{F75BDC10-3C9D-4307-98DC-0805F9C7746F}">
      <dgm:prSet/>
      <dgm:spPr/>
      <dgm:t>
        <a:bodyPr/>
        <a:lstStyle/>
        <a:p>
          <a:endParaRPr lang="ru-RU"/>
        </a:p>
      </dgm:t>
    </dgm:pt>
    <dgm:pt modelId="{2237EFA6-AC8F-4210-B250-0CBB83347A72}" type="sibTrans" cxnId="{F75BDC10-3C9D-4307-98DC-0805F9C7746F}">
      <dgm:prSet/>
      <dgm:spPr/>
      <dgm:t>
        <a:bodyPr/>
        <a:lstStyle/>
        <a:p>
          <a:endParaRPr lang="ru-RU"/>
        </a:p>
      </dgm:t>
    </dgm:pt>
    <dgm:pt modelId="{9833897A-8177-44DF-981B-CD87D5774E47}" type="pres">
      <dgm:prSet presAssocID="{FA827B37-1BDC-4CE8-87F8-8CE45CA6072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7BB59D5-85BD-49CB-9475-9DDFE9AFC49F}" type="pres">
      <dgm:prSet presAssocID="{F7DA2440-D6F8-4BB8-B677-00D1D820248C}" presName="root" presStyleCnt="0"/>
      <dgm:spPr/>
    </dgm:pt>
    <dgm:pt modelId="{A60B0FBB-9DD7-44A1-B366-E49CBE9BA20B}" type="pres">
      <dgm:prSet presAssocID="{F7DA2440-D6F8-4BB8-B677-00D1D820248C}" presName="rootComposite" presStyleCnt="0"/>
      <dgm:spPr/>
    </dgm:pt>
    <dgm:pt modelId="{7528AD80-CD91-4806-8285-F0B345A648C5}" type="pres">
      <dgm:prSet presAssocID="{F7DA2440-D6F8-4BB8-B677-00D1D820248C}" presName="rootText" presStyleLbl="node1" presStyleIdx="0" presStyleCnt="3" custScaleX="289122" custScaleY="305516" custLinFactNeighborX="4694" custLinFactNeighborY="-52154"/>
      <dgm:spPr/>
      <dgm:t>
        <a:bodyPr/>
        <a:lstStyle/>
        <a:p>
          <a:endParaRPr lang="ru-RU"/>
        </a:p>
      </dgm:t>
    </dgm:pt>
    <dgm:pt modelId="{80589653-320B-4ED2-8D1D-9D84AA99E4E8}" type="pres">
      <dgm:prSet presAssocID="{F7DA2440-D6F8-4BB8-B677-00D1D820248C}" presName="rootConnector" presStyleLbl="node1" presStyleIdx="0" presStyleCnt="3"/>
      <dgm:spPr/>
      <dgm:t>
        <a:bodyPr/>
        <a:lstStyle/>
        <a:p>
          <a:endParaRPr lang="ru-RU"/>
        </a:p>
      </dgm:t>
    </dgm:pt>
    <dgm:pt modelId="{E2502FCE-E036-406F-B38A-7F445A3463BA}" type="pres">
      <dgm:prSet presAssocID="{F7DA2440-D6F8-4BB8-B677-00D1D820248C}" presName="childShape" presStyleCnt="0"/>
      <dgm:spPr/>
    </dgm:pt>
    <dgm:pt modelId="{C9D809F6-62E5-4FDF-8376-6949AC5BC8B5}" type="pres">
      <dgm:prSet presAssocID="{E1FF92E5-E9C4-47F9-859E-D118BE9C7169}" presName="Name13" presStyleLbl="parChTrans1D2" presStyleIdx="0" presStyleCnt="5"/>
      <dgm:spPr/>
      <dgm:t>
        <a:bodyPr/>
        <a:lstStyle/>
        <a:p>
          <a:endParaRPr lang="ru-RU"/>
        </a:p>
      </dgm:t>
    </dgm:pt>
    <dgm:pt modelId="{60510A97-D147-4F90-BBBE-7240AA39AF15}" type="pres">
      <dgm:prSet presAssocID="{1E1EBF08-8F89-4401-BB7E-FF8E7FDCF33B}" presName="childText" presStyleLbl="bgAcc1" presStyleIdx="0" presStyleCnt="5" custScaleX="288207" custScaleY="484716" custLinFactNeighborX="-3405" custLinFactNeighborY="-49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804936-925E-4B43-B7EF-3E93A2E5BA1F}" type="pres">
      <dgm:prSet presAssocID="{95117010-658B-4AE4-A932-4485A1385F9A}" presName="Name13" presStyleLbl="parChTrans1D2" presStyleIdx="1" presStyleCnt="5"/>
      <dgm:spPr/>
      <dgm:t>
        <a:bodyPr/>
        <a:lstStyle/>
        <a:p>
          <a:endParaRPr lang="ru-RU"/>
        </a:p>
      </dgm:t>
    </dgm:pt>
    <dgm:pt modelId="{32BFC568-25EF-409F-B2CF-FB32A058AD58}" type="pres">
      <dgm:prSet presAssocID="{1AFD9AAC-F75F-4E6E-A6A6-D96324120BE0}" presName="childText" presStyleLbl="bgAcc1" presStyleIdx="1" presStyleCnt="5" custScaleX="288207" custScaleY="313153" custLinFactNeighborX="-1059" custLinFactNeighborY="404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DF05BB-ACC6-495F-A0B9-287A455CA0E9}" type="pres">
      <dgm:prSet presAssocID="{4A9F930E-1783-41F1-A56C-D31560D1E7D2}" presName="root" presStyleCnt="0"/>
      <dgm:spPr/>
    </dgm:pt>
    <dgm:pt modelId="{BBB7555A-C770-498D-8B09-785050CD138A}" type="pres">
      <dgm:prSet presAssocID="{4A9F930E-1783-41F1-A56C-D31560D1E7D2}" presName="rootComposite" presStyleCnt="0"/>
      <dgm:spPr/>
    </dgm:pt>
    <dgm:pt modelId="{1C2E0FEF-CC09-4B40-96C3-1476C2D7DFD3}" type="pres">
      <dgm:prSet presAssocID="{4A9F930E-1783-41F1-A56C-D31560D1E7D2}" presName="rootText" presStyleLbl="node1" presStyleIdx="1" presStyleCnt="3" custScaleX="292716" custScaleY="305161" custLinFactY="-60504" custLinFactNeighborX="-4741" custLinFactNeighborY="-100000"/>
      <dgm:spPr/>
      <dgm:t>
        <a:bodyPr/>
        <a:lstStyle/>
        <a:p>
          <a:endParaRPr lang="ru-RU"/>
        </a:p>
      </dgm:t>
    </dgm:pt>
    <dgm:pt modelId="{9B0BB5EB-DBAC-451F-B65D-4484091F0F45}" type="pres">
      <dgm:prSet presAssocID="{4A9F930E-1783-41F1-A56C-D31560D1E7D2}" presName="rootConnector" presStyleLbl="node1" presStyleIdx="1" presStyleCnt="3"/>
      <dgm:spPr/>
      <dgm:t>
        <a:bodyPr/>
        <a:lstStyle/>
        <a:p>
          <a:endParaRPr lang="ru-RU"/>
        </a:p>
      </dgm:t>
    </dgm:pt>
    <dgm:pt modelId="{2F64ED73-CDB4-4134-976C-953294A97904}" type="pres">
      <dgm:prSet presAssocID="{4A9F930E-1783-41F1-A56C-D31560D1E7D2}" presName="childShape" presStyleCnt="0"/>
      <dgm:spPr/>
    </dgm:pt>
    <dgm:pt modelId="{3A2D4725-A01C-46D3-AD0E-D63F1F6539A7}" type="pres">
      <dgm:prSet presAssocID="{E2512B6F-70F3-47C2-9ABB-4AD278FC7387}" presName="Name13" presStyleLbl="parChTrans1D2" presStyleIdx="2" presStyleCnt="5"/>
      <dgm:spPr/>
      <dgm:t>
        <a:bodyPr/>
        <a:lstStyle/>
        <a:p>
          <a:endParaRPr lang="ru-RU"/>
        </a:p>
      </dgm:t>
    </dgm:pt>
    <dgm:pt modelId="{EAB57FBA-0AB4-4B35-98D7-0C1ECE050E4E}" type="pres">
      <dgm:prSet presAssocID="{A0390E15-6012-43F8-9324-D4DEA8E4DA25}" presName="childText" presStyleLbl="bgAcc1" presStyleIdx="2" presStyleCnt="5" custScaleX="288207" custScaleY="291137" custLinFactNeighborX="-16845" custLinFactNeighborY="-46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214107-9C3E-4CBE-9F28-3724B4F1379F}" type="pres">
      <dgm:prSet presAssocID="{A7B10DD5-3D6C-4C8A-9E57-68D1EBD3849B}" presName="Name13" presStyleLbl="parChTrans1D2" presStyleIdx="3" presStyleCnt="5"/>
      <dgm:spPr/>
      <dgm:t>
        <a:bodyPr/>
        <a:lstStyle/>
        <a:p>
          <a:endParaRPr lang="ru-RU"/>
        </a:p>
      </dgm:t>
    </dgm:pt>
    <dgm:pt modelId="{048047E2-143D-4225-89B3-0AF748953EEA}" type="pres">
      <dgm:prSet presAssocID="{69118037-A325-4043-8DC9-BC56546116DC}" presName="childText" presStyleLbl="bgAcc1" presStyleIdx="3" presStyleCnt="5" custScaleX="288207" custScaleY="447382" custLinFactNeighborX="-12386" custLinFactNeighborY="7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C05F12-ECCA-4379-BA33-C9C91C022F03}" type="pres">
      <dgm:prSet presAssocID="{2EF01CA7-1F3E-417B-B9C9-D2DBFFB9042E}" presName="root" presStyleCnt="0"/>
      <dgm:spPr/>
    </dgm:pt>
    <dgm:pt modelId="{A1E91B85-E428-4B9D-8072-68DD2750352B}" type="pres">
      <dgm:prSet presAssocID="{2EF01CA7-1F3E-417B-B9C9-D2DBFFB9042E}" presName="rootComposite" presStyleCnt="0"/>
      <dgm:spPr/>
    </dgm:pt>
    <dgm:pt modelId="{17DD6625-FAFD-4DB4-BC2A-1EF02CE8372D}" type="pres">
      <dgm:prSet presAssocID="{2EF01CA7-1F3E-417B-B9C9-D2DBFFB9042E}" presName="rootText" presStyleLbl="node1" presStyleIdx="2" presStyleCnt="3" custScaleX="304228" custScaleY="305516" custLinFactNeighborX="-8884" custLinFactNeighborY="-46529"/>
      <dgm:spPr/>
      <dgm:t>
        <a:bodyPr/>
        <a:lstStyle/>
        <a:p>
          <a:endParaRPr lang="ru-RU"/>
        </a:p>
      </dgm:t>
    </dgm:pt>
    <dgm:pt modelId="{E1E372A4-F739-4BCC-BA09-40C1CFF98223}" type="pres">
      <dgm:prSet presAssocID="{2EF01CA7-1F3E-417B-B9C9-D2DBFFB9042E}" presName="rootConnector" presStyleLbl="node1" presStyleIdx="2" presStyleCnt="3"/>
      <dgm:spPr/>
      <dgm:t>
        <a:bodyPr/>
        <a:lstStyle/>
        <a:p>
          <a:endParaRPr lang="ru-RU"/>
        </a:p>
      </dgm:t>
    </dgm:pt>
    <dgm:pt modelId="{1E090D74-849D-4D28-AEC5-6D7A55AF86FF}" type="pres">
      <dgm:prSet presAssocID="{2EF01CA7-1F3E-417B-B9C9-D2DBFFB9042E}" presName="childShape" presStyleCnt="0"/>
      <dgm:spPr/>
    </dgm:pt>
    <dgm:pt modelId="{FDF97698-4DA3-4449-A82C-4E9EFAA5A4ED}" type="pres">
      <dgm:prSet presAssocID="{0FBFF13B-D0B5-4670-8D87-1C383F980F5B}" presName="Name13" presStyleLbl="parChTrans1D2" presStyleIdx="4" presStyleCnt="5"/>
      <dgm:spPr/>
      <dgm:t>
        <a:bodyPr/>
        <a:lstStyle/>
        <a:p>
          <a:endParaRPr lang="ru-RU"/>
        </a:p>
      </dgm:t>
    </dgm:pt>
    <dgm:pt modelId="{FEBFC4B5-0A41-4437-B5FE-84E99E8420A3}" type="pres">
      <dgm:prSet presAssocID="{694C1C99-218A-481F-8CAE-C9FC10D64746}" presName="childText" presStyleLbl="bgAcc1" presStyleIdx="4" presStyleCnt="5" custScaleX="288207" custScaleY="648915" custLinFactNeighborX="-22262" custLinFactNeighborY="-49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28EA5E-EDA2-4D09-A5D4-5081D6E3B396}" type="presOf" srcId="{F7DA2440-D6F8-4BB8-B677-00D1D820248C}" destId="{80589653-320B-4ED2-8D1D-9D84AA99E4E8}" srcOrd="1" destOrd="0" presId="urn:microsoft.com/office/officeart/2005/8/layout/hierarchy3"/>
    <dgm:cxn modelId="{48A76B60-8057-4E66-998A-6F379AB1AD34}" type="presOf" srcId="{95117010-658B-4AE4-A932-4485A1385F9A}" destId="{7B804936-925E-4B43-B7EF-3E93A2E5BA1F}" srcOrd="0" destOrd="0" presId="urn:microsoft.com/office/officeart/2005/8/layout/hierarchy3"/>
    <dgm:cxn modelId="{E03118AD-A4E1-41D7-9A3C-6B96C1681FDC}" type="presOf" srcId="{A7B10DD5-3D6C-4C8A-9E57-68D1EBD3849B}" destId="{57214107-9C3E-4CBE-9F28-3724B4F1379F}" srcOrd="0" destOrd="0" presId="urn:microsoft.com/office/officeart/2005/8/layout/hierarchy3"/>
    <dgm:cxn modelId="{3FEAC945-1A90-489D-908A-36E589AF4D86}" type="presOf" srcId="{E2512B6F-70F3-47C2-9ABB-4AD278FC7387}" destId="{3A2D4725-A01C-46D3-AD0E-D63F1F6539A7}" srcOrd="0" destOrd="0" presId="urn:microsoft.com/office/officeart/2005/8/layout/hierarchy3"/>
    <dgm:cxn modelId="{8DD965B4-3CF1-4C82-8924-489BC704A54D}" type="presOf" srcId="{2EF01CA7-1F3E-417B-B9C9-D2DBFFB9042E}" destId="{17DD6625-FAFD-4DB4-BC2A-1EF02CE8372D}" srcOrd="0" destOrd="0" presId="urn:microsoft.com/office/officeart/2005/8/layout/hierarchy3"/>
    <dgm:cxn modelId="{F75BDC10-3C9D-4307-98DC-0805F9C7746F}" srcId="{4A9F930E-1783-41F1-A56C-D31560D1E7D2}" destId="{69118037-A325-4043-8DC9-BC56546116DC}" srcOrd="1" destOrd="0" parTransId="{A7B10DD5-3D6C-4C8A-9E57-68D1EBD3849B}" sibTransId="{2237EFA6-AC8F-4210-B250-0CBB83347A72}"/>
    <dgm:cxn modelId="{EF427206-F5A0-4D4A-8017-E990CCACF84D}" type="presOf" srcId="{4A9F930E-1783-41F1-A56C-D31560D1E7D2}" destId="{1C2E0FEF-CC09-4B40-96C3-1476C2D7DFD3}" srcOrd="0" destOrd="0" presId="urn:microsoft.com/office/officeart/2005/8/layout/hierarchy3"/>
    <dgm:cxn modelId="{2547F571-5464-4D88-BCFB-566751234C57}" srcId="{4A9F930E-1783-41F1-A56C-D31560D1E7D2}" destId="{A0390E15-6012-43F8-9324-D4DEA8E4DA25}" srcOrd="0" destOrd="0" parTransId="{E2512B6F-70F3-47C2-9ABB-4AD278FC7387}" sibTransId="{4B499D13-B77C-452A-ABCD-21FE254ED75B}"/>
    <dgm:cxn modelId="{9541FD26-FD88-433D-84C6-48711FB12F94}" type="presOf" srcId="{1AFD9AAC-F75F-4E6E-A6A6-D96324120BE0}" destId="{32BFC568-25EF-409F-B2CF-FB32A058AD58}" srcOrd="0" destOrd="0" presId="urn:microsoft.com/office/officeart/2005/8/layout/hierarchy3"/>
    <dgm:cxn modelId="{92763F84-9C49-44FB-BC21-968E40BC9FE8}" srcId="{FA827B37-1BDC-4CE8-87F8-8CE45CA60727}" destId="{4A9F930E-1783-41F1-A56C-D31560D1E7D2}" srcOrd="1" destOrd="0" parTransId="{32301435-26CE-4FC3-9E8E-D17C319A0F78}" sibTransId="{735D7B9C-59CB-4572-8CCE-9AE534C113BD}"/>
    <dgm:cxn modelId="{D33E80C7-AFB4-4C58-9B84-3D3784E03D23}" srcId="{2EF01CA7-1F3E-417B-B9C9-D2DBFFB9042E}" destId="{694C1C99-218A-481F-8CAE-C9FC10D64746}" srcOrd="0" destOrd="0" parTransId="{0FBFF13B-D0B5-4670-8D87-1C383F980F5B}" sibTransId="{CE2E4B4A-0292-417B-A24F-507E0EB3C0A4}"/>
    <dgm:cxn modelId="{CE1DE6B5-E247-4954-B6B3-7BD23D7DB575}" type="presOf" srcId="{4A9F930E-1783-41F1-A56C-D31560D1E7D2}" destId="{9B0BB5EB-DBAC-451F-B65D-4484091F0F45}" srcOrd="1" destOrd="0" presId="urn:microsoft.com/office/officeart/2005/8/layout/hierarchy3"/>
    <dgm:cxn modelId="{E6679B5F-D966-4A29-83E0-49BDF53C168B}" type="presOf" srcId="{A0390E15-6012-43F8-9324-D4DEA8E4DA25}" destId="{EAB57FBA-0AB4-4B35-98D7-0C1ECE050E4E}" srcOrd="0" destOrd="0" presId="urn:microsoft.com/office/officeart/2005/8/layout/hierarchy3"/>
    <dgm:cxn modelId="{DF1B7824-7FF5-4CBB-8E92-1AD56DA5DE0B}" srcId="{F7DA2440-D6F8-4BB8-B677-00D1D820248C}" destId="{1AFD9AAC-F75F-4E6E-A6A6-D96324120BE0}" srcOrd="1" destOrd="0" parTransId="{95117010-658B-4AE4-A932-4485A1385F9A}" sibTransId="{5FDDD68D-BA44-4DDE-A2AF-15A795F6EC16}"/>
    <dgm:cxn modelId="{7E709600-CFA7-42D8-A053-8ADEB12C86D6}" type="presOf" srcId="{0FBFF13B-D0B5-4670-8D87-1C383F980F5B}" destId="{FDF97698-4DA3-4449-A82C-4E9EFAA5A4ED}" srcOrd="0" destOrd="0" presId="urn:microsoft.com/office/officeart/2005/8/layout/hierarchy3"/>
    <dgm:cxn modelId="{BF7BEA2C-E50E-404C-AD45-7B2B879AC151}" type="presOf" srcId="{FA827B37-1BDC-4CE8-87F8-8CE45CA60727}" destId="{9833897A-8177-44DF-981B-CD87D5774E47}" srcOrd="0" destOrd="0" presId="urn:microsoft.com/office/officeart/2005/8/layout/hierarchy3"/>
    <dgm:cxn modelId="{F3F17314-5518-4CE2-BD56-80F5D1B1F495}" type="presOf" srcId="{69118037-A325-4043-8DC9-BC56546116DC}" destId="{048047E2-143D-4225-89B3-0AF748953EEA}" srcOrd="0" destOrd="0" presId="urn:microsoft.com/office/officeart/2005/8/layout/hierarchy3"/>
    <dgm:cxn modelId="{EE954A94-A159-41D0-B244-CF0A21AE4F82}" type="presOf" srcId="{2EF01CA7-1F3E-417B-B9C9-D2DBFFB9042E}" destId="{E1E372A4-F739-4BCC-BA09-40C1CFF98223}" srcOrd="1" destOrd="0" presId="urn:microsoft.com/office/officeart/2005/8/layout/hierarchy3"/>
    <dgm:cxn modelId="{4A0A12CB-9941-4C47-A584-2B76AA297ED6}" type="presOf" srcId="{1E1EBF08-8F89-4401-BB7E-FF8E7FDCF33B}" destId="{60510A97-D147-4F90-BBBE-7240AA39AF15}" srcOrd="0" destOrd="0" presId="urn:microsoft.com/office/officeart/2005/8/layout/hierarchy3"/>
    <dgm:cxn modelId="{173C9D1D-ADE6-43F3-8AF2-B2DDBF4C729D}" type="presOf" srcId="{E1FF92E5-E9C4-47F9-859E-D118BE9C7169}" destId="{C9D809F6-62E5-4FDF-8376-6949AC5BC8B5}" srcOrd="0" destOrd="0" presId="urn:microsoft.com/office/officeart/2005/8/layout/hierarchy3"/>
    <dgm:cxn modelId="{3C2CF37F-FD4B-4709-8162-6D184F78302E}" type="presOf" srcId="{F7DA2440-D6F8-4BB8-B677-00D1D820248C}" destId="{7528AD80-CD91-4806-8285-F0B345A648C5}" srcOrd="0" destOrd="0" presId="urn:microsoft.com/office/officeart/2005/8/layout/hierarchy3"/>
    <dgm:cxn modelId="{F9FBC75F-0F91-4E0D-A3CE-7CCAA24C6E2B}" srcId="{F7DA2440-D6F8-4BB8-B677-00D1D820248C}" destId="{1E1EBF08-8F89-4401-BB7E-FF8E7FDCF33B}" srcOrd="0" destOrd="0" parTransId="{E1FF92E5-E9C4-47F9-859E-D118BE9C7169}" sibTransId="{0B883C9B-C263-4AF2-9591-B6B1155EFC04}"/>
    <dgm:cxn modelId="{764A0E40-C194-4D6C-8EB6-CD3DFCC6EEC9}" srcId="{FA827B37-1BDC-4CE8-87F8-8CE45CA60727}" destId="{F7DA2440-D6F8-4BB8-B677-00D1D820248C}" srcOrd="0" destOrd="0" parTransId="{C92689DE-623F-4265-9859-4E9B6690B5C8}" sibTransId="{A9EE288D-0548-4935-BD09-8B8D76C8AB4F}"/>
    <dgm:cxn modelId="{FA8EAEA7-56E6-407D-B69F-500E1BE142A9}" type="presOf" srcId="{694C1C99-218A-481F-8CAE-C9FC10D64746}" destId="{FEBFC4B5-0A41-4437-B5FE-84E99E8420A3}" srcOrd="0" destOrd="0" presId="urn:microsoft.com/office/officeart/2005/8/layout/hierarchy3"/>
    <dgm:cxn modelId="{177CC0BE-5486-4405-A12E-5B72A6E77495}" srcId="{FA827B37-1BDC-4CE8-87F8-8CE45CA60727}" destId="{2EF01CA7-1F3E-417B-B9C9-D2DBFFB9042E}" srcOrd="2" destOrd="0" parTransId="{41AC8726-345F-4F5E-BD69-7ED547E2F360}" sibTransId="{882548A8-2BC0-4A8D-A936-5074EC3883A1}"/>
    <dgm:cxn modelId="{21B6D54D-BEBC-4072-B709-6818266BCD67}" type="presParOf" srcId="{9833897A-8177-44DF-981B-CD87D5774E47}" destId="{F7BB59D5-85BD-49CB-9475-9DDFE9AFC49F}" srcOrd="0" destOrd="0" presId="urn:microsoft.com/office/officeart/2005/8/layout/hierarchy3"/>
    <dgm:cxn modelId="{0067B8EC-2A22-4E93-BE75-1206F17A0C34}" type="presParOf" srcId="{F7BB59D5-85BD-49CB-9475-9DDFE9AFC49F}" destId="{A60B0FBB-9DD7-44A1-B366-E49CBE9BA20B}" srcOrd="0" destOrd="0" presId="urn:microsoft.com/office/officeart/2005/8/layout/hierarchy3"/>
    <dgm:cxn modelId="{D1C350EB-CF48-4633-8768-D28196C3223F}" type="presParOf" srcId="{A60B0FBB-9DD7-44A1-B366-E49CBE9BA20B}" destId="{7528AD80-CD91-4806-8285-F0B345A648C5}" srcOrd="0" destOrd="0" presId="urn:microsoft.com/office/officeart/2005/8/layout/hierarchy3"/>
    <dgm:cxn modelId="{D9051BEC-8A29-4AD1-93F5-2ADE184F8E3C}" type="presParOf" srcId="{A60B0FBB-9DD7-44A1-B366-E49CBE9BA20B}" destId="{80589653-320B-4ED2-8D1D-9D84AA99E4E8}" srcOrd="1" destOrd="0" presId="urn:microsoft.com/office/officeart/2005/8/layout/hierarchy3"/>
    <dgm:cxn modelId="{5FC72C51-C757-4B27-AE4F-068A96CA0F9E}" type="presParOf" srcId="{F7BB59D5-85BD-49CB-9475-9DDFE9AFC49F}" destId="{E2502FCE-E036-406F-B38A-7F445A3463BA}" srcOrd="1" destOrd="0" presId="urn:microsoft.com/office/officeart/2005/8/layout/hierarchy3"/>
    <dgm:cxn modelId="{0B096D3C-49CE-4E20-930A-F5ED40C376ED}" type="presParOf" srcId="{E2502FCE-E036-406F-B38A-7F445A3463BA}" destId="{C9D809F6-62E5-4FDF-8376-6949AC5BC8B5}" srcOrd="0" destOrd="0" presId="urn:microsoft.com/office/officeart/2005/8/layout/hierarchy3"/>
    <dgm:cxn modelId="{CF5B314E-75CC-4876-A928-3CEEF793D0AA}" type="presParOf" srcId="{E2502FCE-E036-406F-B38A-7F445A3463BA}" destId="{60510A97-D147-4F90-BBBE-7240AA39AF15}" srcOrd="1" destOrd="0" presId="urn:microsoft.com/office/officeart/2005/8/layout/hierarchy3"/>
    <dgm:cxn modelId="{CB5F074A-1CFA-415E-A1ED-7C32D0F03E38}" type="presParOf" srcId="{E2502FCE-E036-406F-B38A-7F445A3463BA}" destId="{7B804936-925E-4B43-B7EF-3E93A2E5BA1F}" srcOrd="2" destOrd="0" presId="urn:microsoft.com/office/officeart/2005/8/layout/hierarchy3"/>
    <dgm:cxn modelId="{C2D754F5-08B4-4128-A452-00D5AA35D75B}" type="presParOf" srcId="{E2502FCE-E036-406F-B38A-7F445A3463BA}" destId="{32BFC568-25EF-409F-B2CF-FB32A058AD58}" srcOrd="3" destOrd="0" presId="urn:microsoft.com/office/officeart/2005/8/layout/hierarchy3"/>
    <dgm:cxn modelId="{2F2FF1DF-8F03-4F8F-8952-80F5F3EE950E}" type="presParOf" srcId="{9833897A-8177-44DF-981B-CD87D5774E47}" destId="{44DF05BB-ACC6-495F-A0B9-287A455CA0E9}" srcOrd="1" destOrd="0" presId="urn:microsoft.com/office/officeart/2005/8/layout/hierarchy3"/>
    <dgm:cxn modelId="{36F958A7-D188-4910-A434-2117E0163EF2}" type="presParOf" srcId="{44DF05BB-ACC6-495F-A0B9-287A455CA0E9}" destId="{BBB7555A-C770-498D-8B09-785050CD138A}" srcOrd="0" destOrd="0" presId="urn:microsoft.com/office/officeart/2005/8/layout/hierarchy3"/>
    <dgm:cxn modelId="{DD905814-4310-4EA6-8C3C-7534BB738354}" type="presParOf" srcId="{BBB7555A-C770-498D-8B09-785050CD138A}" destId="{1C2E0FEF-CC09-4B40-96C3-1476C2D7DFD3}" srcOrd="0" destOrd="0" presId="urn:microsoft.com/office/officeart/2005/8/layout/hierarchy3"/>
    <dgm:cxn modelId="{97493D50-A6ED-4A71-BFB4-24D25B7957C3}" type="presParOf" srcId="{BBB7555A-C770-498D-8B09-785050CD138A}" destId="{9B0BB5EB-DBAC-451F-B65D-4484091F0F45}" srcOrd="1" destOrd="0" presId="urn:microsoft.com/office/officeart/2005/8/layout/hierarchy3"/>
    <dgm:cxn modelId="{96B674B0-2778-4B92-AD51-E4E23DB0EE64}" type="presParOf" srcId="{44DF05BB-ACC6-495F-A0B9-287A455CA0E9}" destId="{2F64ED73-CDB4-4134-976C-953294A97904}" srcOrd="1" destOrd="0" presId="urn:microsoft.com/office/officeart/2005/8/layout/hierarchy3"/>
    <dgm:cxn modelId="{98D13D91-D16F-4708-8E09-5C56F1EE9ADD}" type="presParOf" srcId="{2F64ED73-CDB4-4134-976C-953294A97904}" destId="{3A2D4725-A01C-46D3-AD0E-D63F1F6539A7}" srcOrd="0" destOrd="0" presId="urn:microsoft.com/office/officeart/2005/8/layout/hierarchy3"/>
    <dgm:cxn modelId="{51DD309C-6E67-4B0C-AFD0-9E8392085945}" type="presParOf" srcId="{2F64ED73-CDB4-4134-976C-953294A97904}" destId="{EAB57FBA-0AB4-4B35-98D7-0C1ECE050E4E}" srcOrd="1" destOrd="0" presId="urn:microsoft.com/office/officeart/2005/8/layout/hierarchy3"/>
    <dgm:cxn modelId="{23FEF6D5-D791-4FA6-AB8A-D3B2B2F7EB4C}" type="presParOf" srcId="{2F64ED73-CDB4-4134-976C-953294A97904}" destId="{57214107-9C3E-4CBE-9F28-3724B4F1379F}" srcOrd="2" destOrd="0" presId="urn:microsoft.com/office/officeart/2005/8/layout/hierarchy3"/>
    <dgm:cxn modelId="{25D4C47C-B46C-4E1F-949A-D911D5B4B914}" type="presParOf" srcId="{2F64ED73-CDB4-4134-976C-953294A97904}" destId="{048047E2-143D-4225-89B3-0AF748953EEA}" srcOrd="3" destOrd="0" presId="urn:microsoft.com/office/officeart/2005/8/layout/hierarchy3"/>
    <dgm:cxn modelId="{86F80F27-F8C3-4EEE-A796-F285BE504B4E}" type="presParOf" srcId="{9833897A-8177-44DF-981B-CD87D5774E47}" destId="{CFC05F12-ECCA-4379-BA33-C9C91C022F03}" srcOrd="2" destOrd="0" presId="urn:microsoft.com/office/officeart/2005/8/layout/hierarchy3"/>
    <dgm:cxn modelId="{0749C347-42D0-4077-A7F7-1686E3225E71}" type="presParOf" srcId="{CFC05F12-ECCA-4379-BA33-C9C91C022F03}" destId="{A1E91B85-E428-4B9D-8072-68DD2750352B}" srcOrd="0" destOrd="0" presId="urn:microsoft.com/office/officeart/2005/8/layout/hierarchy3"/>
    <dgm:cxn modelId="{644D4842-C64A-46D5-8E1C-3A3A87B66CE3}" type="presParOf" srcId="{A1E91B85-E428-4B9D-8072-68DD2750352B}" destId="{17DD6625-FAFD-4DB4-BC2A-1EF02CE8372D}" srcOrd="0" destOrd="0" presId="urn:microsoft.com/office/officeart/2005/8/layout/hierarchy3"/>
    <dgm:cxn modelId="{03BE7685-7B09-4FC3-B12D-448EF97A1FC5}" type="presParOf" srcId="{A1E91B85-E428-4B9D-8072-68DD2750352B}" destId="{E1E372A4-F739-4BCC-BA09-40C1CFF98223}" srcOrd="1" destOrd="0" presId="urn:microsoft.com/office/officeart/2005/8/layout/hierarchy3"/>
    <dgm:cxn modelId="{A3D9E0C7-D4E0-40A6-9036-D26F0D3DB39D}" type="presParOf" srcId="{CFC05F12-ECCA-4379-BA33-C9C91C022F03}" destId="{1E090D74-849D-4D28-AEC5-6D7A55AF86FF}" srcOrd="1" destOrd="0" presId="urn:microsoft.com/office/officeart/2005/8/layout/hierarchy3"/>
    <dgm:cxn modelId="{391D84EA-0925-446A-9B13-B20E08484EC6}" type="presParOf" srcId="{1E090D74-849D-4D28-AEC5-6D7A55AF86FF}" destId="{FDF97698-4DA3-4449-A82C-4E9EFAA5A4ED}" srcOrd="0" destOrd="0" presId="urn:microsoft.com/office/officeart/2005/8/layout/hierarchy3"/>
    <dgm:cxn modelId="{E42FB2F3-D235-4B88-849A-C15BDCECEB7C}" type="presParOf" srcId="{1E090D74-849D-4D28-AEC5-6D7A55AF86FF}" destId="{FEBFC4B5-0A41-4437-B5FE-84E99E8420A3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AEA1D5-157F-4BC4-AB88-7E0DC02F1B01}" type="doc">
      <dgm:prSet loTypeId="urn:microsoft.com/office/officeart/2005/8/layout/hierarchy4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3E1E9DEB-B27D-4AE4-B210-90A50270966A}">
      <dgm:prSet custT="1"/>
      <dgm:spPr/>
      <dgm:t>
        <a:bodyPr/>
        <a:lstStyle/>
        <a:p>
          <a:r>
            <a:rPr lang="ru-RU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Цели и целевые показатели национального проекта «Наука» </a:t>
          </a:r>
          <a:endParaRPr lang="ru-RU" sz="2400" dirty="0"/>
        </a:p>
      </dgm:t>
    </dgm:pt>
    <dgm:pt modelId="{898FA6D1-D787-4E83-9698-2ABD125630F9}" type="parTrans" cxnId="{C774AB6F-7309-4D9F-BE61-9E8A8F6A4DEE}">
      <dgm:prSet/>
      <dgm:spPr/>
      <dgm:t>
        <a:bodyPr/>
        <a:lstStyle/>
        <a:p>
          <a:endParaRPr lang="ru-RU"/>
        </a:p>
      </dgm:t>
    </dgm:pt>
    <dgm:pt modelId="{1379C6C9-E7E1-4295-884B-1D392E4019BF}" type="sibTrans" cxnId="{C774AB6F-7309-4D9F-BE61-9E8A8F6A4DEE}">
      <dgm:prSet/>
      <dgm:spPr/>
      <dgm:t>
        <a:bodyPr/>
        <a:lstStyle/>
        <a:p>
          <a:endParaRPr lang="ru-RU"/>
        </a:p>
      </dgm:t>
    </dgm:pt>
    <dgm:pt modelId="{65611F47-A449-453A-986E-AA42EAD83937}">
      <dgm:prSet custT="1"/>
      <dgm:spPr/>
      <dgm:t>
        <a:bodyPr/>
        <a:lstStyle/>
        <a:p>
          <a:pPr>
            <a:lnSpc>
              <a:spcPct val="100000"/>
            </a:lnSpc>
            <a:buClr>
              <a:srgbClr val="C00000"/>
            </a:buClr>
            <a:buFont typeface="Wingdings" panose="05000000000000000000" pitchFamily="2" charset="2"/>
            <a:buNone/>
          </a:pPr>
          <a:r>
            <a:rPr lang="ru-RU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Цель 1. Обеспечение присутствия Российской Федерации в числе пяти ведущих стран мира, осуществляющих научные исследования и разработки в областях, определяемых приоритетами научно-технологического развития</a:t>
          </a:r>
          <a:endParaRPr lang="ru-RU" sz="2000" dirty="0"/>
        </a:p>
      </dgm:t>
    </dgm:pt>
    <dgm:pt modelId="{D0016EEB-E9AA-4BCC-865B-D6938FA6EB57}" type="parTrans" cxnId="{91480507-DD91-4FD3-8D03-CD83BBA07D9D}">
      <dgm:prSet/>
      <dgm:spPr/>
      <dgm:t>
        <a:bodyPr/>
        <a:lstStyle/>
        <a:p>
          <a:endParaRPr lang="ru-RU"/>
        </a:p>
      </dgm:t>
    </dgm:pt>
    <dgm:pt modelId="{95115E4F-51E9-4422-B358-F484E184DD2C}" type="sibTrans" cxnId="{91480507-DD91-4FD3-8D03-CD83BBA07D9D}">
      <dgm:prSet/>
      <dgm:spPr/>
      <dgm:t>
        <a:bodyPr/>
        <a:lstStyle/>
        <a:p>
          <a:endParaRPr lang="ru-RU"/>
        </a:p>
      </dgm:t>
    </dgm:pt>
    <dgm:pt modelId="{E4452059-6084-49E5-A06E-B341970B9536}">
      <dgm:prSet custT="1"/>
      <dgm:spPr/>
      <dgm:t>
        <a:bodyPr/>
        <a:lstStyle/>
        <a:p>
          <a:pPr algn="ctr"/>
          <a:r>
            <a:rPr lang="ru-RU" sz="1800" dirty="0"/>
            <a:t>Место РФ по удельному весу в общем числе статей в областях, определяемых приоритетами научно-технологического развития, в изданиях, индексируемых в международных базах данных </a:t>
          </a:r>
        </a:p>
      </dgm:t>
    </dgm:pt>
    <dgm:pt modelId="{41A33303-8E87-4B7E-8073-9BBCE5373A4C}" type="parTrans" cxnId="{45686296-065B-4BB5-AFF3-9F988760D9EC}">
      <dgm:prSet/>
      <dgm:spPr/>
      <dgm:t>
        <a:bodyPr/>
        <a:lstStyle/>
        <a:p>
          <a:endParaRPr lang="ru-RU"/>
        </a:p>
      </dgm:t>
    </dgm:pt>
    <dgm:pt modelId="{A1ECD050-4D8F-4A04-8473-45EDA85E757D}" type="sibTrans" cxnId="{45686296-065B-4BB5-AFF3-9F988760D9EC}">
      <dgm:prSet/>
      <dgm:spPr/>
      <dgm:t>
        <a:bodyPr/>
        <a:lstStyle/>
        <a:p>
          <a:endParaRPr lang="ru-RU"/>
        </a:p>
      </dgm:t>
    </dgm:pt>
    <dgm:pt modelId="{B514D928-C368-43E8-B0F2-EA9BFA31E150}">
      <dgm:prSet custT="1"/>
      <dgm:spPr/>
      <dgm:t>
        <a:bodyPr/>
        <a:lstStyle/>
        <a:p>
          <a:r>
            <a:rPr lang="ru-RU" sz="1800" dirty="0"/>
            <a:t>Место РФ по удельному весу в общем числе заявок на получение патента на изобретение, поданных в мире по областям, определяемых приоритетами научно-технологического развития</a:t>
          </a:r>
        </a:p>
      </dgm:t>
    </dgm:pt>
    <dgm:pt modelId="{42538046-95B6-4FA4-8244-D4B716FCE1AF}" type="parTrans" cxnId="{21157731-655E-449C-A8C3-6E42A9981AAE}">
      <dgm:prSet/>
      <dgm:spPr/>
      <dgm:t>
        <a:bodyPr/>
        <a:lstStyle/>
        <a:p>
          <a:endParaRPr lang="ru-RU"/>
        </a:p>
      </dgm:t>
    </dgm:pt>
    <dgm:pt modelId="{B4B28A90-D7E7-4A9C-9AE3-C21273F3383F}" type="sibTrans" cxnId="{21157731-655E-449C-A8C3-6E42A9981AAE}">
      <dgm:prSet/>
      <dgm:spPr/>
      <dgm:t>
        <a:bodyPr/>
        <a:lstStyle/>
        <a:p>
          <a:endParaRPr lang="ru-RU"/>
        </a:p>
      </dgm:t>
    </dgm:pt>
    <dgm:pt modelId="{09419588-0F35-420C-BCA1-ED67AB76D00E}">
      <dgm:prSet custT="1"/>
      <dgm:spPr/>
      <dgm:t>
        <a:bodyPr/>
        <a:lstStyle/>
        <a:p>
          <a:r>
            <a:rPr lang="ru-RU" sz="1800" dirty="0"/>
            <a:t>Место РФ по численности исследователей в эквиваленте полной занятости среди ведущих стран мира (по данным Организации экономического сотрудничества и развития) </a:t>
          </a:r>
        </a:p>
      </dgm:t>
    </dgm:pt>
    <dgm:pt modelId="{0CE29336-C803-44B8-AB09-4954C3447C7F}" type="parTrans" cxnId="{1E501A2C-9A2C-4163-86C3-F964B8F26D81}">
      <dgm:prSet/>
      <dgm:spPr/>
      <dgm:t>
        <a:bodyPr/>
        <a:lstStyle/>
        <a:p>
          <a:endParaRPr lang="ru-RU"/>
        </a:p>
      </dgm:t>
    </dgm:pt>
    <dgm:pt modelId="{C3A9BAA8-77D3-4ACB-960B-F6FAEFD821C5}" type="sibTrans" cxnId="{1E501A2C-9A2C-4163-86C3-F964B8F26D81}">
      <dgm:prSet/>
      <dgm:spPr/>
      <dgm:t>
        <a:bodyPr/>
        <a:lstStyle/>
        <a:p>
          <a:endParaRPr lang="ru-RU"/>
        </a:p>
      </dgm:t>
    </dgm:pt>
    <dgm:pt modelId="{61346A61-0B6A-4B32-A313-34AEA9CEF1B0}" type="pres">
      <dgm:prSet presAssocID="{9BAEA1D5-157F-4BC4-AB88-7E0DC02F1B0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C10480D-6F8A-4C01-A3C2-E0F6C133CE56}" type="pres">
      <dgm:prSet presAssocID="{3E1E9DEB-B27D-4AE4-B210-90A50270966A}" presName="vertOne" presStyleCnt="0"/>
      <dgm:spPr/>
    </dgm:pt>
    <dgm:pt modelId="{50A0E02B-33DD-4584-9040-5BA138659F0A}" type="pres">
      <dgm:prSet presAssocID="{3E1E9DEB-B27D-4AE4-B210-90A50270966A}" presName="txOne" presStyleLbl="node0" presStyleIdx="0" presStyleCnt="1" custScaleX="99804" custScaleY="101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54E1E8-4EBB-41AD-96F2-808C2145258A}" type="pres">
      <dgm:prSet presAssocID="{3E1E9DEB-B27D-4AE4-B210-90A50270966A}" presName="parTransOne" presStyleCnt="0"/>
      <dgm:spPr/>
    </dgm:pt>
    <dgm:pt modelId="{2D8CF329-6FD1-41E7-8FC9-0BF20AF6856A}" type="pres">
      <dgm:prSet presAssocID="{3E1E9DEB-B27D-4AE4-B210-90A50270966A}" presName="horzOne" presStyleCnt="0"/>
      <dgm:spPr/>
    </dgm:pt>
    <dgm:pt modelId="{34CF7C5E-A96B-47CA-934D-7D2A4EE5A4FF}" type="pres">
      <dgm:prSet presAssocID="{65611F47-A449-453A-986E-AA42EAD83937}" presName="vertTwo" presStyleCnt="0"/>
      <dgm:spPr/>
    </dgm:pt>
    <dgm:pt modelId="{D519725F-76C2-4E6A-BF6F-161DF6D6E551}" type="pres">
      <dgm:prSet presAssocID="{65611F47-A449-453A-986E-AA42EAD83937}" presName="txTwo" presStyleLbl="node2" presStyleIdx="0" presStyleCnt="1" custScaleY="29221" custLinFactNeighborX="-794" custLinFactNeighborY="-609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C4879D-96AC-4C71-9515-036CD1D6B029}" type="pres">
      <dgm:prSet presAssocID="{65611F47-A449-453A-986E-AA42EAD83937}" presName="parTransTwo" presStyleCnt="0"/>
      <dgm:spPr/>
    </dgm:pt>
    <dgm:pt modelId="{4714AAE0-D269-4CB0-89B2-AEB327951AF4}" type="pres">
      <dgm:prSet presAssocID="{65611F47-A449-453A-986E-AA42EAD83937}" presName="horzTwo" presStyleCnt="0"/>
      <dgm:spPr/>
    </dgm:pt>
    <dgm:pt modelId="{6DEACDA4-0AFE-4571-8AC5-5DC1E8CA6F0A}" type="pres">
      <dgm:prSet presAssocID="{E4452059-6084-49E5-A06E-B341970B9536}" presName="vertThree" presStyleCnt="0"/>
      <dgm:spPr/>
    </dgm:pt>
    <dgm:pt modelId="{967456F4-790D-4949-9E2A-696576E33661}" type="pres">
      <dgm:prSet presAssocID="{E4452059-6084-49E5-A06E-B341970B9536}" presName="txThree" presStyleLbl="node3" presStyleIdx="0" presStyleCnt="3" custScaleY="100394" custLinFactNeighborX="-722" custLinFactNeighborY="-98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090A7C-BAF7-487E-8667-43C02B90A93F}" type="pres">
      <dgm:prSet presAssocID="{E4452059-6084-49E5-A06E-B341970B9536}" presName="horzThree" presStyleCnt="0"/>
      <dgm:spPr/>
    </dgm:pt>
    <dgm:pt modelId="{9F1C9781-0802-4971-9C4B-30A2D6818900}" type="pres">
      <dgm:prSet presAssocID="{A1ECD050-4D8F-4A04-8473-45EDA85E757D}" presName="sibSpaceThree" presStyleCnt="0"/>
      <dgm:spPr/>
    </dgm:pt>
    <dgm:pt modelId="{3ED9C029-97D9-4E37-8551-A46535B72F57}" type="pres">
      <dgm:prSet presAssocID="{B514D928-C368-43E8-B0F2-EA9BFA31E150}" presName="vertThree" presStyleCnt="0"/>
      <dgm:spPr/>
    </dgm:pt>
    <dgm:pt modelId="{C81B44E3-0C02-4560-AD62-5065A3062E0B}" type="pres">
      <dgm:prSet presAssocID="{B514D928-C368-43E8-B0F2-EA9BFA31E150}" presName="txThree" presStyleLbl="node3" presStyleIdx="1" presStyleCnt="3" custScaleX="97565" custScaleY="100394" custLinFactNeighborY="-98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EF3A61-969D-46ED-BEDE-02FBD937B159}" type="pres">
      <dgm:prSet presAssocID="{B514D928-C368-43E8-B0F2-EA9BFA31E150}" presName="horzThree" presStyleCnt="0"/>
      <dgm:spPr/>
    </dgm:pt>
    <dgm:pt modelId="{A47A2FD2-6586-4FF4-A298-3585844C1C1D}" type="pres">
      <dgm:prSet presAssocID="{B4B28A90-D7E7-4A9C-9AE3-C21273F3383F}" presName="sibSpaceThree" presStyleCnt="0"/>
      <dgm:spPr/>
    </dgm:pt>
    <dgm:pt modelId="{DC33194D-7445-4551-9133-22C6B67EDD8B}" type="pres">
      <dgm:prSet presAssocID="{09419588-0F35-420C-BCA1-ED67AB76D00E}" presName="vertThree" presStyleCnt="0"/>
      <dgm:spPr/>
    </dgm:pt>
    <dgm:pt modelId="{833EA8F1-CC91-456B-900E-04704F4E0E20}" type="pres">
      <dgm:prSet presAssocID="{09419588-0F35-420C-BCA1-ED67AB76D00E}" presName="txThree" presStyleLbl="node3" presStyleIdx="2" presStyleCnt="3" custScaleY="100394" custLinFactNeighborX="-612" custLinFactNeighborY="-98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D18E1F-F077-43B0-8FD4-E46EF55B476B}" type="pres">
      <dgm:prSet presAssocID="{09419588-0F35-420C-BCA1-ED67AB76D00E}" presName="horzThree" presStyleCnt="0"/>
      <dgm:spPr/>
    </dgm:pt>
  </dgm:ptLst>
  <dgm:cxnLst>
    <dgm:cxn modelId="{A6C6923E-DECF-4ADF-B98A-C6A7A628B951}" type="presOf" srcId="{E4452059-6084-49E5-A06E-B341970B9536}" destId="{967456F4-790D-4949-9E2A-696576E33661}" srcOrd="0" destOrd="0" presId="urn:microsoft.com/office/officeart/2005/8/layout/hierarchy4"/>
    <dgm:cxn modelId="{0CD45FB8-CA47-4B4E-879C-ECE1B9EE4CDE}" type="presOf" srcId="{9BAEA1D5-157F-4BC4-AB88-7E0DC02F1B01}" destId="{61346A61-0B6A-4B32-A313-34AEA9CEF1B0}" srcOrd="0" destOrd="0" presId="urn:microsoft.com/office/officeart/2005/8/layout/hierarchy4"/>
    <dgm:cxn modelId="{C774AB6F-7309-4D9F-BE61-9E8A8F6A4DEE}" srcId="{9BAEA1D5-157F-4BC4-AB88-7E0DC02F1B01}" destId="{3E1E9DEB-B27D-4AE4-B210-90A50270966A}" srcOrd="0" destOrd="0" parTransId="{898FA6D1-D787-4E83-9698-2ABD125630F9}" sibTransId="{1379C6C9-E7E1-4295-884B-1D392E4019BF}"/>
    <dgm:cxn modelId="{21157731-655E-449C-A8C3-6E42A9981AAE}" srcId="{65611F47-A449-453A-986E-AA42EAD83937}" destId="{B514D928-C368-43E8-B0F2-EA9BFA31E150}" srcOrd="1" destOrd="0" parTransId="{42538046-95B6-4FA4-8244-D4B716FCE1AF}" sibTransId="{B4B28A90-D7E7-4A9C-9AE3-C21273F3383F}"/>
    <dgm:cxn modelId="{678E41BE-D476-47BF-ACAC-4A8F83791A06}" type="presOf" srcId="{09419588-0F35-420C-BCA1-ED67AB76D00E}" destId="{833EA8F1-CC91-456B-900E-04704F4E0E20}" srcOrd="0" destOrd="0" presId="urn:microsoft.com/office/officeart/2005/8/layout/hierarchy4"/>
    <dgm:cxn modelId="{57DCA047-0BDA-4237-87DA-08C78DCE52CB}" type="presOf" srcId="{65611F47-A449-453A-986E-AA42EAD83937}" destId="{D519725F-76C2-4E6A-BF6F-161DF6D6E551}" srcOrd="0" destOrd="0" presId="urn:microsoft.com/office/officeart/2005/8/layout/hierarchy4"/>
    <dgm:cxn modelId="{91480507-DD91-4FD3-8D03-CD83BBA07D9D}" srcId="{3E1E9DEB-B27D-4AE4-B210-90A50270966A}" destId="{65611F47-A449-453A-986E-AA42EAD83937}" srcOrd="0" destOrd="0" parTransId="{D0016EEB-E9AA-4BCC-865B-D6938FA6EB57}" sibTransId="{95115E4F-51E9-4422-B358-F484E184DD2C}"/>
    <dgm:cxn modelId="{1E501A2C-9A2C-4163-86C3-F964B8F26D81}" srcId="{65611F47-A449-453A-986E-AA42EAD83937}" destId="{09419588-0F35-420C-BCA1-ED67AB76D00E}" srcOrd="2" destOrd="0" parTransId="{0CE29336-C803-44B8-AB09-4954C3447C7F}" sibTransId="{C3A9BAA8-77D3-4ACB-960B-F6FAEFD821C5}"/>
    <dgm:cxn modelId="{45686296-065B-4BB5-AFF3-9F988760D9EC}" srcId="{65611F47-A449-453A-986E-AA42EAD83937}" destId="{E4452059-6084-49E5-A06E-B341970B9536}" srcOrd="0" destOrd="0" parTransId="{41A33303-8E87-4B7E-8073-9BBCE5373A4C}" sibTransId="{A1ECD050-4D8F-4A04-8473-45EDA85E757D}"/>
    <dgm:cxn modelId="{28112BC8-028A-4C7F-B0E6-574CBC578FBB}" type="presOf" srcId="{B514D928-C368-43E8-B0F2-EA9BFA31E150}" destId="{C81B44E3-0C02-4560-AD62-5065A3062E0B}" srcOrd="0" destOrd="0" presId="urn:microsoft.com/office/officeart/2005/8/layout/hierarchy4"/>
    <dgm:cxn modelId="{4F9428F3-4163-4603-BDA4-ED8117B016A1}" type="presOf" srcId="{3E1E9DEB-B27D-4AE4-B210-90A50270966A}" destId="{50A0E02B-33DD-4584-9040-5BA138659F0A}" srcOrd="0" destOrd="0" presId="urn:microsoft.com/office/officeart/2005/8/layout/hierarchy4"/>
    <dgm:cxn modelId="{BA33E310-6F23-4C5A-8C38-DE5B8B2826A4}" type="presParOf" srcId="{61346A61-0B6A-4B32-A313-34AEA9CEF1B0}" destId="{3C10480D-6F8A-4C01-A3C2-E0F6C133CE56}" srcOrd="0" destOrd="0" presId="urn:microsoft.com/office/officeart/2005/8/layout/hierarchy4"/>
    <dgm:cxn modelId="{5166A853-71A2-4813-8FF9-5238FA13BFCA}" type="presParOf" srcId="{3C10480D-6F8A-4C01-A3C2-E0F6C133CE56}" destId="{50A0E02B-33DD-4584-9040-5BA138659F0A}" srcOrd="0" destOrd="0" presId="urn:microsoft.com/office/officeart/2005/8/layout/hierarchy4"/>
    <dgm:cxn modelId="{62ECBBE9-BABF-4671-BB72-BE8B39F40261}" type="presParOf" srcId="{3C10480D-6F8A-4C01-A3C2-E0F6C133CE56}" destId="{DF54E1E8-4EBB-41AD-96F2-808C2145258A}" srcOrd="1" destOrd="0" presId="urn:microsoft.com/office/officeart/2005/8/layout/hierarchy4"/>
    <dgm:cxn modelId="{D37F38CF-5263-44DB-9E43-46CB7360E0AA}" type="presParOf" srcId="{3C10480D-6F8A-4C01-A3C2-E0F6C133CE56}" destId="{2D8CF329-6FD1-41E7-8FC9-0BF20AF6856A}" srcOrd="2" destOrd="0" presId="urn:microsoft.com/office/officeart/2005/8/layout/hierarchy4"/>
    <dgm:cxn modelId="{A877D4D7-0651-40FF-BD0F-B891DBC99CA9}" type="presParOf" srcId="{2D8CF329-6FD1-41E7-8FC9-0BF20AF6856A}" destId="{34CF7C5E-A96B-47CA-934D-7D2A4EE5A4FF}" srcOrd="0" destOrd="0" presId="urn:microsoft.com/office/officeart/2005/8/layout/hierarchy4"/>
    <dgm:cxn modelId="{9181AF3C-40A8-4F5C-A966-5BA53EB12D7D}" type="presParOf" srcId="{34CF7C5E-A96B-47CA-934D-7D2A4EE5A4FF}" destId="{D519725F-76C2-4E6A-BF6F-161DF6D6E551}" srcOrd="0" destOrd="0" presId="urn:microsoft.com/office/officeart/2005/8/layout/hierarchy4"/>
    <dgm:cxn modelId="{5F428D8E-8AE2-40B7-8241-1E620AA0D3A1}" type="presParOf" srcId="{34CF7C5E-A96B-47CA-934D-7D2A4EE5A4FF}" destId="{E3C4879D-96AC-4C71-9515-036CD1D6B029}" srcOrd="1" destOrd="0" presId="urn:microsoft.com/office/officeart/2005/8/layout/hierarchy4"/>
    <dgm:cxn modelId="{45EB1890-757C-49A8-BACA-19D953A70EB9}" type="presParOf" srcId="{34CF7C5E-A96B-47CA-934D-7D2A4EE5A4FF}" destId="{4714AAE0-D269-4CB0-89B2-AEB327951AF4}" srcOrd="2" destOrd="0" presId="urn:microsoft.com/office/officeart/2005/8/layout/hierarchy4"/>
    <dgm:cxn modelId="{402A5526-36EE-4B4D-A99D-EAFA975CA20E}" type="presParOf" srcId="{4714AAE0-D269-4CB0-89B2-AEB327951AF4}" destId="{6DEACDA4-0AFE-4571-8AC5-5DC1E8CA6F0A}" srcOrd="0" destOrd="0" presId="urn:microsoft.com/office/officeart/2005/8/layout/hierarchy4"/>
    <dgm:cxn modelId="{1EB9189E-72E8-44D0-9C6F-FD29F3BC8D60}" type="presParOf" srcId="{6DEACDA4-0AFE-4571-8AC5-5DC1E8CA6F0A}" destId="{967456F4-790D-4949-9E2A-696576E33661}" srcOrd="0" destOrd="0" presId="urn:microsoft.com/office/officeart/2005/8/layout/hierarchy4"/>
    <dgm:cxn modelId="{DFB121E6-B053-4AFC-8A06-E63B1387056A}" type="presParOf" srcId="{6DEACDA4-0AFE-4571-8AC5-5DC1E8CA6F0A}" destId="{4A090A7C-BAF7-487E-8667-43C02B90A93F}" srcOrd="1" destOrd="0" presId="urn:microsoft.com/office/officeart/2005/8/layout/hierarchy4"/>
    <dgm:cxn modelId="{10B323CF-5520-4977-A0C8-0FF850AE2E2D}" type="presParOf" srcId="{4714AAE0-D269-4CB0-89B2-AEB327951AF4}" destId="{9F1C9781-0802-4971-9C4B-30A2D6818900}" srcOrd="1" destOrd="0" presId="urn:microsoft.com/office/officeart/2005/8/layout/hierarchy4"/>
    <dgm:cxn modelId="{D3AA988C-F227-4984-8ABE-3A39E53A1FA9}" type="presParOf" srcId="{4714AAE0-D269-4CB0-89B2-AEB327951AF4}" destId="{3ED9C029-97D9-4E37-8551-A46535B72F57}" srcOrd="2" destOrd="0" presId="urn:microsoft.com/office/officeart/2005/8/layout/hierarchy4"/>
    <dgm:cxn modelId="{B7C9D1E0-3E73-4A73-9F68-DCC5691184BB}" type="presParOf" srcId="{3ED9C029-97D9-4E37-8551-A46535B72F57}" destId="{C81B44E3-0C02-4560-AD62-5065A3062E0B}" srcOrd="0" destOrd="0" presId="urn:microsoft.com/office/officeart/2005/8/layout/hierarchy4"/>
    <dgm:cxn modelId="{D6F7C43E-61E9-4CFE-B632-B3071E77C0AC}" type="presParOf" srcId="{3ED9C029-97D9-4E37-8551-A46535B72F57}" destId="{52EF3A61-969D-46ED-BEDE-02FBD937B159}" srcOrd="1" destOrd="0" presId="urn:microsoft.com/office/officeart/2005/8/layout/hierarchy4"/>
    <dgm:cxn modelId="{1C32DAAD-F663-42A8-B341-A9E7406E4CA4}" type="presParOf" srcId="{4714AAE0-D269-4CB0-89B2-AEB327951AF4}" destId="{A47A2FD2-6586-4FF4-A298-3585844C1C1D}" srcOrd="3" destOrd="0" presId="urn:microsoft.com/office/officeart/2005/8/layout/hierarchy4"/>
    <dgm:cxn modelId="{1CF2DDAB-2471-43A6-A630-3D5737F1C945}" type="presParOf" srcId="{4714AAE0-D269-4CB0-89B2-AEB327951AF4}" destId="{DC33194D-7445-4551-9133-22C6B67EDD8B}" srcOrd="4" destOrd="0" presId="urn:microsoft.com/office/officeart/2005/8/layout/hierarchy4"/>
    <dgm:cxn modelId="{0B1ECEBE-406B-45DB-A305-83B25A9A2756}" type="presParOf" srcId="{DC33194D-7445-4551-9133-22C6B67EDD8B}" destId="{833EA8F1-CC91-456B-900E-04704F4E0E20}" srcOrd="0" destOrd="0" presId="urn:microsoft.com/office/officeart/2005/8/layout/hierarchy4"/>
    <dgm:cxn modelId="{757F1C05-0E98-438D-B3A3-934D3EF7B1F7}" type="presParOf" srcId="{DC33194D-7445-4551-9133-22C6B67EDD8B}" destId="{84D18E1F-F077-43B0-8FD4-E46EF55B476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AEA1D5-157F-4BC4-AB88-7E0DC02F1B01}" type="doc">
      <dgm:prSet loTypeId="urn:microsoft.com/office/officeart/2005/8/layout/hierarchy4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3E1E9DEB-B27D-4AE4-B210-90A50270966A}">
      <dgm:prSet custT="1"/>
      <dgm:spPr/>
      <dgm:t>
        <a:bodyPr/>
        <a:lstStyle/>
        <a:p>
          <a:r>
            <a:rPr lang="ru-RU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Цели и целевые показатели национального проекта «Наука» </a:t>
          </a:r>
          <a:endParaRPr lang="ru-RU" sz="2400" dirty="0"/>
        </a:p>
      </dgm:t>
    </dgm:pt>
    <dgm:pt modelId="{898FA6D1-D787-4E83-9698-2ABD125630F9}" type="parTrans" cxnId="{C774AB6F-7309-4D9F-BE61-9E8A8F6A4DEE}">
      <dgm:prSet/>
      <dgm:spPr/>
      <dgm:t>
        <a:bodyPr/>
        <a:lstStyle/>
        <a:p>
          <a:endParaRPr lang="ru-RU"/>
        </a:p>
      </dgm:t>
    </dgm:pt>
    <dgm:pt modelId="{1379C6C9-E7E1-4295-884B-1D392E4019BF}" type="sibTrans" cxnId="{C774AB6F-7309-4D9F-BE61-9E8A8F6A4DEE}">
      <dgm:prSet/>
      <dgm:spPr/>
      <dgm:t>
        <a:bodyPr/>
        <a:lstStyle/>
        <a:p>
          <a:endParaRPr lang="ru-RU"/>
        </a:p>
      </dgm:t>
    </dgm:pt>
    <dgm:pt modelId="{76A344AE-ACDF-4784-B8A0-23F62088E148}">
      <dgm:prSet custT="1"/>
      <dgm:spPr/>
      <dgm:t>
        <a:bodyPr/>
        <a:lstStyle/>
        <a:p>
          <a:r>
            <a:rPr lang="ru-RU" sz="2200" dirty="0"/>
            <a:t>Доля исследователей в возрасте до 39 лет в общей численности российских исследователей (процент)</a:t>
          </a:r>
        </a:p>
        <a:p>
          <a:endParaRPr lang="ru-RU" sz="2200" dirty="0"/>
        </a:p>
        <a:p>
          <a:endParaRPr lang="ru-RU" sz="2200" dirty="0"/>
        </a:p>
        <a:p>
          <a:endParaRPr lang="ru-RU" sz="2200" dirty="0"/>
        </a:p>
      </dgm:t>
    </dgm:pt>
    <dgm:pt modelId="{0064762B-1D92-44C4-8535-12CCC0756DB8}" type="parTrans" cxnId="{039D4EC0-1532-42B4-83E1-967F143F83AE}">
      <dgm:prSet/>
      <dgm:spPr/>
      <dgm:t>
        <a:bodyPr/>
        <a:lstStyle/>
        <a:p>
          <a:endParaRPr lang="ru-RU"/>
        </a:p>
      </dgm:t>
    </dgm:pt>
    <dgm:pt modelId="{56B31700-3559-4095-931E-F8272A95811E}" type="sibTrans" cxnId="{039D4EC0-1532-42B4-83E1-967F143F83AE}">
      <dgm:prSet/>
      <dgm:spPr/>
      <dgm:t>
        <a:bodyPr/>
        <a:lstStyle/>
        <a:p>
          <a:endParaRPr lang="ru-RU"/>
        </a:p>
      </dgm:t>
    </dgm:pt>
    <dgm:pt modelId="{599F5408-4373-4BB2-86A1-BD0622CB4D9D}">
      <dgm:prSet custT="1"/>
      <dgm:spPr/>
      <dgm:t>
        <a:bodyPr/>
        <a:lstStyle/>
        <a:p>
          <a:r>
            <a:rPr lang="ru-RU" sz="2200" dirty="0"/>
            <a:t>Численность российских и зарубежных ученых, работающих в российских организациях и имеющих статьи в научных изданиях первого и второго квартилей, индексируемых в международных базах данных</a:t>
          </a:r>
        </a:p>
      </dgm:t>
    </dgm:pt>
    <dgm:pt modelId="{08C72336-1DD9-4E2D-ACA2-C075C4A419B6}" type="parTrans" cxnId="{AA9BE6D4-4E20-4C6B-B8D6-28C8F24CB430}">
      <dgm:prSet/>
      <dgm:spPr/>
      <dgm:t>
        <a:bodyPr/>
        <a:lstStyle/>
        <a:p>
          <a:endParaRPr lang="ru-RU"/>
        </a:p>
      </dgm:t>
    </dgm:pt>
    <dgm:pt modelId="{B60C9EE9-F81A-420B-8E87-DFAC8899EDC7}" type="sibTrans" cxnId="{AA9BE6D4-4E20-4C6B-B8D6-28C8F24CB430}">
      <dgm:prSet/>
      <dgm:spPr/>
      <dgm:t>
        <a:bodyPr/>
        <a:lstStyle/>
        <a:p>
          <a:endParaRPr lang="ru-RU"/>
        </a:p>
      </dgm:t>
    </dgm:pt>
    <dgm:pt modelId="{7D750557-D5BE-499C-BD1F-B998ABEBAE75}">
      <dgm:prSet custT="1"/>
      <dgm:spPr/>
      <dgm:t>
        <a:bodyPr/>
        <a:lstStyle/>
        <a:p>
          <a:pPr marL="0"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Clr>
              <a:srgbClr val="C00000"/>
            </a:buClr>
            <a:buFont typeface="Wingdings" panose="05000000000000000000" pitchFamily="2" charset="2"/>
            <a:buNone/>
          </a:pPr>
          <a:r>
            <a:rPr lang="ru-RU" sz="20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Цель 2. Обеспечение привлекательности работы в Российской Федерации для российских и зарубежных ведущих ученых и молодых перспективных исследователей</a:t>
          </a:r>
        </a:p>
      </dgm:t>
    </dgm:pt>
    <dgm:pt modelId="{F7728C65-1060-4D3D-BDFF-C0CAE378F75E}" type="sibTrans" cxnId="{0B76DCA1-8396-4D14-96A4-72F00B94B263}">
      <dgm:prSet/>
      <dgm:spPr/>
      <dgm:t>
        <a:bodyPr/>
        <a:lstStyle/>
        <a:p>
          <a:endParaRPr lang="ru-RU"/>
        </a:p>
      </dgm:t>
    </dgm:pt>
    <dgm:pt modelId="{B7E99B78-C0EC-4844-8781-6EE2256D4570}" type="parTrans" cxnId="{0B76DCA1-8396-4D14-96A4-72F00B94B263}">
      <dgm:prSet/>
      <dgm:spPr/>
      <dgm:t>
        <a:bodyPr/>
        <a:lstStyle/>
        <a:p>
          <a:endParaRPr lang="ru-RU"/>
        </a:p>
      </dgm:t>
    </dgm:pt>
    <dgm:pt modelId="{61346A61-0B6A-4B32-A313-34AEA9CEF1B0}" type="pres">
      <dgm:prSet presAssocID="{9BAEA1D5-157F-4BC4-AB88-7E0DC02F1B0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C10480D-6F8A-4C01-A3C2-E0F6C133CE56}" type="pres">
      <dgm:prSet presAssocID="{3E1E9DEB-B27D-4AE4-B210-90A50270966A}" presName="vertOne" presStyleCnt="0"/>
      <dgm:spPr/>
    </dgm:pt>
    <dgm:pt modelId="{50A0E02B-33DD-4584-9040-5BA138659F0A}" type="pres">
      <dgm:prSet presAssocID="{3E1E9DEB-B27D-4AE4-B210-90A50270966A}" presName="txOne" presStyleLbl="node0" presStyleIdx="0" presStyleCnt="1" custScaleY="177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54E1E8-4EBB-41AD-96F2-808C2145258A}" type="pres">
      <dgm:prSet presAssocID="{3E1E9DEB-B27D-4AE4-B210-90A50270966A}" presName="parTransOne" presStyleCnt="0"/>
      <dgm:spPr/>
    </dgm:pt>
    <dgm:pt modelId="{2D8CF329-6FD1-41E7-8FC9-0BF20AF6856A}" type="pres">
      <dgm:prSet presAssocID="{3E1E9DEB-B27D-4AE4-B210-90A50270966A}" presName="horzOne" presStyleCnt="0"/>
      <dgm:spPr/>
    </dgm:pt>
    <dgm:pt modelId="{0DCA7DFB-0418-4C42-ACFD-9BFFB94D1D57}" type="pres">
      <dgm:prSet presAssocID="{7D750557-D5BE-499C-BD1F-B998ABEBAE75}" presName="vertTwo" presStyleCnt="0"/>
      <dgm:spPr/>
    </dgm:pt>
    <dgm:pt modelId="{943B288E-7746-4B4C-86BA-D98CDA9AC15B}" type="pres">
      <dgm:prSet presAssocID="{7D750557-D5BE-499C-BD1F-B998ABEBAE75}" presName="txTwo" presStyleLbl="node2" presStyleIdx="0" presStyleCnt="1" custScaleY="52349" custLinFactNeighborX="-908" custLinFactNeighborY="-589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1E0E8B-40EB-4328-935F-C34F2AA85B0B}" type="pres">
      <dgm:prSet presAssocID="{7D750557-D5BE-499C-BD1F-B998ABEBAE75}" presName="parTransTwo" presStyleCnt="0"/>
      <dgm:spPr/>
    </dgm:pt>
    <dgm:pt modelId="{7971B051-89D8-4AC2-AB3B-709C0C626C4B}" type="pres">
      <dgm:prSet presAssocID="{7D750557-D5BE-499C-BD1F-B998ABEBAE75}" presName="horzTwo" presStyleCnt="0"/>
      <dgm:spPr/>
    </dgm:pt>
    <dgm:pt modelId="{260211AE-1E5D-4691-9E84-265F9F586058}" type="pres">
      <dgm:prSet presAssocID="{599F5408-4373-4BB2-86A1-BD0622CB4D9D}" presName="vertThree" presStyleCnt="0"/>
      <dgm:spPr/>
    </dgm:pt>
    <dgm:pt modelId="{2AF3D914-0E42-46F2-85BB-D763A7BA36B1}" type="pres">
      <dgm:prSet presAssocID="{599F5408-4373-4BB2-86A1-BD0622CB4D9D}" presName="txThree" presStyleLbl="node3" presStyleIdx="0" presStyleCnt="2" custScaleY="1904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5D6E2A-4517-48EC-9F3F-49850ACE260B}" type="pres">
      <dgm:prSet presAssocID="{599F5408-4373-4BB2-86A1-BD0622CB4D9D}" presName="horzThree" presStyleCnt="0"/>
      <dgm:spPr/>
    </dgm:pt>
    <dgm:pt modelId="{FC9A3AE8-8718-4A12-85DF-425821059E65}" type="pres">
      <dgm:prSet presAssocID="{B60C9EE9-F81A-420B-8E87-DFAC8899EDC7}" presName="sibSpaceThree" presStyleCnt="0"/>
      <dgm:spPr/>
    </dgm:pt>
    <dgm:pt modelId="{123ACBF7-162E-4702-9D00-A7615028DB32}" type="pres">
      <dgm:prSet presAssocID="{76A344AE-ACDF-4784-B8A0-23F62088E148}" presName="vertThree" presStyleCnt="0"/>
      <dgm:spPr/>
    </dgm:pt>
    <dgm:pt modelId="{7EA7AB7F-88E7-49A5-ACF1-794B4EBFAA64}" type="pres">
      <dgm:prSet presAssocID="{76A344AE-ACDF-4784-B8A0-23F62088E148}" presName="txThree" presStyleLbl="node3" presStyleIdx="1" presStyleCnt="2" custScaleY="1904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D9F07C-DFF9-44CB-BDCF-1701DD5D0819}" type="pres">
      <dgm:prSet presAssocID="{76A344AE-ACDF-4784-B8A0-23F62088E148}" presName="horzThree" presStyleCnt="0"/>
      <dgm:spPr/>
    </dgm:pt>
  </dgm:ptLst>
  <dgm:cxnLst>
    <dgm:cxn modelId="{AA9BE6D4-4E20-4C6B-B8D6-28C8F24CB430}" srcId="{7D750557-D5BE-499C-BD1F-B998ABEBAE75}" destId="{599F5408-4373-4BB2-86A1-BD0622CB4D9D}" srcOrd="0" destOrd="0" parTransId="{08C72336-1DD9-4E2D-ACA2-C075C4A419B6}" sibTransId="{B60C9EE9-F81A-420B-8E87-DFAC8899EDC7}"/>
    <dgm:cxn modelId="{0CD45FB8-CA47-4B4E-879C-ECE1B9EE4CDE}" type="presOf" srcId="{9BAEA1D5-157F-4BC4-AB88-7E0DC02F1B01}" destId="{61346A61-0B6A-4B32-A313-34AEA9CEF1B0}" srcOrd="0" destOrd="0" presId="urn:microsoft.com/office/officeart/2005/8/layout/hierarchy4"/>
    <dgm:cxn modelId="{C774AB6F-7309-4D9F-BE61-9E8A8F6A4DEE}" srcId="{9BAEA1D5-157F-4BC4-AB88-7E0DC02F1B01}" destId="{3E1E9DEB-B27D-4AE4-B210-90A50270966A}" srcOrd="0" destOrd="0" parTransId="{898FA6D1-D787-4E83-9698-2ABD125630F9}" sibTransId="{1379C6C9-E7E1-4295-884B-1D392E4019BF}"/>
    <dgm:cxn modelId="{EA22E28E-4990-4A2A-901C-BC66E10115AC}" type="presOf" srcId="{76A344AE-ACDF-4784-B8A0-23F62088E148}" destId="{7EA7AB7F-88E7-49A5-ACF1-794B4EBFAA64}" srcOrd="0" destOrd="0" presId="urn:microsoft.com/office/officeart/2005/8/layout/hierarchy4"/>
    <dgm:cxn modelId="{0B76DCA1-8396-4D14-96A4-72F00B94B263}" srcId="{3E1E9DEB-B27D-4AE4-B210-90A50270966A}" destId="{7D750557-D5BE-499C-BD1F-B998ABEBAE75}" srcOrd="0" destOrd="0" parTransId="{B7E99B78-C0EC-4844-8781-6EE2256D4570}" sibTransId="{F7728C65-1060-4D3D-BDFF-C0CAE378F75E}"/>
    <dgm:cxn modelId="{4D92E858-0BAF-4BE3-8BE8-B403E5D001CC}" type="presOf" srcId="{3E1E9DEB-B27D-4AE4-B210-90A50270966A}" destId="{50A0E02B-33DD-4584-9040-5BA138659F0A}" srcOrd="0" destOrd="0" presId="urn:microsoft.com/office/officeart/2005/8/layout/hierarchy4"/>
    <dgm:cxn modelId="{0DAD2010-B423-4138-A5A5-141E04E780A2}" type="presOf" srcId="{599F5408-4373-4BB2-86A1-BD0622CB4D9D}" destId="{2AF3D914-0E42-46F2-85BB-D763A7BA36B1}" srcOrd="0" destOrd="0" presId="urn:microsoft.com/office/officeart/2005/8/layout/hierarchy4"/>
    <dgm:cxn modelId="{34DE5A85-A665-40EB-89B6-DF946E3DEE0C}" type="presOf" srcId="{7D750557-D5BE-499C-BD1F-B998ABEBAE75}" destId="{943B288E-7746-4B4C-86BA-D98CDA9AC15B}" srcOrd="0" destOrd="0" presId="urn:microsoft.com/office/officeart/2005/8/layout/hierarchy4"/>
    <dgm:cxn modelId="{039D4EC0-1532-42B4-83E1-967F143F83AE}" srcId="{7D750557-D5BE-499C-BD1F-B998ABEBAE75}" destId="{76A344AE-ACDF-4784-B8A0-23F62088E148}" srcOrd="1" destOrd="0" parTransId="{0064762B-1D92-44C4-8535-12CCC0756DB8}" sibTransId="{56B31700-3559-4095-931E-F8272A95811E}"/>
    <dgm:cxn modelId="{642C0CE8-6198-4343-9302-9A1BC03C4C05}" type="presParOf" srcId="{61346A61-0B6A-4B32-A313-34AEA9CEF1B0}" destId="{3C10480D-6F8A-4C01-A3C2-E0F6C133CE56}" srcOrd="0" destOrd="0" presId="urn:microsoft.com/office/officeart/2005/8/layout/hierarchy4"/>
    <dgm:cxn modelId="{4EC6419A-43BB-4D04-8384-4E4EFC2822B4}" type="presParOf" srcId="{3C10480D-6F8A-4C01-A3C2-E0F6C133CE56}" destId="{50A0E02B-33DD-4584-9040-5BA138659F0A}" srcOrd="0" destOrd="0" presId="urn:microsoft.com/office/officeart/2005/8/layout/hierarchy4"/>
    <dgm:cxn modelId="{94AA784B-F2AB-4A9B-AB50-0E3F589A5D1B}" type="presParOf" srcId="{3C10480D-6F8A-4C01-A3C2-E0F6C133CE56}" destId="{DF54E1E8-4EBB-41AD-96F2-808C2145258A}" srcOrd="1" destOrd="0" presId="urn:microsoft.com/office/officeart/2005/8/layout/hierarchy4"/>
    <dgm:cxn modelId="{A21CD9E5-D10E-4D31-99A5-98F69ADB7D92}" type="presParOf" srcId="{3C10480D-6F8A-4C01-A3C2-E0F6C133CE56}" destId="{2D8CF329-6FD1-41E7-8FC9-0BF20AF6856A}" srcOrd="2" destOrd="0" presId="urn:microsoft.com/office/officeart/2005/8/layout/hierarchy4"/>
    <dgm:cxn modelId="{CBE1F578-BD04-43FB-B90E-E633F29ABB16}" type="presParOf" srcId="{2D8CF329-6FD1-41E7-8FC9-0BF20AF6856A}" destId="{0DCA7DFB-0418-4C42-ACFD-9BFFB94D1D57}" srcOrd="0" destOrd="0" presId="urn:microsoft.com/office/officeart/2005/8/layout/hierarchy4"/>
    <dgm:cxn modelId="{B1FE9CE2-FF27-45B6-8D2C-E6560886F8E5}" type="presParOf" srcId="{0DCA7DFB-0418-4C42-ACFD-9BFFB94D1D57}" destId="{943B288E-7746-4B4C-86BA-D98CDA9AC15B}" srcOrd="0" destOrd="0" presId="urn:microsoft.com/office/officeart/2005/8/layout/hierarchy4"/>
    <dgm:cxn modelId="{4AD048A6-83DE-4045-9E77-04426566CD39}" type="presParOf" srcId="{0DCA7DFB-0418-4C42-ACFD-9BFFB94D1D57}" destId="{941E0E8B-40EB-4328-935F-C34F2AA85B0B}" srcOrd="1" destOrd="0" presId="urn:microsoft.com/office/officeart/2005/8/layout/hierarchy4"/>
    <dgm:cxn modelId="{2700FBEE-53E8-4240-9E33-13312E3D2C4E}" type="presParOf" srcId="{0DCA7DFB-0418-4C42-ACFD-9BFFB94D1D57}" destId="{7971B051-89D8-4AC2-AB3B-709C0C626C4B}" srcOrd="2" destOrd="0" presId="urn:microsoft.com/office/officeart/2005/8/layout/hierarchy4"/>
    <dgm:cxn modelId="{F34CE663-1105-4673-9600-53E360CC8733}" type="presParOf" srcId="{7971B051-89D8-4AC2-AB3B-709C0C626C4B}" destId="{260211AE-1E5D-4691-9E84-265F9F586058}" srcOrd="0" destOrd="0" presId="urn:microsoft.com/office/officeart/2005/8/layout/hierarchy4"/>
    <dgm:cxn modelId="{FACF43BF-B084-49F0-839A-98AC75288F48}" type="presParOf" srcId="{260211AE-1E5D-4691-9E84-265F9F586058}" destId="{2AF3D914-0E42-46F2-85BB-D763A7BA36B1}" srcOrd="0" destOrd="0" presId="urn:microsoft.com/office/officeart/2005/8/layout/hierarchy4"/>
    <dgm:cxn modelId="{C1B72698-B25F-421B-92AF-A04074A87266}" type="presParOf" srcId="{260211AE-1E5D-4691-9E84-265F9F586058}" destId="{6A5D6E2A-4517-48EC-9F3F-49850ACE260B}" srcOrd="1" destOrd="0" presId="urn:microsoft.com/office/officeart/2005/8/layout/hierarchy4"/>
    <dgm:cxn modelId="{64363FC2-2906-4589-B3FD-9F1F4D265ACF}" type="presParOf" srcId="{7971B051-89D8-4AC2-AB3B-709C0C626C4B}" destId="{FC9A3AE8-8718-4A12-85DF-425821059E65}" srcOrd="1" destOrd="0" presId="urn:microsoft.com/office/officeart/2005/8/layout/hierarchy4"/>
    <dgm:cxn modelId="{5D054FF1-C4A1-4E67-B02A-F5C6FFAB0C77}" type="presParOf" srcId="{7971B051-89D8-4AC2-AB3B-709C0C626C4B}" destId="{123ACBF7-162E-4702-9D00-A7615028DB32}" srcOrd="2" destOrd="0" presId="urn:microsoft.com/office/officeart/2005/8/layout/hierarchy4"/>
    <dgm:cxn modelId="{00607453-C01E-4F2D-A409-5BECC20F103A}" type="presParOf" srcId="{123ACBF7-162E-4702-9D00-A7615028DB32}" destId="{7EA7AB7F-88E7-49A5-ACF1-794B4EBFAA64}" srcOrd="0" destOrd="0" presId="urn:microsoft.com/office/officeart/2005/8/layout/hierarchy4"/>
    <dgm:cxn modelId="{242D6FA3-9F21-4466-B521-870388485BFB}" type="presParOf" srcId="{123ACBF7-162E-4702-9D00-A7615028DB32}" destId="{F3D9F07C-DFF9-44CB-BDCF-1701DD5D081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AEA1D5-157F-4BC4-AB88-7E0DC02F1B01}" type="doc">
      <dgm:prSet loTypeId="urn:microsoft.com/office/officeart/2005/8/layout/hierarchy4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3E1E9DEB-B27D-4AE4-B210-90A50270966A}">
      <dgm:prSet custT="1"/>
      <dgm:spPr/>
      <dgm:t>
        <a:bodyPr/>
        <a:lstStyle/>
        <a:p>
          <a:r>
            <a:rPr lang="ru-RU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Цели и целевые показатели национального проекта «Наука» </a:t>
          </a:r>
          <a:endParaRPr lang="ru-RU" sz="2400" dirty="0"/>
        </a:p>
      </dgm:t>
    </dgm:pt>
    <dgm:pt modelId="{898FA6D1-D787-4E83-9698-2ABD125630F9}" type="parTrans" cxnId="{C774AB6F-7309-4D9F-BE61-9E8A8F6A4DEE}">
      <dgm:prSet/>
      <dgm:spPr/>
      <dgm:t>
        <a:bodyPr/>
        <a:lstStyle/>
        <a:p>
          <a:endParaRPr lang="ru-RU"/>
        </a:p>
      </dgm:t>
    </dgm:pt>
    <dgm:pt modelId="{1379C6C9-E7E1-4295-884B-1D392E4019BF}" type="sibTrans" cxnId="{C774AB6F-7309-4D9F-BE61-9E8A8F6A4DEE}">
      <dgm:prSet/>
      <dgm:spPr/>
      <dgm:t>
        <a:bodyPr/>
        <a:lstStyle/>
        <a:p>
          <a:endParaRPr lang="ru-RU"/>
        </a:p>
      </dgm:t>
    </dgm:pt>
    <dgm:pt modelId="{3A2C7F76-181B-480A-AABA-F956138B4C61}">
      <dgm:prSet custT="1"/>
      <dgm:spPr/>
      <dgm:t>
        <a:bodyPr/>
        <a:lstStyle/>
        <a:p>
          <a:pPr marL="0"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Clr>
              <a:srgbClr val="C00000"/>
            </a:buClr>
            <a:buFont typeface="Wingdings" panose="05000000000000000000" pitchFamily="2" charset="2"/>
            <a:buNone/>
          </a:pPr>
          <a:r>
            <a:rPr lang="ru-RU" sz="20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Цель 3. Опережающее увеличение внутренних затрат на научные исследования и разработки за счёт всех источников по сравнению с ростом валового внутреннего продукта страны</a:t>
          </a:r>
        </a:p>
      </dgm:t>
    </dgm:pt>
    <dgm:pt modelId="{8BAA6E9D-48F5-46AA-BF7E-CBBBFB90BDE1}" type="parTrans" cxnId="{EA73871D-DED7-4351-A1B2-55C737BAD41D}">
      <dgm:prSet/>
      <dgm:spPr/>
      <dgm:t>
        <a:bodyPr/>
        <a:lstStyle/>
        <a:p>
          <a:endParaRPr lang="ru-RU"/>
        </a:p>
      </dgm:t>
    </dgm:pt>
    <dgm:pt modelId="{42CC5E45-6E1D-484F-8573-D98C5FE72DC8}" type="sibTrans" cxnId="{EA73871D-DED7-4351-A1B2-55C737BAD41D}">
      <dgm:prSet/>
      <dgm:spPr/>
      <dgm:t>
        <a:bodyPr/>
        <a:lstStyle/>
        <a:p>
          <a:endParaRPr lang="ru-RU"/>
        </a:p>
      </dgm:t>
    </dgm:pt>
    <dgm:pt modelId="{D3BF3AAC-A741-4BC0-984E-A8295C256B35}">
      <dgm:prSet custT="1"/>
      <dgm:spPr/>
      <dgm:t>
        <a:bodyPr/>
        <a:lstStyle/>
        <a:p>
          <a:r>
            <a:rPr lang="ru-RU" sz="2200" dirty="0"/>
            <a:t>Соотношение темпа роста внутренних затрат на исследования и разработки за счёт всех источников к темпу роста валового внутреннего продукта </a:t>
          </a:r>
        </a:p>
      </dgm:t>
    </dgm:pt>
    <dgm:pt modelId="{5BA2C280-209B-47FF-9BF6-AF6700C3F2EA}" type="parTrans" cxnId="{C3393950-0419-45ED-8E29-4AB7A4DBDE42}">
      <dgm:prSet/>
      <dgm:spPr/>
      <dgm:t>
        <a:bodyPr/>
        <a:lstStyle/>
        <a:p>
          <a:endParaRPr lang="ru-RU"/>
        </a:p>
      </dgm:t>
    </dgm:pt>
    <dgm:pt modelId="{4828B7EF-911B-4BAF-A4B2-15EE24A3BB07}" type="sibTrans" cxnId="{C3393950-0419-45ED-8E29-4AB7A4DBDE42}">
      <dgm:prSet/>
      <dgm:spPr/>
      <dgm:t>
        <a:bodyPr/>
        <a:lstStyle/>
        <a:p>
          <a:endParaRPr lang="ru-RU"/>
        </a:p>
      </dgm:t>
    </dgm:pt>
    <dgm:pt modelId="{1F56570B-EB2D-4CDF-B508-B66DCDC50B01}">
      <dgm:prSet custT="1"/>
      <dgm:spPr/>
      <dgm:t>
        <a:bodyPr/>
        <a:lstStyle/>
        <a:p>
          <a:r>
            <a:rPr lang="ru-RU" sz="2200" dirty="0"/>
            <a:t>Внутренние затраты на исследования и разработки за счет всех источников в текущих ценах (млрд. руб.)</a:t>
          </a:r>
        </a:p>
        <a:p>
          <a:endParaRPr lang="ru-RU" sz="2200" dirty="0"/>
        </a:p>
      </dgm:t>
    </dgm:pt>
    <dgm:pt modelId="{BACE91AE-0657-4EEE-922F-8358900C472F}" type="parTrans" cxnId="{66F91B7A-28CB-46ED-B5AA-2EC64818FD7D}">
      <dgm:prSet/>
      <dgm:spPr/>
      <dgm:t>
        <a:bodyPr/>
        <a:lstStyle/>
        <a:p>
          <a:endParaRPr lang="ru-RU"/>
        </a:p>
      </dgm:t>
    </dgm:pt>
    <dgm:pt modelId="{59C1A035-0A5B-4FA7-847A-64F9D0893D88}" type="sibTrans" cxnId="{66F91B7A-28CB-46ED-B5AA-2EC64818FD7D}">
      <dgm:prSet/>
      <dgm:spPr/>
      <dgm:t>
        <a:bodyPr/>
        <a:lstStyle/>
        <a:p>
          <a:endParaRPr lang="ru-RU"/>
        </a:p>
      </dgm:t>
    </dgm:pt>
    <dgm:pt modelId="{61346A61-0B6A-4B32-A313-34AEA9CEF1B0}" type="pres">
      <dgm:prSet presAssocID="{9BAEA1D5-157F-4BC4-AB88-7E0DC02F1B0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C10480D-6F8A-4C01-A3C2-E0F6C133CE56}" type="pres">
      <dgm:prSet presAssocID="{3E1E9DEB-B27D-4AE4-B210-90A50270966A}" presName="vertOne" presStyleCnt="0"/>
      <dgm:spPr/>
    </dgm:pt>
    <dgm:pt modelId="{50A0E02B-33DD-4584-9040-5BA138659F0A}" type="pres">
      <dgm:prSet presAssocID="{3E1E9DEB-B27D-4AE4-B210-90A50270966A}" presName="txOne" presStyleLbl="node0" presStyleIdx="0" presStyleCnt="1" custScaleY="19652" custLinFactNeighborX="2321" custLinFactNeighborY="-3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54E1E8-4EBB-41AD-96F2-808C2145258A}" type="pres">
      <dgm:prSet presAssocID="{3E1E9DEB-B27D-4AE4-B210-90A50270966A}" presName="parTransOne" presStyleCnt="0"/>
      <dgm:spPr/>
    </dgm:pt>
    <dgm:pt modelId="{2D8CF329-6FD1-41E7-8FC9-0BF20AF6856A}" type="pres">
      <dgm:prSet presAssocID="{3E1E9DEB-B27D-4AE4-B210-90A50270966A}" presName="horzOne" presStyleCnt="0"/>
      <dgm:spPr/>
    </dgm:pt>
    <dgm:pt modelId="{43503B59-F9E7-48B5-AD2D-05E2A4A592AF}" type="pres">
      <dgm:prSet presAssocID="{3A2C7F76-181B-480A-AABA-F956138B4C61}" presName="vertTwo" presStyleCnt="0"/>
      <dgm:spPr/>
    </dgm:pt>
    <dgm:pt modelId="{76B03167-F160-4E93-942B-6A46B2AF520F}" type="pres">
      <dgm:prSet presAssocID="{3A2C7F76-181B-480A-AABA-F956138B4C61}" presName="txTwo" presStyleLbl="node2" presStyleIdx="0" presStyleCnt="1" custScaleY="53958" custLinFactNeighborX="-1751" custLinFactNeighborY="-610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699CF2-667B-4CE3-9DE8-8F02B556F299}" type="pres">
      <dgm:prSet presAssocID="{3A2C7F76-181B-480A-AABA-F956138B4C61}" presName="parTransTwo" presStyleCnt="0"/>
      <dgm:spPr/>
    </dgm:pt>
    <dgm:pt modelId="{93DA1F13-6EDF-4374-A225-B6E0C44B354B}" type="pres">
      <dgm:prSet presAssocID="{3A2C7F76-181B-480A-AABA-F956138B4C61}" presName="horzTwo" presStyleCnt="0"/>
      <dgm:spPr/>
    </dgm:pt>
    <dgm:pt modelId="{5E508461-DB7B-427B-80EB-EB6D96CA6F75}" type="pres">
      <dgm:prSet presAssocID="{D3BF3AAC-A741-4BC0-984E-A8295C256B35}" presName="vertThree" presStyleCnt="0"/>
      <dgm:spPr/>
    </dgm:pt>
    <dgm:pt modelId="{87ED7C2D-0758-40C0-A7A5-366ACC7A30AA}" type="pres">
      <dgm:prSet presAssocID="{D3BF3AAC-A741-4BC0-984E-A8295C256B35}" presName="txThree" presStyleLbl="node3" presStyleIdx="0" presStyleCnt="2" custScaleX="99687" custScaleY="179839" custLinFactNeighborX="1017" custLinFactNeighborY="5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03A493-A144-4D48-A6D7-4E0C6F0FE3DE}" type="pres">
      <dgm:prSet presAssocID="{D3BF3AAC-A741-4BC0-984E-A8295C256B35}" presName="horzThree" presStyleCnt="0"/>
      <dgm:spPr/>
    </dgm:pt>
    <dgm:pt modelId="{C4AAC264-A722-42F9-B4E0-6D4B279E2082}" type="pres">
      <dgm:prSet presAssocID="{4828B7EF-911B-4BAF-A4B2-15EE24A3BB07}" presName="sibSpaceThree" presStyleCnt="0"/>
      <dgm:spPr/>
    </dgm:pt>
    <dgm:pt modelId="{2535B6ED-3F8A-4A24-B2C1-C90B5E35595C}" type="pres">
      <dgm:prSet presAssocID="{1F56570B-EB2D-4CDF-B508-B66DCDC50B01}" presName="vertThree" presStyleCnt="0"/>
      <dgm:spPr/>
    </dgm:pt>
    <dgm:pt modelId="{2966DA64-A3FA-45DA-9AF2-97E49B3C1CEA}" type="pres">
      <dgm:prSet presAssocID="{1F56570B-EB2D-4CDF-B508-B66DCDC50B01}" presName="txThree" presStyleLbl="node3" presStyleIdx="1" presStyleCnt="2" custScaleX="101353" custScaleY="179834" custLinFactNeighborX="2212" custLinFactNeighborY="-2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FD5E5A-64AC-4760-B1CB-93967D03EA4E}" type="pres">
      <dgm:prSet presAssocID="{1F56570B-EB2D-4CDF-B508-B66DCDC50B01}" presName="horzThree" presStyleCnt="0"/>
      <dgm:spPr/>
    </dgm:pt>
  </dgm:ptLst>
  <dgm:cxnLst>
    <dgm:cxn modelId="{F4073A6B-3C70-428B-B7DC-FAC179574137}" type="presOf" srcId="{3A2C7F76-181B-480A-AABA-F956138B4C61}" destId="{76B03167-F160-4E93-942B-6A46B2AF520F}" srcOrd="0" destOrd="0" presId="urn:microsoft.com/office/officeart/2005/8/layout/hierarchy4"/>
    <dgm:cxn modelId="{6356E8E6-4473-4493-9137-0CD8CD48B146}" type="presOf" srcId="{3E1E9DEB-B27D-4AE4-B210-90A50270966A}" destId="{50A0E02B-33DD-4584-9040-5BA138659F0A}" srcOrd="0" destOrd="0" presId="urn:microsoft.com/office/officeart/2005/8/layout/hierarchy4"/>
    <dgm:cxn modelId="{C3393950-0419-45ED-8E29-4AB7A4DBDE42}" srcId="{3A2C7F76-181B-480A-AABA-F956138B4C61}" destId="{D3BF3AAC-A741-4BC0-984E-A8295C256B35}" srcOrd="0" destOrd="0" parTransId="{5BA2C280-209B-47FF-9BF6-AF6700C3F2EA}" sibTransId="{4828B7EF-911B-4BAF-A4B2-15EE24A3BB07}"/>
    <dgm:cxn modelId="{431E68F8-2699-4A1B-BD83-51746A8AA1C2}" type="presOf" srcId="{D3BF3AAC-A741-4BC0-984E-A8295C256B35}" destId="{87ED7C2D-0758-40C0-A7A5-366ACC7A30AA}" srcOrd="0" destOrd="0" presId="urn:microsoft.com/office/officeart/2005/8/layout/hierarchy4"/>
    <dgm:cxn modelId="{0CD45FB8-CA47-4B4E-879C-ECE1B9EE4CDE}" type="presOf" srcId="{9BAEA1D5-157F-4BC4-AB88-7E0DC02F1B01}" destId="{61346A61-0B6A-4B32-A313-34AEA9CEF1B0}" srcOrd="0" destOrd="0" presId="urn:microsoft.com/office/officeart/2005/8/layout/hierarchy4"/>
    <dgm:cxn modelId="{C774AB6F-7309-4D9F-BE61-9E8A8F6A4DEE}" srcId="{9BAEA1D5-157F-4BC4-AB88-7E0DC02F1B01}" destId="{3E1E9DEB-B27D-4AE4-B210-90A50270966A}" srcOrd="0" destOrd="0" parTransId="{898FA6D1-D787-4E83-9698-2ABD125630F9}" sibTransId="{1379C6C9-E7E1-4295-884B-1D392E4019BF}"/>
    <dgm:cxn modelId="{EA73871D-DED7-4351-A1B2-55C737BAD41D}" srcId="{3E1E9DEB-B27D-4AE4-B210-90A50270966A}" destId="{3A2C7F76-181B-480A-AABA-F956138B4C61}" srcOrd="0" destOrd="0" parTransId="{8BAA6E9D-48F5-46AA-BF7E-CBBBFB90BDE1}" sibTransId="{42CC5E45-6E1D-484F-8573-D98C5FE72DC8}"/>
    <dgm:cxn modelId="{66F91B7A-28CB-46ED-B5AA-2EC64818FD7D}" srcId="{3A2C7F76-181B-480A-AABA-F956138B4C61}" destId="{1F56570B-EB2D-4CDF-B508-B66DCDC50B01}" srcOrd="1" destOrd="0" parTransId="{BACE91AE-0657-4EEE-922F-8358900C472F}" sibTransId="{59C1A035-0A5B-4FA7-847A-64F9D0893D88}"/>
    <dgm:cxn modelId="{E7D04B58-C968-44B8-AFFF-61D0594A31AE}" type="presOf" srcId="{1F56570B-EB2D-4CDF-B508-B66DCDC50B01}" destId="{2966DA64-A3FA-45DA-9AF2-97E49B3C1CEA}" srcOrd="0" destOrd="0" presId="urn:microsoft.com/office/officeart/2005/8/layout/hierarchy4"/>
    <dgm:cxn modelId="{BDD488AA-E2D2-4E5C-A444-4D0D57D67DCE}" type="presParOf" srcId="{61346A61-0B6A-4B32-A313-34AEA9CEF1B0}" destId="{3C10480D-6F8A-4C01-A3C2-E0F6C133CE56}" srcOrd="0" destOrd="0" presId="urn:microsoft.com/office/officeart/2005/8/layout/hierarchy4"/>
    <dgm:cxn modelId="{938AF283-E806-4D4D-BDC4-7F0B298A0D4E}" type="presParOf" srcId="{3C10480D-6F8A-4C01-A3C2-E0F6C133CE56}" destId="{50A0E02B-33DD-4584-9040-5BA138659F0A}" srcOrd="0" destOrd="0" presId="urn:microsoft.com/office/officeart/2005/8/layout/hierarchy4"/>
    <dgm:cxn modelId="{1BA44DFA-317C-432C-9542-E7465A8E0BA7}" type="presParOf" srcId="{3C10480D-6F8A-4C01-A3C2-E0F6C133CE56}" destId="{DF54E1E8-4EBB-41AD-96F2-808C2145258A}" srcOrd="1" destOrd="0" presId="urn:microsoft.com/office/officeart/2005/8/layout/hierarchy4"/>
    <dgm:cxn modelId="{853AADB5-42FA-4640-B939-D0ED74B3EAF8}" type="presParOf" srcId="{3C10480D-6F8A-4C01-A3C2-E0F6C133CE56}" destId="{2D8CF329-6FD1-41E7-8FC9-0BF20AF6856A}" srcOrd="2" destOrd="0" presId="urn:microsoft.com/office/officeart/2005/8/layout/hierarchy4"/>
    <dgm:cxn modelId="{7253B6A4-81CE-4283-9675-CCC66DF8DF79}" type="presParOf" srcId="{2D8CF329-6FD1-41E7-8FC9-0BF20AF6856A}" destId="{43503B59-F9E7-48B5-AD2D-05E2A4A592AF}" srcOrd="0" destOrd="0" presId="urn:microsoft.com/office/officeart/2005/8/layout/hierarchy4"/>
    <dgm:cxn modelId="{83DFFE8D-A987-4D6C-83AD-6CF647235D0B}" type="presParOf" srcId="{43503B59-F9E7-48B5-AD2D-05E2A4A592AF}" destId="{76B03167-F160-4E93-942B-6A46B2AF520F}" srcOrd="0" destOrd="0" presId="urn:microsoft.com/office/officeart/2005/8/layout/hierarchy4"/>
    <dgm:cxn modelId="{33ADB368-1CDC-4ADD-BBC1-B16E57BDEFF5}" type="presParOf" srcId="{43503B59-F9E7-48B5-AD2D-05E2A4A592AF}" destId="{16699CF2-667B-4CE3-9DE8-8F02B556F299}" srcOrd="1" destOrd="0" presId="urn:microsoft.com/office/officeart/2005/8/layout/hierarchy4"/>
    <dgm:cxn modelId="{BAB51009-B0A4-4A50-8820-116EC5405062}" type="presParOf" srcId="{43503B59-F9E7-48B5-AD2D-05E2A4A592AF}" destId="{93DA1F13-6EDF-4374-A225-B6E0C44B354B}" srcOrd="2" destOrd="0" presId="urn:microsoft.com/office/officeart/2005/8/layout/hierarchy4"/>
    <dgm:cxn modelId="{DF3AF472-46BD-417C-BA48-80CD39C5E2C6}" type="presParOf" srcId="{93DA1F13-6EDF-4374-A225-B6E0C44B354B}" destId="{5E508461-DB7B-427B-80EB-EB6D96CA6F75}" srcOrd="0" destOrd="0" presId="urn:microsoft.com/office/officeart/2005/8/layout/hierarchy4"/>
    <dgm:cxn modelId="{9F34C376-41D0-4F3B-A4C4-FF1A3C94EADF}" type="presParOf" srcId="{5E508461-DB7B-427B-80EB-EB6D96CA6F75}" destId="{87ED7C2D-0758-40C0-A7A5-366ACC7A30AA}" srcOrd="0" destOrd="0" presId="urn:microsoft.com/office/officeart/2005/8/layout/hierarchy4"/>
    <dgm:cxn modelId="{ED4DE789-5AD1-4B58-9AC4-AD128AF74C5F}" type="presParOf" srcId="{5E508461-DB7B-427B-80EB-EB6D96CA6F75}" destId="{F403A493-A144-4D48-A6D7-4E0C6F0FE3DE}" srcOrd="1" destOrd="0" presId="urn:microsoft.com/office/officeart/2005/8/layout/hierarchy4"/>
    <dgm:cxn modelId="{86BBFF5C-4731-4B33-9688-BB1F369652D4}" type="presParOf" srcId="{93DA1F13-6EDF-4374-A225-B6E0C44B354B}" destId="{C4AAC264-A722-42F9-B4E0-6D4B279E2082}" srcOrd="1" destOrd="0" presId="urn:microsoft.com/office/officeart/2005/8/layout/hierarchy4"/>
    <dgm:cxn modelId="{C1AE7759-9C51-4036-BC65-4D1E98FA4283}" type="presParOf" srcId="{93DA1F13-6EDF-4374-A225-B6E0C44B354B}" destId="{2535B6ED-3F8A-4A24-B2C1-C90B5E35595C}" srcOrd="2" destOrd="0" presId="urn:microsoft.com/office/officeart/2005/8/layout/hierarchy4"/>
    <dgm:cxn modelId="{1BAD3DEA-DF85-4768-B07E-3A96E446D794}" type="presParOf" srcId="{2535B6ED-3F8A-4A24-B2C1-C90B5E35595C}" destId="{2966DA64-A3FA-45DA-9AF2-97E49B3C1CEA}" srcOrd="0" destOrd="0" presId="urn:microsoft.com/office/officeart/2005/8/layout/hierarchy4"/>
    <dgm:cxn modelId="{6FC60906-B6DB-438A-A42C-09809D86D610}" type="presParOf" srcId="{2535B6ED-3F8A-4A24-B2C1-C90B5E35595C}" destId="{17FD5E5A-64AC-4760-B1CB-93967D03EA4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28AD80-CD91-4806-8285-F0B345A648C5}">
      <dsp:nvSpPr>
        <dsp:cNvPr id="0" name=""/>
        <dsp:cNvSpPr/>
      </dsp:nvSpPr>
      <dsp:spPr>
        <a:xfrm>
          <a:off x="45871" y="0"/>
          <a:ext cx="2777342" cy="14674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900" b="1" kern="1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Федеральный проект 1.</a:t>
          </a:r>
        </a:p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(</a:t>
          </a:r>
          <a:r>
            <a:rPr lang="ru-RU" sz="1400" b="1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Г.В.Трубников</a:t>
          </a:r>
          <a:r>
            <a:rPr lang="ru-RU" sz="14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Calibri" panose="020F0502020204030204" pitchFamily="34" charset="0"/>
              <a:cs typeface="Calibri" panose="020F0502020204030204" pitchFamily="34" charset="0"/>
            </a:rPr>
            <a:t>Развитие научной и научно-производственной кооперации </a:t>
          </a:r>
        </a:p>
      </dsp:txBody>
      <dsp:txXfrm>
        <a:off x="88850" y="42979"/>
        <a:ext cx="2691384" cy="1381454"/>
      </dsp:txXfrm>
    </dsp:sp>
    <dsp:sp modelId="{C9D809F6-62E5-4FDF-8376-6949AC5BC8B5}">
      <dsp:nvSpPr>
        <dsp:cNvPr id="0" name=""/>
        <dsp:cNvSpPr/>
      </dsp:nvSpPr>
      <dsp:spPr>
        <a:xfrm>
          <a:off x="323606" y="1467412"/>
          <a:ext cx="206475" cy="12939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3901"/>
              </a:lnTo>
              <a:lnTo>
                <a:pt x="206475" y="12939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10A97-D147-4F90-BBBE-7240AA39AF15}">
      <dsp:nvSpPr>
        <dsp:cNvPr id="0" name=""/>
        <dsp:cNvSpPr/>
      </dsp:nvSpPr>
      <dsp:spPr>
        <a:xfrm>
          <a:off x="530082" y="1597252"/>
          <a:ext cx="2214842" cy="232812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Задача 1:</a:t>
          </a:r>
          <a:r>
            <a:rPr lang="ru-RU" sz="14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Создание не менее 15 научно-образовательных центров мирового уровня на основе интеграции университетов и научных организаций и их кооперации с организациями, действующими в реальном секторе экономики</a:t>
          </a:r>
        </a:p>
      </dsp:txBody>
      <dsp:txXfrm>
        <a:off x="594953" y="1662123"/>
        <a:ext cx="2085100" cy="2198379"/>
      </dsp:txXfrm>
    </dsp:sp>
    <dsp:sp modelId="{7B804936-925E-4B43-B7EF-3E93A2E5BA1F}">
      <dsp:nvSpPr>
        <dsp:cNvPr id="0" name=""/>
        <dsp:cNvSpPr/>
      </dsp:nvSpPr>
      <dsp:spPr>
        <a:xfrm>
          <a:off x="323606" y="1467412"/>
          <a:ext cx="224504" cy="3387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87773"/>
              </a:lnTo>
              <a:lnTo>
                <a:pt x="224504" y="33877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BFC568-25EF-409F-B2CF-FB32A058AD58}">
      <dsp:nvSpPr>
        <dsp:cNvPr id="0" name=""/>
        <dsp:cNvSpPr/>
      </dsp:nvSpPr>
      <dsp:spPr>
        <a:xfrm>
          <a:off x="548110" y="4103139"/>
          <a:ext cx="2214842" cy="150409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Задача 2: </a:t>
          </a:r>
          <a:r>
            <a:rPr lang="ru-RU" sz="14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Создание научных центров мирового уровня, включая сеть международных математических центров и центров геномных исследований</a:t>
          </a:r>
        </a:p>
      </dsp:txBody>
      <dsp:txXfrm>
        <a:off x="592163" y="4147192"/>
        <a:ext cx="2126736" cy="1415987"/>
      </dsp:txXfrm>
    </dsp:sp>
    <dsp:sp modelId="{1C2E0FEF-CC09-4B40-96C3-1476C2D7DFD3}">
      <dsp:nvSpPr>
        <dsp:cNvPr id="0" name=""/>
        <dsp:cNvSpPr/>
      </dsp:nvSpPr>
      <dsp:spPr>
        <a:xfrm>
          <a:off x="2972733" y="0"/>
          <a:ext cx="2811866" cy="14657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900" b="1" kern="1200" dirty="0">
              <a:solidFill>
                <a:srgbClr val="C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Федеральный проект 2.</a:t>
          </a:r>
        </a:p>
        <a:p>
          <a:pPr marL="0"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kern="120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</a:t>
          </a:r>
          <a:r>
            <a:rPr lang="ru-RU" sz="1400" b="1" kern="1200" dirty="0" err="1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А.М.Медведев</a:t>
          </a:r>
          <a:r>
            <a:rPr lang="ru-RU" sz="1400" b="1" kern="120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)</a:t>
          </a:r>
        </a:p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Развитие передовой инфраструктуры для проведения исследований и разработок в РФ</a:t>
          </a:r>
        </a:p>
      </dsp:txBody>
      <dsp:txXfrm>
        <a:off x="3015662" y="42929"/>
        <a:ext cx="2726008" cy="1379849"/>
      </dsp:txXfrm>
    </dsp:sp>
    <dsp:sp modelId="{3A2D4725-A01C-46D3-AD0E-D63F1F6539A7}">
      <dsp:nvSpPr>
        <dsp:cNvPr id="0" name=""/>
        <dsp:cNvSpPr/>
      </dsp:nvSpPr>
      <dsp:spPr>
        <a:xfrm>
          <a:off x="3253920" y="1465707"/>
          <a:ext cx="197277" cy="8307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0720"/>
              </a:lnTo>
              <a:lnTo>
                <a:pt x="197277" y="830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B57FBA-0AB4-4B35-98D7-0C1ECE050E4E}">
      <dsp:nvSpPr>
        <dsp:cNvPr id="0" name=""/>
        <dsp:cNvSpPr/>
      </dsp:nvSpPr>
      <dsp:spPr>
        <a:xfrm>
          <a:off x="3451197" y="1597252"/>
          <a:ext cx="2214842" cy="139834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Задача 1: </a:t>
          </a:r>
          <a:r>
            <a:rPr lang="ru-RU" sz="14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Обновление не менее 50 процентов приборной базы ведущих организаций, выполняющих научные исследования и разработки</a:t>
          </a:r>
          <a:endParaRPr lang="ru-RU" sz="1100" b="1" kern="1200" dirty="0"/>
        </a:p>
      </dsp:txBody>
      <dsp:txXfrm>
        <a:off x="3492153" y="1638208"/>
        <a:ext cx="2132930" cy="1316437"/>
      </dsp:txXfrm>
    </dsp:sp>
    <dsp:sp modelId="{57214107-9C3E-4CBE-9F28-3724B4F1379F}">
      <dsp:nvSpPr>
        <dsp:cNvPr id="0" name=""/>
        <dsp:cNvSpPr/>
      </dsp:nvSpPr>
      <dsp:spPr>
        <a:xfrm>
          <a:off x="3253920" y="1465707"/>
          <a:ext cx="231544" cy="27504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0439"/>
              </a:lnTo>
              <a:lnTo>
                <a:pt x="231544" y="275043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8047E2-143D-4225-89B3-0AF748953EEA}">
      <dsp:nvSpPr>
        <dsp:cNvPr id="0" name=""/>
        <dsp:cNvSpPr/>
      </dsp:nvSpPr>
      <dsp:spPr>
        <a:xfrm>
          <a:off x="3485464" y="3141744"/>
          <a:ext cx="2214842" cy="214880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Задача 2: </a:t>
          </a:r>
          <a:r>
            <a:rPr lang="ru-RU" sz="14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Развитие передовой инфраструктуры научных исследований и разработок, инновационной деятельности, включая создание и развитие сети уникальных установок класса «</a:t>
          </a:r>
          <a:r>
            <a:rPr lang="ru-RU" sz="1400" b="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мегасайенс</a:t>
          </a:r>
          <a:r>
            <a:rPr lang="ru-RU" sz="14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»</a:t>
          </a:r>
        </a:p>
      </dsp:txBody>
      <dsp:txXfrm>
        <a:off x="3548400" y="3204680"/>
        <a:ext cx="2088970" cy="2022931"/>
      </dsp:txXfrm>
    </dsp:sp>
    <dsp:sp modelId="{17DD6625-FAFD-4DB4-BC2A-1EF02CE8372D}">
      <dsp:nvSpPr>
        <dsp:cNvPr id="0" name=""/>
        <dsp:cNvSpPr/>
      </dsp:nvSpPr>
      <dsp:spPr>
        <a:xfrm>
          <a:off x="5984955" y="0"/>
          <a:ext cx="2922452" cy="14674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900" b="1" kern="1200" dirty="0">
              <a:solidFill>
                <a:srgbClr val="C00000"/>
              </a:solidFill>
            </a:rPr>
            <a:t>Федеральный проект 3.</a:t>
          </a:r>
        </a:p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>
              <a:solidFill>
                <a:schemeClr val="bg1"/>
              </a:solidFill>
            </a:rPr>
            <a:t>(</a:t>
          </a:r>
          <a:r>
            <a:rPr lang="ru-RU" sz="1400" b="1" kern="1200" dirty="0" err="1">
              <a:solidFill>
                <a:schemeClr val="bg1"/>
              </a:solidFill>
            </a:rPr>
            <a:t>М.А.Боровская</a:t>
          </a:r>
          <a:r>
            <a:rPr lang="ru-RU" sz="1400" b="1" kern="1200" dirty="0">
              <a:solidFill>
                <a:schemeClr val="bg1"/>
              </a:solidFill>
            </a:rPr>
            <a:t>)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Развитие кадрового потенциала в сфере исследований и разработ</a:t>
          </a:r>
          <a:r>
            <a:rPr lang="ru-RU" sz="1900" kern="1200" dirty="0"/>
            <a:t>ок</a:t>
          </a:r>
        </a:p>
      </dsp:txBody>
      <dsp:txXfrm>
        <a:off x="6027934" y="42979"/>
        <a:ext cx="2836494" cy="1381454"/>
      </dsp:txXfrm>
    </dsp:sp>
    <dsp:sp modelId="{FDF97698-4DA3-4449-A82C-4E9EFAA5A4ED}">
      <dsp:nvSpPr>
        <dsp:cNvPr id="0" name=""/>
        <dsp:cNvSpPr/>
      </dsp:nvSpPr>
      <dsp:spPr>
        <a:xfrm>
          <a:off x="6277200" y="1467412"/>
          <a:ext cx="206504" cy="1688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8230"/>
              </a:lnTo>
              <a:lnTo>
                <a:pt x="206504" y="16882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BFC4B5-0A41-4437-B5FE-84E99E8420A3}">
      <dsp:nvSpPr>
        <dsp:cNvPr id="0" name=""/>
        <dsp:cNvSpPr/>
      </dsp:nvSpPr>
      <dsp:spPr>
        <a:xfrm>
          <a:off x="6483705" y="1597252"/>
          <a:ext cx="2214842" cy="311677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Задача 1:</a:t>
          </a:r>
          <a:r>
            <a:rPr lang="ru-RU" sz="14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Формирование целостной системы подготовки и профессионального роста научных и научно-педагогических кадров, обеспечивающей условия для осуществления молодыми учеными научных исследований и разработок, создания научных лабораторий и конкурентоспособных коллективов</a:t>
          </a:r>
        </a:p>
      </dsp:txBody>
      <dsp:txXfrm>
        <a:off x="6548576" y="1662123"/>
        <a:ext cx="2085100" cy="29870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A0E02B-33DD-4584-9040-5BA138659F0A}">
      <dsp:nvSpPr>
        <dsp:cNvPr id="0" name=""/>
        <dsp:cNvSpPr/>
      </dsp:nvSpPr>
      <dsp:spPr>
        <a:xfrm>
          <a:off x="4407" y="3412"/>
          <a:ext cx="8787944" cy="3853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atMod val="120000"/>
                <a:lumMod val="10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70000"/>
                <a:satMod val="124000"/>
                <a:lumMod val="10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5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Цели и целевые показатели национального проекта «Наука» </a:t>
          </a:r>
          <a:endParaRPr lang="ru-RU" sz="2400" kern="1200" dirty="0"/>
        </a:p>
      </dsp:txBody>
      <dsp:txXfrm>
        <a:off x="15693" y="14698"/>
        <a:ext cx="8765372" cy="362768"/>
      </dsp:txXfrm>
    </dsp:sp>
    <dsp:sp modelId="{D519725F-76C2-4E6A-BF6F-161DF6D6E551}">
      <dsp:nvSpPr>
        <dsp:cNvPr id="0" name=""/>
        <dsp:cNvSpPr/>
      </dsp:nvSpPr>
      <dsp:spPr>
        <a:xfrm>
          <a:off x="0" y="511508"/>
          <a:ext cx="8788013" cy="11070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atMod val="120000"/>
                <a:lumMod val="10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70000"/>
                <a:satMod val="124000"/>
                <a:lumMod val="10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5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Clr>
              <a:srgbClr val="C00000"/>
            </a:buClr>
            <a:buFont typeface="Wingdings" panose="05000000000000000000" pitchFamily="2" charset="2"/>
            <a:buNone/>
          </a:pPr>
          <a:r>
            <a:rPr lang="ru-RU" sz="20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Цель 1. Обеспечение присутствия Российской Федерации в числе пяти ведущих стран мира, осуществляющих научные исследования и разработки в областях, определяемых приоритетами научно-технологического развития</a:t>
          </a:r>
          <a:endParaRPr lang="ru-RU" sz="2000" kern="1200" dirty="0"/>
        </a:p>
      </dsp:txBody>
      <dsp:txXfrm>
        <a:off x="32425" y="543933"/>
        <a:ext cx="8723163" cy="1042222"/>
      </dsp:txXfrm>
    </dsp:sp>
    <dsp:sp modelId="{967456F4-790D-4949-9E2A-696576E33661}">
      <dsp:nvSpPr>
        <dsp:cNvPr id="0" name=""/>
        <dsp:cNvSpPr/>
      </dsp:nvSpPr>
      <dsp:spPr>
        <a:xfrm>
          <a:off x="855" y="1752495"/>
          <a:ext cx="2861025" cy="38035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atMod val="120000"/>
                <a:lumMod val="10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70000"/>
                <a:satMod val="124000"/>
                <a:lumMod val="10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5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Место РФ по удельному весу в общем числе статей в областях, определяемых приоритетами научно-технологического развития, в изданиях, индексируемых в международных базах данных </a:t>
          </a:r>
        </a:p>
      </dsp:txBody>
      <dsp:txXfrm>
        <a:off x="84652" y="1836292"/>
        <a:ext cx="2693431" cy="3635951"/>
      </dsp:txXfrm>
    </dsp:sp>
    <dsp:sp modelId="{C81B44E3-0C02-4560-AD62-5065A3062E0B}">
      <dsp:nvSpPr>
        <dsp:cNvPr id="0" name=""/>
        <dsp:cNvSpPr/>
      </dsp:nvSpPr>
      <dsp:spPr>
        <a:xfrm>
          <a:off x="3002700" y="1752495"/>
          <a:ext cx="2791359" cy="38035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atMod val="120000"/>
                <a:lumMod val="10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70000"/>
                <a:satMod val="124000"/>
                <a:lumMod val="10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5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Место РФ по удельному весу в общем числе заявок на получение патента на изобретение, поданных в мире по областям, определяемых приоритетами научно-технологического развития</a:t>
          </a:r>
        </a:p>
      </dsp:txBody>
      <dsp:txXfrm>
        <a:off x="3084456" y="1834251"/>
        <a:ext cx="2627847" cy="3640033"/>
      </dsp:txXfrm>
    </dsp:sp>
    <dsp:sp modelId="{833EA8F1-CC91-456B-900E-04704F4E0E20}">
      <dsp:nvSpPr>
        <dsp:cNvPr id="0" name=""/>
        <dsp:cNvSpPr/>
      </dsp:nvSpPr>
      <dsp:spPr>
        <a:xfrm>
          <a:off x="5896713" y="1752495"/>
          <a:ext cx="2861025" cy="38035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atMod val="120000"/>
                <a:lumMod val="10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70000"/>
                <a:satMod val="124000"/>
                <a:lumMod val="10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5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Место РФ по численности исследователей в эквиваленте полной занятости среди ведущих стран мира (по данным Организации экономического сотрудничества и развития) </a:t>
          </a:r>
        </a:p>
      </dsp:txBody>
      <dsp:txXfrm>
        <a:off x="5980510" y="1836292"/>
        <a:ext cx="2693431" cy="36359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A0E02B-33DD-4584-9040-5BA138659F0A}">
      <dsp:nvSpPr>
        <dsp:cNvPr id="0" name=""/>
        <dsp:cNvSpPr/>
      </dsp:nvSpPr>
      <dsp:spPr>
        <a:xfrm>
          <a:off x="4085" y="1645"/>
          <a:ext cx="8726378" cy="3720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atMod val="120000"/>
                <a:lumMod val="10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70000"/>
                <a:satMod val="124000"/>
                <a:lumMod val="10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5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Цели и целевые показатели национального проекта «Наука» </a:t>
          </a:r>
          <a:endParaRPr lang="ru-RU" sz="2400" kern="1200" dirty="0"/>
        </a:p>
      </dsp:txBody>
      <dsp:txXfrm>
        <a:off x="14983" y="12543"/>
        <a:ext cx="8704582" cy="350295"/>
      </dsp:txXfrm>
    </dsp:sp>
    <dsp:sp modelId="{943B288E-7746-4B4C-86BA-D98CDA9AC15B}">
      <dsp:nvSpPr>
        <dsp:cNvPr id="0" name=""/>
        <dsp:cNvSpPr/>
      </dsp:nvSpPr>
      <dsp:spPr>
        <a:xfrm>
          <a:off x="0" y="446091"/>
          <a:ext cx="8709343" cy="10993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atMod val="120000"/>
                <a:lumMod val="10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70000"/>
                <a:satMod val="124000"/>
                <a:lumMod val="10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5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Clr>
              <a:srgbClr val="C00000"/>
            </a:buClr>
            <a:buFont typeface="Wingdings" panose="05000000000000000000" pitchFamily="2" charset="2"/>
            <a:buNone/>
          </a:pPr>
          <a:r>
            <a:rPr lang="ru-RU" sz="20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Цель 2. Обеспечение привлекательности работы в Российской Федерации для российских и зарубежных ведущих ученых и молодых перспективных исследователей</a:t>
          </a:r>
        </a:p>
      </dsp:txBody>
      <dsp:txXfrm>
        <a:off x="32199" y="478290"/>
        <a:ext cx="8644945" cy="1034970"/>
      </dsp:txXfrm>
    </dsp:sp>
    <dsp:sp modelId="{2AF3D914-0E42-46F2-85BB-D763A7BA36B1}">
      <dsp:nvSpPr>
        <dsp:cNvPr id="0" name=""/>
        <dsp:cNvSpPr/>
      </dsp:nvSpPr>
      <dsp:spPr>
        <a:xfrm>
          <a:off x="29589" y="1825625"/>
          <a:ext cx="4248468" cy="40005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atMod val="120000"/>
                <a:lumMod val="10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70000"/>
                <a:satMod val="124000"/>
                <a:lumMod val="10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5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Численность российских и зарубежных ученых, работающих в российских организациях и имеющих статьи в научных изданиях первого и второго квартилей, индексируемых в международных базах данных</a:t>
          </a:r>
        </a:p>
      </dsp:txBody>
      <dsp:txXfrm>
        <a:off x="146762" y="1942798"/>
        <a:ext cx="4014122" cy="3766234"/>
      </dsp:txXfrm>
    </dsp:sp>
    <dsp:sp modelId="{7EA7AB7F-88E7-49A5-ACF1-794B4EBFAA64}">
      <dsp:nvSpPr>
        <dsp:cNvPr id="0" name=""/>
        <dsp:cNvSpPr/>
      </dsp:nvSpPr>
      <dsp:spPr>
        <a:xfrm>
          <a:off x="4456492" y="1825625"/>
          <a:ext cx="4248468" cy="40005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atMod val="120000"/>
                <a:lumMod val="10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70000"/>
                <a:satMod val="124000"/>
                <a:lumMod val="10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5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Доля исследователей в возрасте до 39 лет в общей численности российских исследователей (процент)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4573665" y="1942798"/>
        <a:ext cx="4014122" cy="37662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A0E02B-33DD-4584-9040-5BA138659F0A}">
      <dsp:nvSpPr>
        <dsp:cNvPr id="0" name=""/>
        <dsp:cNvSpPr/>
      </dsp:nvSpPr>
      <dsp:spPr>
        <a:xfrm>
          <a:off x="7466" y="860"/>
          <a:ext cx="8695250" cy="3996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atMod val="120000"/>
                <a:lumMod val="10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70000"/>
                <a:satMod val="124000"/>
                <a:lumMod val="10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5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Цели и целевые показатели национального проекта «Наука» </a:t>
          </a:r>
          <a:endParaRPr lang="ru-RU" sz="2400" kern="1200" dirty="0"/>
        </a:p>
      </dsp:txBody>
      <dsp:txXfrm>
        <a:off x="19173" y="12567"/>
        <a:ext cx="8671836" cy="376283"/>
      </dsp:txXfrm>
    </dsp:sp>
    <dsp:sp modelId="{76B03167-F160-4E93-942B-6A46B2AF520F}">
      <dsp:nvSpPr>
        <dsp:cNvPr id="0" name=""/>
        <dsp:cNvSpPr/>
      </dsp:nvSpPr>
      <dsp:spPr>
        <a:xfrm>
          <a:off x="0" y="471176"/>
          <a:ext cx="8678275" cy="10974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atMod val="120000"/>
                <a:lumMod val="10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70000"/>
                <a:satMod val="124000"/>
                <a:lumMod val="10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5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Clr>
              <a:srgbClr val="C00000"/>
            </a:buClr>
            <a:buFont typeface="Wingdings" panose="05000000000000000000" pitchFamily="2" charset="2"/>
            <a:buNone/>
          </a:pPr>
          <a:r>
            <a:rPr lang="ru-RU" sz="20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Цель 3. Опережающее увеличение внутренних затрат на научные исследования и разработки за счёт всех источников по сравнению с ростом валового внутреннего продукта страны</a:t>
          </a:r>
        </a:p>
      </dsp:txBody>
      <dsp:txXfrm>
        <a:off x="32143" y="503319"/>
        <a:ext cx="8613989" cy="1033154"/>
      </dsp:txXfrm>
    </dsp:sp>
    <dsp:sp modelId="{87ED7C2D-0758-40C0-A7A5-366ACC7A30AA}">
      <dsp:nvSpPr>
        <dsp:cNvPr id="0" name=""/>
        <dsp:cNvSpPr/>
      </dsp:nvSpPr>
      <dsp:spPr>
        <a:xfrm>
          <a:off x="71980" y="1859357"/>
          <a:ext cx="4198678" cy="36577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atMod val="120000"/>
                <a:lumMod val="10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70000"/>
                <a:satMod val="124000"/>
                <a:lumMod val="10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5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Соотношение темпа роста внутренних затрат на исследования и разработки за счёт всех источников к темпу роста валового внутреннего продукта </a:t>
          </a:r>
        </a:p>
      </dsp:txBody>
      <dsp:txXfrm>
        <a:off x="179111" y="1966488"/>
        <a:ext cx="3984416" cy="3443446"/>
      </dsp:txXfrm>
    </dsp:sp>
    <dsp:sp modelId="{2966DA64-A3FA-45DA-9AF2-97E49B3C1CEA}">
      <dsp:nvSpPr>
        <dsp:cNvPr id="0" name=""/>
        <dsp:cNvSpPr/>
      </dsp:nvSpPr>
      <dsp:spPr>
        <a:xfrm>
          <a:off x="4433868" y="1852054"/>
          <a:ext cx="4268848" cy="36576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atMod val="120000"/>
                <a:lumMod val="10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70000"/>
                <a:satMod val="124000"/>
                <a:lumMod val="10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5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Внутренние затраты на исследования и разработки за счет всех источников в текущих ценах (млрд. руб.)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4540996" y="1959182"/>
        <a:ext cx="4054592" cy="34433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4500" spc="113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96251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5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274638"/>
            <a:ext cx="1801785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979968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500" b="0" spc="113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4010335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008" y="2011680"/>
            <a:ext cx="3566160" cy="420624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793" y="2011680"/>
            <a:ext cx="3566160" cy="420624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5256" y="1913470"/>
            <a:ext cx="356616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1575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5256" y="2656566"/>
            <a:ext cx="3566160" cy="35661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3423" y="1913470"/>
            <a:ext cx="356616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1575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3423" y="2656564"/>
            <a:ext cx="3566160" cy="35661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256" y="2120054"/>
            <a:ext cx="4594860" cy="4114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1767" y="2147487"/>
            <a:ext cx="24003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60120" y="2211494"/>
            <a:ext cx="459486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3016" y="2150621"/>
            <a:ext cx="24003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2189" y="284176"/>
            <a:ext cx="733806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189" y="2011680"/>
            <a:ext cx="733806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1699" y="6422855"/>
            <a:ext cx="2250671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788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7353" y="6422855"/>
            <a:ext cx="37833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4195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tx1"/>
        </a:buClr>
        <a:buFont typeface="Wingdings" pitchFamily="2" charset="2"/>
        <a:buChar char="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5151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634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038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217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546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Национальный проект «наука»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+mj-lt"/>
              </a:rPr>
              <a:t>Вице-президент РАН</a:t>
            </a:r>
          </a:p>
          <a:p>
            <a:r>
              <a:rPr lang="ru-RU" sz="3200" b="1" dirty="0">
                <a:latin typeface="+mj-lt"/>
              </a:rPr>
              <a:t>А.Р. Хохлов</a:t>
            </a:r>
          </a:p>
        </p:txBody>
      </p:sp>
      <p:pic>
        <p:nvPicPr>
          <p:cNvPr id="1028" name="Picture 4" descr="http://www.advanserv.ru/!upload/07ab02b0c51c3ffae1adbb73c3417255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280" y="381216"/>
            <a:ext cx="5159925" cy="149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0D74115-60BB-4C13-9DB3-53F5224F25CA}"/>
              </a:ext>
            </a:extLst>
          </p:cNvPr>
          <p:cNvSpPr txBox="1"/>
          <p:nvPr/>
        </p:nvSpPr>
        <p:spPr>
          <a:xfrm>
            <a:off x="3802284" y="6308202"/>
            <a:ext cx="2349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+mj-lt"/>
              </a:rPr>
              <a:t>4 сентября 2018</a:t>
            </a:r>
          </a:p>
        </p:txBody>
      </p:sp>
    </p:spTree>
    <p:extLst>
      <p:ext uri="{BB962C8B-B14F-4D97-AF65-F5344CB8AC3E}">
        <p14:creationId xmlns:p14="http://schemas.microsoft.com/office/powerpoint/2010/main" val="1025462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9598E32-B5B4-4BDA-9D26-B6170BB85B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791864"/>
            <a:ext cx="9144000" cy="619245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702" y="502335"/>
            <a:ext cx="8964593" cy="973788"/>
          </a:xfrm>
        </p:spPr>
        <p:txBody>
          <a:bodyPr>
            <a:noAutofit/>
          </a:bodyPr>
          <a:lstStyle/>
          <a:p>
            <a:pPr algn="ctr"/>
            <a:r>
              <a:rPr lang="ru-RU" sz="22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Федеральный проект 1.</a:t>
            </a:r>
            <a:br>
              <a:rPr lang="ru-RU" sz="2200" b="1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2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«Развитие научной и научно-производственной кооперации» </a:t>
            </a:r>
            <a:endParaRPr lang="ru-RU" sz="2200" b="1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0" y="24043"/>
            <a:ext cx="9144000" cy="628199"/>
            <a:chOff x="0" y="24043"/>
            <a:chExt cx="9144000" cy="628199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6863" y="24043"/>
              <a:ext cx="2010272" cy="581483"/>
            </a:xfrm>
            <a:prstGeom prst="rect">
              <a:avLst/>
            </a:prstGeom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>
              <a:off x="0" y="652242"/>
              <a:ext cx="9144000" cy="0"/>
            </a:xfrm>
            <a:prstGeom prst="line">
              <a:avLst/>
            </a:prstGeom>
            <a:ln w="28575" cmpd="thinThick"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0600B5F-2FD0-49A3-BF0A-7B28D3ED0882}"/>
              </a:ext>
            </a:extLst>
          </p:cNvPr>
          <p:cNvSpPr/>
          <p:nvPr/>
        </p:nvSpPr>
        <p:spPr>
          <a:xfrm>
            <a:off x="237274" y="5628677"/>
            <a:ext cx="857973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</a:pPr>
            <a:endParaRPr lang="ru-RU" sz="23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05618D0-3559-42A2-AFB1-629252094DEA}"/>
              </a:ext>
            </a:extLst>
          </p:cNvPr>
          <p:cNvSpPr txBox="1"/>
          <p:nvPr/>
        </p:nvSpPr>
        <p:spPr>
          <a:xfrm>
            <a:off x="-119005" y="1315845"/>
            <a:ext cx="9382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Задача 2: Создание научных центров мирового уровня (НЦМУ) , включая сеть международных математических центров и центров геномных исследований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82FAF2D-8CCE-4AA7-85AF-37EA38C9590F}"/>
              </a:ext>
            </a:extLst>
          </p:cNvPr>
          <p:cNvSpPr txBox="1"/>
          <p:nvPr/>
        </p:nvSpPr>
        <p:spPr>
          <a:xfrm>
            <a:off x="89702" y="2225139"/>
            <a:ext cx="8915402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  <a:buClr>
                <a:srgbClr val="C00000"/>
              </a:buClr>
            </a:pPr>
            <a:r>
              <a:rPr lang="ru-RU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Результаты создания НЦМУ: </a:t>
            </a:r>
          </a:p>
          <a:p>
            <a:pPr algn="just">
              <a:spcAft>
                <a:spcPts val="600"/>
              </a:spcAft>
              <a:buClr>
                <a:srgbClr val="C00000"/>
              </a:buClr>
            </a:pPr>
            <a:endParaRPr lang="ru-RU" sz="9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Обучение молодых исследователей в реализуемых НЦМУ, образовательных и научных программах и проектах до уровня </a:t>
            </a:r>
            <a:r>
              <a:rPr lang="ru-RU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4200 человек в год</a:t>
            </a:r>
            <a:r>
              <a:rPr lang="ru-RU" sz="2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algn="just">
              <a:buClr>
                <a:srgbClr val="C00000"/>
              </a:buClr>
            </a:pPr>
            <a:endParaRPr lang="ru-RU" sz="23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Постоянное увеличение количества </a:t>
            </a:r>
            <a:r>
              <a:rPr lang="ru-RU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совместных работ </a:t>
            </a:r>
            <a:r>
              <a:rPr lang="ru-RU" sz="2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ведущих ученых, работающих в НЦМУ, с учеными из других научных организаций РФ;</a:t>
            </a:r>
          </a:p>
          <a:p>
            <a:pPr algn="just">
              <a:buClr>
                <a:srgbClr val="C00000"/>
              </a:buClr>
            </a:pPr>
            <a:endParaRPr lang="ru-RU" sz="23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Рост количества </a:t>
            </a:r>
            <a:r>
              <a:rPr lang="ru-RU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статей в журналах первого квартиля</a:t>
            </a:r>
            <a:r>
              <a:rPr lang="ru-RU" sz="2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индексированных в международных базах данных;</a:t>
            </a:r>
          </a:p>
        </p:txBody>
      </p:sp>
    </p:spTree>
    <p:extLst>
      <p:ext uri="{BB962C8B-B14F-4D97-AF65-F5344CB8AC3E}">
        <p14:creationId xmlns:p14="http://schemas.microsoft.com/office/powerpoint/2010/main" val="3621192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9598E32-B5B4-4BDA-9D26-B6170BB85B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2" y="783047"/>
            <a:ext cx="9144000" cy="619245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685840"/>
            <a:ext cx="9141108" cy="973788"/>
          </a:xfrm>
        </p:spPr>
        <p:txBody>
          <a:bodyPr>
            <a:noAutofit/>
          </a:bodyPr>
          <a:lstStyle/>
          <a:p>
            <a:pPr algn="ctr"/>
            <a:r>
              <a:rPr lang="ru-RU" sz="22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Федеральный проект 2</a:t>
            </a:r>
            <a:br>
              <a:rPr lang="ru-RU" sz="2200" b="1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2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 «Развитие передовой инфраструктуры для проведения исследований и разработок в Российской Федерации»</a:t>
            </a:r>
            <a:endParaRPr lang="ru-RU" sz="2200" b="1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0" y="24043"/>
            <a:ext cx="9144000" cy="628199"/>
            <a:chOff x="0" y="24043"/>
            <a:chExt cx="9144000" cy="628199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6863" y="24043"/>
              <a:ext cx="2010272" cy="581483"/>
            </a:xfrm>
            <a:prstGeom prst="rect">
              <a:avLst/>
            </a:prstGeom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>
              <a:off x="0" y="652242"/>
              <a:ext cx="9144000" cy="0"/>
            </a:xfrm>
            <a:prstGeom prst="line">
              <a:avLst/>
            </a:prstGeom>
            <a:ln w="28575" cmpd="thinThick"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0600B5F-2FD0-49A3-BF0A-7B28D3ED0882}"/>
              </a:ext>
            </a:extLst>
          </p:cNvPr>
          <p:cNvSpPr/>
          <p:nvPr/>
        </p:nvSpPr>
        <p:spPr>
          <a:xfrm>
            <a:off x="237274" y="5628677"/>
            <a:ext cx="857973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</a:pPr>
            <a:endParaRPr lang="ru-RU" sz="23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05618D0-3559-42A2-AFB1-629252094DEA}"/>
              </a:ext>
            </a:extLst>
          </p:cNvPr>
          <p:cNvSpPr txBox="1"/>
          <p:nvPr/>
        </p:nvSpPr>
        <p:spPr>
          <a:xfrm>
            <a:off x="8676" y="1574938"/>
            <a:ext cx="914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Задача 1: Обновление не менее 50 процентов приборной базы ведущих организаций, выполняющих научные исследования и разработки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82FAF2D-8CCE-4AA7-85AF-37EA38C9590F}"/>
              </a:ext>
            </a:extLst>
          </p:cNvPr>
          <p:cNvSpPr txBox="1"/>
          <p:nvPr/>
        </p:nvSpPr>
        <p:spPr>
          <a:xfrm>
            <a:off x="95489" y="2697740"/>
            <a:ext cx="880162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Проведение </a:t>
            </a:r>
            <a:r>
              <a:rPr lang="ru-RU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оценки результативности </a:t>
            </a:r>
            <a:r>
              <a:rPr lang="ru-RU" sz="2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деятельности организаций, выполняющих научные исследования и разработки, вне зависимости от их ведомственной принадлежности и </a:t>
            </a:r>
            <a:r>
              <a:rPr lang="ru-RU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определение ведущих организаций</a:t>
            </a:r>
            <a:r>
              <a:rPr lang="ru-RU" sz="2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Проведение </a:t>
            </a:r>
            <a:r>
              <a:rPr lang="ru-RU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оценки состояния приборной базы </a:t>
            </a:r>
            <a:r>
              <a:rPr lang="ru-RU" sz="2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организаций, выполняющих научные исследования и разработки, и определение критериев обновления приборной базы;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Обновлено: </a:t>
            </a:r>
            <a:r>
              <a:rPr lang="ru-RU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2019 году – 5% приборной базы, в 2020 году – 10%, в 2021 году – 20%, в 2022 году – 30%, в 2023 году – 40%, </a:t>
            </a:r>
            <a:br>
              <a:rPr lang="ru-RU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2024 году – 50%.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67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9598E32-B5B4-4BDA-9D26-B6170BB85B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" y="783047"/>
            <a:ext cx="9144000" cy="619245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685840"/>
            <a:ext cx="9141108" cy="973788"/>
          </a:xfrm>
        </p:spPr>
        <p:txBody>
          <a:bodyPr>
            <a:noAutofit/>
          </a:bodyPr>
          <a:lstStyle/>
          <a:p>
            <a:pPr algn="ctr"/>
            <a:r>
              <a:rPr lang="ru-RU" sz="22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Федеральный проект 2</a:t>
            </a:r>
            <a:br>
              <a:rPr lang="ru-RU" sz="2200" b="1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2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 «Развитие передовой инфраструктуры для проведения исследований и разработок в Российской Федерации»</a:t>
            </a:r>
            <a:endParaRPr lang="ru-RU" sz="2200" b="1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0" y="24043"/>
            <a:ext cx="9144000" cy="628199"/>
            <a:chOff x="0" y="24043"/>
            <a:chExt cx="9144000" cy="628199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6863" y="24043"/>
              <a:ext cx="2010272" cy="581483"/>
            </a:xfrm>
            <a:prstGeom prst="rect">
              <a:avLst/>
            </a:prstGeom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>
              <a:off x="0" y="652242"/>
              <a:ext cx="9144000" cy="0"/>
            </a:xfrm>
            <a:prstGeom prst="line">
              <a:avLst/>
            </a:prstGeom>
            <a:ln w="28575" cmpd="thinThick"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0600B5F-2FD0-49A3-BF0A-7B28D3ED0882}"/>
              </a:ext>
            </a:extLst>
          </p:cNvPr>
          <p:cNvSpPr/>
          <p:nvPr/>
        </p:nvSpPr>
        <p:spPr>
          <a:xfrm>
            <a:off x="237274" y="5628677"/>
            <a:ext cx="857973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</a:pPr>
            <a:endParaRPr lang="ru-RU" sz="23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05618D0-3559-42A2-AFB1-629252094DEA}"/>
              </a:ext>
            </a:extLst>
          </p:cNvPr>
          <p:cNvSpPr txBox="1"/>
          <p:nvPr/>
        </p:nvSpPr>
        <p:spPr>
          <a:xfrm>
            <a:off x="8676" y="1574938"/>
            <a:ext cx="914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Задача 1: Обновление не менее 50 процентов приборной базы ведущих организаций, выполняющих научные исследования и разработки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82FAF2D-8CCE-4AA7-85AF-37EA38C9590F}"/>
              </a:ext>
            </a:extLst>
          </p:cNvPr>
          <p:cNvSpPr txBox="1"/>
          <p:nvPr/>
        </p:nvSpPr>
        <p:spPr>
          <a:xfrm>
            <a:off x="8676" y="2413172"/>
            <a:ext cx="9034740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600"/>
              </a:spcAft>
              <a:buClr>
                <a:srgbClr val="C00000"/>
              </a:buClr>
            </a:pPr>
            <a:r>
              <a:rPr lang="ru-RU" sz="2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Результаты к 2024 году: </a:t>
            </a:r>
            <a:endParaRPr lang="ru-RU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Увеличена доля внешних заказов услуг и работ ЦКП </a:t>
            </a:r>
            <a:r>
              <a:rPr lang="ru-RU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 не менее 70%;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Увеличено </a:t>
            </a:r>
            <a:r>
              <a:rPr lang="ru-RU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40% количество статей </a:t>
            </a: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ведущих организаций по профилю деятельности  «Генерация знаний», в изданиях, индексируемых в международных базах данных ;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Увеличена </a:t>
            </a:r>
            <a:r>
              <a:rPr lang="ru-RU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 60 % доля внебюджетных средств </a:t>
            </a: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ведущих организаций по профилям деятельности  «Разработка технологий» и «Научно-технические услуги», а также центров НТИ;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ведущих организаций по профилю деятельности «Разработка технологий» разработаны и переданы для внедрения и производства </a:t>
            </a:r>
            <a:r>
              <a:rPr lang="ru-RU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 менее 100 технологий</a:t>
            </a: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1411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9598E32-B5B4-4BDA-9D26-B6170BB85B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" y="746471"/>
            <a:ext cx="9144000" cy="619245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685840"/>
            <a:ext cx="9141108" cy="973788"/>
          </a:xfrm>
        </p:spPr>
        <p:txBody>
          <a:bodyPr>
            <a:noAutofit/>
          </a:bodyPr>
          <a:lstStyle/>
          <a:p>
            <a:pPr algn="ctr"/>
            <a:r>
              <a:rPr lang="ru-RU" sz="22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Федеральный проект 2</a:t>
            </a:r>
            <a:br>
              <a:rPr lang="ru-RU" sz="2200" b="1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2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 «Развитие передовой инфраструктуры для проведения исследований и разработок в Российской Федерации»</a:t>
            </a:r>
            <a:endParaRPr lang="ru-RU" sz="2200" b="1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0" y="24043"/>
            <a:ext cx="9144000" cy="628199"/>
            <a:chOff x="0" y="24043"/>
            <a:chExt cx="9144000" cy="628199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6863" y="24043"/>
              <a:ext cx="2010272" cy="581483"/>
            </a:xfrm>
            <a:prstGeom prst="rect">
              <a:avLst/>
            </a:prstGeom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>
              <a:off x="0" y="652242"/>
              <a:ext cx="9144000" cy="0"/>
            </a:xfrm>
            <a:prstGeom prst="line">
              <a:avLst/>
            </a:prstGeom>
            <a:ln w="28575" cmpd="thinThick"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0600B5F-2FD0-49A3-BF0A-7B28D3ED0882}"/>
              </a:ext>
            </a:extLst>
          </p:cNvPr>
          <p:cNvSpPr/>
          <p:nvPr/>
        </p:nvSpPr>
        <p:spPr>
          <a:xfrm>
            <a:off x="237274" y="5628677"/>
            <a:ext cx="857973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</a:pPr>
            <a:endParaRPr lang="ru-RU" sz="23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05618D0-3559-42A2-AFB1-629252094DEA}"/>
              </a:ext>
            </a:extLst>
          </p:cNvPr>
          <p:cNvSpPr txBox="1"/>
          <p:nvPr/>
        </p:nvSpPr>
        <p:spPr>
          <a:xfrm>
            <a:off x="8676" y="1574938"/>
            <a:ext cx="91411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Задача 2: Развитие передовой инфраструктуры научных исследований и разработок, инновационной деятельности , включая создание и развитие сети уникальных установок класса «</a:t>
            </a:r>
            <a:r>
              <a:rPr lang="ru-RU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мегасайенс</a:t>
            </a:r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82FAF2D-8CCE-4AA7-85AF-37EA38C9590F}"/>
              </a:ext>
            </a:extLst>
          </p:cNvPr>
          <p:cNvSpPr txBox="1"/>
          <p:nvPr/>
        </p:nvSpPr>
        <p:spPr>
          <a:xfrm>
            <a:off x="95489" y="2697740"/>
            <a:ext cx="882406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ru-RU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Результаты реализации ФП к 2024 году:</a:t>
            </a:r>
          </a:p>
          <a:p>
            <a:pPr algn="just">
              <a:buClr>
                <a:srgbClr val="C00000"/>
              </a:buClr>
            </a:pPr>
            <a:endParaRPr lang="ru-RU" sz="2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Предоставлен свободный доступ научным и образовательным организациям на основе ежегодной подписки в информационно-коммуникационной сети «Интернет»;</a:t>
            </a:r>
          </a:p>
          <a:p>
            <a:pPr algn="just">
              <a:buClr>
                <a:srgbClr val="C00000"/>
              </a:buClr>
            </a:pPr>
            <a:endParaRPr lang="ru-RU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Поддержка не менее </a:t>
            </a:r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500 российских научных журналов 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целью их включения и продвижения в международных базах данных;</a:t>
            </a:r>
          </a:p>
          <a:p>
            <a:pPr algn="just">
              <a:buClr>
                <a:srgbClr val="C00000"/>
              </a:buClr>
            </a:pPr>
            <a:endParaRPr lang="ru-RU" sz="2000" b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970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9598E32-B5B4-4BDA-9D26-B6170BB85B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76" y="748323"/>
            <a:ext cx="9144000" cy="619245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685840"/>
            <a:ext cx="9141108" cy="973788"/>
          </a:xfrm>
        </p:spPr>
        <p:txBody>
          <a:bodyPr>
            <a:noAutofit/>
          </a:bodyPr>
          <a:lstStyle/>
          <a:p>
            <a:pPr algn="ctr"/>
            <a:r>
              <a:rPr lang="ru-RU" sz="22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Федеральный проект 2</a:t>
            </a:r>
            <a:br>
              <a:rPr lang="ru-RU" sz="2200" b="1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2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 «Развитие передовой инфраструктуры для проведения исследований и разработок в Российской Федерации»</a:t>
            </a:r>
            <a:endParaRPr lang="ru-RU" sz="2200" b="1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0" y="24043"/>
            <a:ext cx="9144000" cy="628199"/>
            <a:chOff x="0" y="24043"/>
            <a:chExt cx="9144000" cy="628199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6863" y="24043"/>
              <a:ext cx="2010272" cy="581483"/>
            </a:xfrm>
            <a:prstGeom prst="rect">
              <a:avLst/>
            </a:prstGeom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>
              <a:off x="0" y="652242"/>
              <a:ext cx="9144000" cy="0"/>
            </a:xfrm>
            <a:prstGeom prst="line">
              <a:avLst/>
            </a:prstGeom>
            <a:ln w="28575" cmpd="thinThick"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0600B5F-2FD0-49A3-BF0A-7B28D3ED0882}"/>
              </a:ext>
            </a:extLst>
          </p:cNvPr>
          <p:cNvSpPr/>
          <p:nvPr/>
        </p:nvSpPr>
        <p:spPr>
          <a:xfrm>
            <a:off x="237274" y="5628677"/>
            <a:ext cx="857973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</a:pPr>
            <a:endParaRPr lang="ru-RU" sz="23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05618D0-3559-42A2-AFB1-629252094DEA}"/>
              </a:ext>
            </a:extLst>
          </p:cNvPr>
          <p:cNvSpPr txBox="1"/>
          <p:nvPr/>
        </p:nvSpPr>
        <p:spPr>
          <a:xfrm>
            <a:off x="8676" y="1574938"/>
            <a:ext cx="91411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Задача 2: Развитие передовой инфраструктуры научных исследований и разработок, инновационной деятельности , включая создание и развитие сети уникальных установок класса «</a:t>
            </a:r>
            <a:r>
              <a:rPr lang="ru-RU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мегасайенс</a:t>
            </a:r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82FAF2D-8CCE-4AA7-85AF-37EA38C9590F}"/>
              </a:ext>
            </a:extLst>
          </p:cNvPr>
          <p:cNvSpPr txBox="1"/>
          <p:nvPr/>
        </p:nvSpPr>
        <p:spPr>
          <a:xfrm>
            <a:off x="-44857" y="2508796"/>
            <a:ext cx="914399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Результаты реализации ФП к 2024 году (установки «</a:t>
            </a:r>
            <a:r>
              <a:rPr lang="ru-RU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Мегасайенс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»):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Начаты международные научные исследования в Международном центре нейтронных исследований на базе </a:t>
            </a:r>
            <a:r>
              <a:rPr lang="ru-RU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высокопоточного</a:t>
            </a: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реактора </a:t>
            </a:r>
            <a:r>
              <a:rPr lang="ru-RU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ПИК </a:t>
            </a: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(2020 год);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Начаты международные научные исследования на Комплексе сверхпроводящих колец на встречных пучках тяжелых ионов </a:t>
            </a:r>
            <a:r>
              <a:rPr lang="ru-RU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НИКА </a:t>
            </a: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(2022 год);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Завершен первый этап создания исследовательской инфраструктуры уникальных научных установок класса «</a:t>
            </a:r>
            <a:r>
              <a:rPr lang="ru-RU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мегасайенс</a:t>
            </a: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»: Источник синхротронного излучения 4-го поколения </a:t>
            </a:r>
            <a:r>
              <a:rPr lang="ru-RU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(ИССИ-4)</a:t>
            </a: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Сибирского кольцевого источника фотонов </a:t>
            </a:r>
            <a:r>
              <a:rPr lang="ru-RU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(СКИФ)</a:t>
            </a: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российских уникальных научных установках проведено не менее                    </a:t>
            </a:r>
            <a:r>
              <a:rPr lang="ru-RU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масштабных научных экспериментов мирового уровня</a:t>
            </a: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обеспечивающих решение ключевых исследовательских задач в мировой научной повестке.</a:t>
            </a:r>
          </a:p>
        </p:txBody>
      </p:sp>
    </p:spTree>
    <p:extLst>
      <p:ext uri="{BB962C8B-B14F-4D97-AF65-F5344CB8AC3E}">
        <p14:creationId xmlns:p14="http://schemas.microsoft.com/office/powerpoint/2010/main" val="110583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9598E32-B5B4-4BDA-9D26-B6170BB85B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0" y="698959"/>
            <a:ext cx="9144000" cy="619245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685840"/>
            <a:ext cx="9141108" cy="973788"/>
          </a:xfrm>
        </p:spPr>
        <p:txBody>
          <a:bodyPr>
            <a:noAutofit/>
          </a:bodyPr>
          <a:lstStyle/>
          <a:p>
            <a:pPr algn="ctr"/>
            <a:r>
              <a:rPr lang="ru-RU" sz="22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Федеральный проект 2</a:t>
            </a:r>
            <a:br>
              <a:rPr lang="ru-RU" sz="2200" b="1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2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 «Развитие передовой инфраструктуры для проведения исследований и разработок в Российской Федерации»</a:t>
            </a:r>
            <a:endParaRPr lang="ru-RU" sz="2200" b="1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0" y="24043"/>
            <a:ext cx="9144000" cy="628199"/>
            <a:chOff x="0" y="24043"/>
            <a:chExt cx="9144000" cy="628199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6863" y="24043"/>
              <a:ext cx="2010272" cy="581483"/>
            </a:xfrm>
            <a:prstGeom prst="rect">
              <a:avLst/>
            </a:prstGeom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>
              <a:off x="0" y="652242"/>
              <a:ext cx="9144000" cy="0"/>
            </a:xfrm>
            <a:prstGeom prst="line">
              <a:avLst/>
            </a:prstGeom>
            <a:ln w="28575" cmpd="thinThick"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0600B5F-2FD0-49A3-BF0A-7B28D3ED0882}"/>
              </a:ext>
            </a:extLst>
          </p:cNvPr>
          <p:cNvSpPr/>
          <p:nvPr/>
        </p:nvSpPr>
        <p:spPr>
          <a:xfrm>
            <a:off x="237274" y="5628677"/>
            <a:ext cx="857973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</a:pPr>
            <a:endParaRPr lang="ru-RU" sz="23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05618D0-3559-42A2-AFB1-629252094DEA}"/>
              </a:ext>
            </a:extLst>
          </p:cNvPr>
          <p:cNvSpPr txBox="1"/>
          <p:nvPr/>
        </p:nvSpPr>
        <p:spPr>
          <a:xfrm>
            <a:off x="8676" y="1574938"/>
            <a:ext cx="91411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Задача 2: Развитие передовой инфраструктуры научных исследований и разработок, инновационной деятельности , включая создание и развитие сети уникальных установок класса «</a:t>
            </a:r>
            <a:r>
              <a:rPr lang="ru-RU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мегасайенс</a:t>
            </a:r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82FAF2D-8CCE-4AA7-85AF-37EA38C9590F}"/>
              </a:ext>
            </a:extLst>
          </p:cNvPr>
          <p:cNvSpPr txBox="1"/>
          <p:nvPr/>
        </p:nvSpPr>
        <p:spPr>
          <a:xfrm>
            <a:off x="95489" y="2697740"/>
            <a:ext cx="899642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ru-RU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Результаты реализации ФП к 2024 году (научный флот):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Заложены два новых современных научно-исследовательских судна неограниченного района плавания;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Модернизированы научно-исследовательские суда – </a:t>
            </a:r>
            <a:b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«Академик Николай Страхов», «Академик Сергей Вавилов», «Академик М.А. Лаврентьев», «Академик Мстислав Келдыш» и «Академик Иоффе»;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Выполнено не менее </a:t>
            </a:r>
            <a:r>
              <a:rPr lang="ru-RU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210 морских экспедиций </a:t>
            </a: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научно-исследовательских судах.</a:t>
            </a:r>
          </a:p>
        </p:txBody>
      </p:sp>
    </p:spTree>
    <p:extLst>
      <p:ext uri="{BB962C8B-B14F-4D97-AF65-F5344CB8AC3E}">
        <p14:creationId xmlns:p14="http://schemas.microsoft.com/office/powerpoint/2010/main" val="1321349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9598E32-B5B4-4BDA-9D26-B6170BB85B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0" y="685840"/>
            <a:ext cx="9144000" cy="619245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685840"/>
            <a:ext cx="9141108" cy="973788"/>
          </a:xfrm>
        </p:spPr>
        <p:txBody>
          <a:bodyPr>
            <a:noAutofit/>
          </a:bodyPr>
          <a:lstStyle/>
          <a:p>
            <a:pPr algn="ctr"/>
            <a:r>
              <a:rPr lang="ru-RU" sz="22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Федеральный проект 2</a:t>
            </a:r>
            <a:br>
              <a:rPr lang="ru-RU" sz="2200" b="1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2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 «Развитие передовой инфраструктуры для проведения исследований и разработок в Российской Федерации»</a:t>
            </a:r>
            <a:endParaRPr lang="ru-RU" sz="2200" b="1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0" y="24043"/>
            <a:ext cx="9144000" cy="628199"/>
            <a:chOff x="0" y="24043"/>
            <a:chExt cx="9144000" cy="628199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6863" y="24043"/>
              <a:ext cx="2010272" cy="581483"/>
            </a:xfrm>
            <a:prstGeom prst="rect">
              <a:avLst/>
            </a:prstGeom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>
              <a:off x="0" y="652242"/>
              <a:ext cx="9144000" cy="0"/>
            </a:xfrm>
            <a:prstGeom prst="line">
              <a:avLst/>
            </a:prstGeom>
            <a:ln w="28575" cmpd="thinThick"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0600B5F-2FD0-49A3-BF0A-7B28D3ED0882}"/>
              </a:ext>
            </a:extLst>
          </p:cNvPr>
          <p:cNvSpPr/>
          <p:nvPr/>
        </p:nvSpPr>
        <p:spPr>
          <a:xfrm>
            <a:off x="237274" y="5628677"/>
            <a:ext cx="857973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</a:pPr>
            <a:endParaRPr lang="ru-RU" sz="23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05618D0-3559-42A2-AFB1-629252094DEA}"/>
              </a:ext>
            </a:extLst>
          </p:cNvPr>
          <p:cNvSpPr txBox="1"/>
          <p:nvPr/>
        </p:nvSpPr>
        <p:spPr>
          <a:xfrm>
            <a:off x="8676" y="1574938"/>
            <a:ext cx="91411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Задача 2: Развитие передовой инфраструктуры научных исследований и разработок, инновационной деятельности , включая создание и развитие сети уникальных установок класса «</a:t>
            </a:r>
            <a:r>
              <a:rPr lang="ru-RU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мегасайенс</a:t>
            </a:r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82FAF2D-8CCE-4AA7-85AF-37EA38C9590F}"/>
              </a:ext>
            </a:extLst>
          </p:cNvPr>
          <p:cNvSpPr txBox="1"/>
          <p:nvPr/>
        </p:nvSpPr>
        <p:spPr>
          <a:xfrm>
            <a:off x="86804" y="2590601"/>
            <a:ext cx="888067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Результаты реализации ФП к 2024 году (в рамках реализации Указа Президента Российской Федерации от 21 июля 2016 г. № 350 ):</a:t>
            </a:r>
          </a:p>
          <a:p>
            <a:pPr algn="just">
              <a:buClr>
                <a:srgbClr val="C00000"/>
              </a:buClr>
            </a:pP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Организованы </a:t>
            </a:r>
            <a:r>
              <a:rPr lang="ru-RU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 менее 35 </a:t>
            </a:r>
            <a:r>
              <a:rPr lang="ru-RU" sz="2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селекционно</a:t>
            </a:r>
            <a:r>
              <a:rPr lang="ru-RU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-семенных и </a:t>
            </a:r>
            <a:r>
              <a:rPr lang="ru-RU" sz="2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селекционно</a:t>
            </a:r>
            <a:r>
              <a:rPr lang="ru-RU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-племенных центров</a:t>
            </a: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 области сельского хозяйства для создания и внедрения в агропромышленный комплекс современных технологий на основе собственных разработок научных и образовательных организаций; 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Созданы не менее </a:t>
            </a:r>
            <a:r>
              <a:rPr lang="ru-RU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ru-RU" sz="2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агробиотехнопарков</a:t>
            </a: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каждый из которых обеспечивает годовую выручку не менее 1 млрд. рублей в год;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Разработаны и внедрены не менее </a:t>
            </a:r>
            <a:r>
              <a:rPr lang="ru-RU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 востребованных селекционных достижений </a:t>
            </a: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области сельского хозяйства. 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671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9598E32-B5B4-4BDA-9D26-B6170BB85B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" y="685840"/>
            <a:ext cx="9144000" cy="619245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352" y="509994"/>
            <a:ext cx="9141108" cy="973788"/>
          </a:xfrm>
        </p:spPr>
        <p:txBody>
          <a:bodyPr>
            <a:noAutofit/>
          </a:bodyPr>
          <a:lstStyle/>
          <a:p>
            <a:pPr algn="ctr"/>
            <a:r>
              <a:rPr lang="ru-RU" sz="22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Федеральный проект 3</a:t>
            </a:r>
            <a:br>
              <a:rPr lang="ru-RU" sz="2200" b="1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2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 «Развитие кадрового потенциала в сфере исследований и разработок»</a:t>
            </a:r>
            <a:endParaRPr lang="ru-RU" sz="2200" b="1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0" y="24043"/>
            <a:ext cx="9144000" cy="628199"/>
            <a:chOff x="0" y="24043"/>
            <a:chExt cx="9144000" cy="628199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6863" y="24043"/>
              <a:ext cx="2010272" cy="581483"/>
            </a:xfrm>
            <a:prstGeom prst="rect">
              <a:avLst/>
            </a:prstGeom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>
              <a:off x="0" y="652242"/>
              <a:ext cx="9144000" cy="0"/>
            </a:xfrm>
            <a:prstGeom prst="line">
              <a:avLst/>
            </a:prstGeom>
            <a:ln w="28575" cmpd="thinThick"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0600B5F-2FD0-49A3-BF0A-7B28D3ED0882}"/>
              </a:ext>
            </a:extLst>
          </p:cNvPr>
          <p:cNvSpPr/>
          <p:nvPr/>
        </p:nvSpPr>
        <p:spPr>
          <a:xfrm>
            <a:off x="237274" y="5628677"/>
            <a:ext cx="857973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</a:pPr>
            <a:endParaRPr lang="ru-RU" sz="23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05618D0-3559-42A2-AFB1-629252094DEA}"/>
              </a:ext>
            </a:extLst>
          </p:cNvPr>
          <p:cNvSpPr txBox="1"/>
          <p:nvPr/>
        </p:nvSpPr>
        <p:spPr>
          <a:xfrm>
            <a:off x="25560" y="1438891"/>
            <a:ext cx="91411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Задача 1: Формирование целостной системы подготовки и профессионального роста научных и научно-педагогических кадров, обеспечивающей условия для осуществления молодыми учеными научных исследований и разработок, создания научных лабораторий и конкурентоспособных коллективов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82FAF2D-8CCE-4AA7-85AF-37EA38C9590F}"/>
              </a:ext>
            </a:extLst>
          </p:cNvPr>
          <p:cNvSpPr txBox="1"/>
          <p:nvPr/>
        </p:nvSpPr>
        <p:spPr>
          <a:xfrm>
            <a:off x="18079" y="3168594"/>
            <a:ext cx="90803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ru-RU" sz="2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Результаты реализации ФП к 2024 году:</a:t>
            </a: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Усовершенствованы механизмы обучения в аспирантуре по программам подготовки научных и научно-педагогических кадров (научная аспирантура), </a:t>
            </a:r>
            <a:r>
              <a:rPr lang="ru-RU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7000 человек </a:t>
            </a: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получили специальную </a:t>
            </a:r>
            <a:r>
              <a:rPr lang="ru-RU" sz="2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грантовую</a:t>
            </a: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поддержку выполняемого научного или научно-технического проекта; 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Начато проведение </a:t>
            </a:r>
            <a:r>
              <a:rPr lang="ru-RU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1500 научных проектов </a:t>
            </a: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приоритетам научно-технологического развития, не менее 50% из которых руководят молодые перспективные исследователи;</a:t>
            </a:r>
          </a:p>
        </p:txBody>
      </p:sp>
    </p:spTree>
    <p:extLst>
      <p:ext uri="{BB962C8B-B14F-4D97-AF65-F5344CB8AC3E}">
        <p14:creationId xmlns:p14="http://schemas.microsoft.com/office/powerpoint/2010/main" val="240731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9598E32-B5B4-4BDA-9D26-B6170BB85B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" y="685840"/>
            <a:ext cx="9144000" cy="619245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352" y="509994"/>
            <a:ext cx="9141108" cy="973788"/>
          </a:xfrm>
        </p:spPr>
        <p:txBody>
          <a:bodyPr>
            <a:noAutofit/>
          </a:bodyPr>
          <a:lstStyle/>
          <a:p>
            <a:pPr algn="ctr"/>
            <a:r>
              <a:rPr lang="ru-RU" sz="22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Федеральный проект 3</a:t>
            </a:r>
            <a:br>
              <a:rPr lang="ru-RU" sz="2200" b="1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2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 «Развитие кадрового потенциала в сфере исследований и разработок»</a:t>
            </a:r>
            <a:endParaRPr lang="ru-RU" sz="2200" b="1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0" y="24043"/>
            <a:ext cx="9144000" cy="628199"/>
            <a:chOff x="0" y="24043"/>
            <a:chExt cx="9144000" cy="628199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6863" y="24043"/>
              <a:ext cx="2010272" cy="581483"/>
            </a:xfrm>
            <a:prstGeom prst="rect">
              <a:avLst/>
            </a:prstGeom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>
              <a:off x="0" y="652242"/>
              <a:ext cx="9144000" cy="0"/>
            </a:xfrm>
            <a:prstGeom prst="line">
              <a:avLst/>
            </a:prstGeom>
            <a:ln w="28575" cmpd="thinThick"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0600B5F-2FD0-49A3-BF0A-7B28D3ED0882}"/>
              </a:ext>
            </a:extLst>
          </p:cNvPr>
          <p:cNvSpPr/>
          <p:nvPr/>
        </p:nvSpPr>
        <p:spPr>
          <a:xfrm>
            <a:off x="237274" y="5628677"/>
            <a:ext cx="857973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</a:pPr>
            <a:endParaRPr lang="ru-RU" sz="23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05618D0-3559-42A2-AFB1-629252094DEA}"/>
              </a:ext>
            </a:extLst>
          </p:cNvPr>
          <p:cNvSpPr txBox="1"/>
          <p:nvPr/>
        </p:nvSpPr>
        <p:spPr>
          <a:xfrm>
            <a:off x="25560" y="1517379"/>
            <a:ext cx="91411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Задача 1: Формирование целостной системы подготовки и профессионального роста научных и научно-педагогических кадров, обеспечивающей условия для осуществления молодыми учеными научных исследований и разработок, создания научных лабораторий и конкурентоспособных коллективов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82FAF2D-8CCE-4AA7-85AF-37EA38C9590F}"/>
              </a:ext>
            </a:extLst>
          </p:cNvPr>
          <p:cNvSpPr txBox="1"/>
          <p:nvPr/>
        </p:nvSpPr>
        <p:spPr>
          <a:xfrm>
            <a:off x="31819" y="3197242"/>
            <a:ext cx="908035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ru-RU" sz="2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Результаты реализации ФП к 2024 году:</a:t>
            </a: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Создание </a:t>
            </a:r>
            <a:r>
              <a:rPr lang="ru-RU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150 новых лабораторий</a:t>
            </a: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не менее 30% из которых руководят молодые перспективные исследователи;</a:t>
            </a:r>
            <a:endParaRPr lang="ru-RU" sz="2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Поддержаны не менее </a:t>
            </a:r>
            <a:r>
              <a:rPr lang="ru-RU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1000 молодых перспективных исследователей </a:t>
            </a: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рамках стимулирования внутрироссийской академической мобильности с учетом задач пространственного развития РФ и опережающего развития приоритетных территорий.</a:t>
            </a:r>
          </a:p>
        </p:txBody>
      </p:sp>
    </p:spTree>
    <p:extLst>
      <p:ext uri="{BB962C8B-B14F-4D97-AF65-F5344CB8AC3E}">
        <p14:creationId xmlns:p14="http://schemas.microsoft.com/office/powerpoint/2010/main" val="2877678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9598E32-B5B4-4BDA-9D26-B6170BB85B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" y="692753"/>
            <a:ext cx="9144000" cy="6192456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0" y="24043"/>
            <a:ext cx="9144000" cy="628199"/>
            <a:chOff x="0" y="24043"/>
            <a:chExt cx="9144000" cy="628199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6863" y="24043"/>
              <a:ext cx="2010272" cy="581483"/>
            </a:xfrm>
            <a:prstGeom prst="rect">
              <a:avLst/>
            </a:prstGeom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>
              <a:off x="0" y="652242"/>
              <a:ext cx="9144000" cy="0"/>
            </a:xfrm>
            <a:prstGeom prst="line">
              <a:avLst/>
            </a:prstGeom>
            <a:ln w="28575" cmpd="thinThick"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050833F2-446E-442B-8DCA-F736753512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3552913"/>
              </p:ext>
            </p:extLst>
          </p:nvPr>
        </p:nvGraphicFramePr>
        <p:xfrm>
          <a:off x="208344" y="752354"/>
          <a:ext cx="8796760" cy="5932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54951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9598E32-B5B4-4BDA-9D26-B6170BB85B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544"/>
            <a:ext cx="9144000" cy="619245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7321" y="797139"/>
            <a:ext cx="8964593" cy="973788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Указ Президента Российской Федерации </a:t>
            </a:r>
            <a:r>
              <a:rPr lang="ru-RU" sz="22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от 7 мая 2018 года </a:t>
            </a:r>
            <a:r>
              <a:rPr lang="ru-RU" sz="24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№204 </a:t>
            </a:r>
            <a:r>
              <a:rPr lang="ru-RU" sz="22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200" b="1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2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О национальных целях и стратегических задачах развития Российской Федерации на период до 2024 года</a:t>
            </a:r>
            <a:endParaRPr lang="ru-RU" sz="2400" b="1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0" y="24043"/>
            <a:ext cx="9144000" cy="628199"/>
            <a:chOff x="0" y="24043"/>
            <a:chExt cx="9144000" cy="628199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6863" y="24043"/>
              <a:ext cx="2010272" cy="581483"/>
            </a:xfrm>
            <a:prstGeom prst="rect">
              <a:avLst/>
            </a:prstGeom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>
              <a:off x="0" y="652242"/>
              <a:ext cx="9144000" cy="0"/>
            </a:xfrm>
            <a:prstGeom prst="line">
              <a:avLst/>
            </a:prstGeom>
            <a:ln w="28575" cmpd="thinThick"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0600B5F-2FD0-49A3-BF0A-7B28D3ED0882}"/>
              </a:ext>
            </a:extLst>
          </p:cNvPr>
          <p:cNvSpPr/>
          <p:nvPr/>
        </p:nvSpPr>
        <p:spPr>
          <a:xfrm>
            <a:off x="78128" y="2170578"/>
            <a:ext cx="886910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обеспечение присутствия Российской Федерации в числе </a:t>
            </a:r>
            <a:r>
              <a:rPr lang="ru-RU" sz="23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пяти ведущих стран мира</a:t>
            </a:r>
            <a:r>
              <a:rPr lang="ru-RU" sz="2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осуществляющих научные исследования и разработки в областях, определяемых </a:t>
            </a:r>
            <a:r>
              <a:rPr lang="ru-RU" sz="23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приоритетами научно-технологического развития</a:t>
            </a:r>
            <a:r>
              <a:rPr lang="ru-RU" sz="2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ru-RU" sz="23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обеспечение </a:t>
            </a:r>
            <a:r>
              <a:rPr lang="ru-RU" sz="23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привлекательности</a:t>
            </a:r>
            <a:r>
              <a:rPr lang="ru-RU" sz="2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работы в Российской Федерации для </a:t>
            </a:r>
            <a:r>
              <a:rPr lang="ru-RU" sz="23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российских и зарубежных ведущих ученых</a:t>
            </a:r>
            <a:r>
              <a:rPr lang="ru-RU" sz="23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ru-RU" sz="23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молодых перспективных исследователей</a:t>
            </a:r>
            <a:r>
              <a:rPr lang="ru-RU" sz="2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ru-RU" sz="23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3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опережающее увеличение </a:t>
            </a:r>
            <a:r>
              <a:rPr lang="ru-RU" sz="2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внутренних </a:t>
            </a:r>
            <a:r>
              <a:rPr lang="ru-RU" sz="23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затрат на научные исследования и разработки</a:t>
            </a:r>
            <a:r>
              <a:rPr lang="ru-RU" sz="2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за счет всех источников по сравнению с ростом валового внутреннего продукта страны;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05618D0-3559-42A2-AFB1-629252094DEA}"/>
              </a:ext>
            </a:extLst>
          </p:cNvPr>
          <p:cNvSpPr txBox="1"/>
          <p:nvPr/>
        </p:nvSpPr>
        <p:spPr>
          <a:xfrm>
            <a:off x="1279003" y="1908968"/>
            <a:ext cx="6890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Три цели национального проекта «Наука» </a:t>
            </a:r>
          </a:p>
        </p:txBody>
      </p:sp>
    </p:spTree>
    <p:extLst>
      <p:ext uri="{BB962C8B-B14F-4D97-AF65-F5344CB8AC3E}">
        <p14:creationId xmlns:p14="http://schemas.microsoft.com/office/powerpoint/2010/main" val="277169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9598E32-B5B4-4BDA-9D26-B6170BB85B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" y="692753"/>
            <a:ext cx="9144000" cy="6165248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0" y="24043"/>
            <a:ext cx="9144000" cy="628199"/>
            <a:chOff x="0" y="24043"/>
            <a:chExt cx="9144000" cy="628199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6863" y="24043"/>
              <a:ext cx="2010272" cy="581483"/>
            </a:xfrm>
            <a:prstGeom prst="rect">
              <a:avLst/>
            </a:prstGeom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>
              <a:off x="0" y="652242"/>
              <a:ext cx="9144000" cy="0"/>
            </a:xfrm>
            <a:prstGeom prst="line">
              <a:avLst/>
            </a:prstGeom>
            <a:ln w="28575" cmpd="thinThick"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050833F2-446E-442B-8DCA-F736753512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7746735"/>
              </p:ext>
            </p:extLst>
          </p:nvPr>
        </p:nvGraphicFramePr>
        <p:xfrm>
          <a:off x="215868" y="772380"/>
          <a:ext cx="8734550" cy="5827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365484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9598E32-B5B4-4BDA-9D26-B6170BB85B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" y="692752"/>
            <a:ext cx="9144000" cy="6192456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0" y="24043"/>
            <a:ext cx="9144000" cy="628199"/>
            <a:chOff x="0" y="24043"/>
            <a:chExt cx="9144000" cy="628199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6863" y="24043"/>
              <a:ext cx="2010272" cy="581483"/>
            </a:xfrm>
            <a:prstGeom prst="rect">
              <a:avLst/>
            </a:prstGeom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>
              <a:off x="0" y="652242"/>
              <a:ext cx="9144000" cy="0"/>
            </a:xfrm>
            <a:prstGeom prst="line">
              <a:avLst/>
            </a:prstGeom>
            <a:ln w="28575" cmpd="thinThick"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050833F2-446E-442B-8DCA-F736753512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5486569"/>
              </p:ext>
            </p:extLst>
          </p:nvPr>
        </p:nvGraphicFramePr>
        <p:xfrm>
          <a:off x="162766" y="801847"/>
          <a:ext cx="8702717" cy="5517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75993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9598E32-B5B4-4BDA-9D26-B6170BB85B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" y="672203"/>
            <a:ext cx="9144000" cy="619245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7320" y="784193"/>
            <a:ext cx="8964593" cy="973788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Указ Президента Российской Федерации </a:t>
            </a:r>
            <a:r>
              <a:rPr lang="ru-RU" sz="22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от 7 мая 2018 года </a:t>
            </a:r>
            <a:r>
              <a:rPr lang="ru-RU" sz="24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№204 </a:t>
            </a:r>
            <a:r>
              <a:rPr lang="ru-RU" sz="22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200" b="1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2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О национальных целях и стратегических задачах развития Российской Федерации на период до 2024 года</a:t>
            </a:r>
            <a:endParaRPr lang="ru-RU" sz="2400" b="1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0" y="24043"/>
            <a:ext cx="9144000" cy="628199"/>
            <a:chOff x="0" y="24043"/>
            <a:chExt cx="9144000" cy="628199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6863" y="24043"/>
              <a:ext cx="2010272" cy="581483"/>
            </a:xfrm>
            <a:prstGeom prst="rect">
              <a:avLst/>
            </a:prstGeom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>
              <a:off x="0" y="652242"/>
              <a:ext cx="9144000" cy="0"/>
            </a:xfrm>
            <a:prstGeom prst="line">
              <a:avLst/>
            </a:prstGeom>
            <a:ln w="28575" cmpd="thinThick"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0600B5F-2FD0-49A3-BF0A-7B28D3ED0882}"/>
              </a:ext>
            </a:extLst>
          </p:cNvPr>
          <p:cNvSpPr/>
          <p:nvPr/>
        </p:nvSpPr>
        <p:spPr>
          <a:xfrm>
            <a:off x="23149" y="2727465"/>
            <a:ext cx="886910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создание </a:t>
            </a:r>
            <a:r>
              <a:rPr lang="ru-RU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передовой инфраструктуры </a:t>
            </a: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научных исследований и разработок, инновационной деятельности, включая создание и развитие сети уникальных научных установок класса </a:t>
            </a:r>
            <a:r>
              <a:rPr lang="ru-RU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ru-RU" sz="2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мегасайенс</a:t>
            </a:r>
            <a:r>
              <a:rPr lang="ru-RU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ru-RU" sz="2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algn="just">
              <a:buClr>
                <a:srgbClr val="C00000"/>
              </a:buClr>
            </a:pPr>
            <a:endParaRPr lang="ru-RU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обновление</a:t>
            </a: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не менее </a:t>
            </a:r>
            <a:r>
              <a:rPr lang="ru-RU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 процентов приборной базы ведущих организаций</a:t>
            </a: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выполняющих научные исследования и разработки;</a:t>
            </a:r>
          </a:p>
          <a:p>
            <a:pPr algn="just">
              <a:buClr>
                <a:srgbClr val="C00000"/>
              </a:buClr>
            </a:pPr>
            <a:endParaRPr lang="ru-RU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создание </a:t>
            </a:r>
            <a:r>
              <a:rPr lang="ru-RU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научных центров мирового уровня</a:t>
            </a: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включая сеть международных </a:t>
            </a:r>
            <a:r>
              <a:rPr lang="ru-RU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математических центров </a:t>
            </a: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центров геномных исследований</a:t>
            </a: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algn="just">
              <a:buClr>
                <a:srgbClr val="C00000"/>
              </a:buClr>
            </a:pPr>
            <a:endParaRPr lang="ru-RU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05618D0-3559-42A2-AFB1-629252094DEA}"/>
              </a:ext>
            </a:extLst>
          </p:cNvPr>
          <p:cNvSpPr txBox="1"/>
          <p:nvPr/>
        </p:nvSpPr>
        <p:spPr>
          <a:xfrm>
            <a:off x="2387959" y="1934167"/>
            <a:ext cx="4535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Пять задач нацпроекта «Наука» </a:t>
            </a:r>
          </a:p>
        </p:txBody>
      </p:sp>
    </p:spTree>
    <p:extLst>
      <p:ext uri="{BB962C8B-B14F-4D97-AF65-F5344CB8AC3E}">
        <p14:creationId xmlns:p14="http://schemas.microsoft.com/office/powerpoint/2010/main" val="364659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9598E32-B5B4-4BDA-9D26-B6170BB85B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" y="672203"/>
            <a:ext cx="9144000" cy="619245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7320" y="784193"/>
            <a:ext cx="8964593" cy="973788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Указ Президента Российской Федерации </a:t>
            </a:r>
            <a:r>
              <a:rPr lang="ru-RU" sz="22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от 7 мая 2018 года </a:t>
            </a:r>
            <a:r>
              <a:rPr lang="ru-RU" sz="24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№204 </a:t>
            </a:r>
            <a:r>
              <a:rPr lang="ru-RU" sz="22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200" b="1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2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О национальных целях и стратегических задачах развития Российской Федерации на период до 2024 года</a:t>
            </a:r>
            <a:endParaRPr lang="ru-RU" sz="2400" b="1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0" y="24043"/>
            <a:ext cx="9144000" cy="628199"/>
            <a:chOff x="0" y="24043"/>
            <a:chExt cx="9144000" cy="628199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6863" y="24043"/>
              <a:ext cx="2010272" cy="581483"/>
            </a:xfrm>
            <a:prstGeom prst="rect">
              <a:avLst/>
            </a:prstGeom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>
              <a:off x="0" y="652242"/>
              <a:ext cx="9144000" cy="0"/>
            </a:xfrm>
            <a:prstGeom prst="line">
              <a:avLst/>
            </a:prstGeom>
            <a:ln w="28575" cmpd="thinThick"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0600B5F-2FD0-49A3-BF0A-7B28D3ED0882}"/>
              </a:ext>
            </a:extLst>
          </p:cNvPr>
          <p:cNvSpPr/>
          <p:nvPr/>
        </p:nvSpPr>
        <p:spPr>
          <a:xfrm>
            <a:off x="23149" y="2727465"/>
            <a:ext cx="886910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создание не менее </a:t>
            </a:r>
            <a:r>
              <a:rPr lang="ru-RU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 научно-образовательных центров мирового уровня </a:t>
            </a: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основе интеграции </a:t>
            </a:r>
            <a:r>
              <a:rPr lang="ru-RU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университетов</a:t>
            </a: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ru-RU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научных организаций </a:t>
            </a: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их кооперации с </a:t>
            </a:r>
            <a:r>
              <a:rPr lang="ru-RU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организациями</a:t>
            </a: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действующими в </a:t>
            </a:r>
            <a:r>
              <a:rPr lang="ru-RU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реальном секторе экономики</a:t>
            </a: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ru-RU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формирование целостной </a:t>
            </a:r>
            <a:r>
              <a:rPr lang="ru-RU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системы подготовки и профессионального роста научных и научно-педагогических кадров</a:t>
            </a: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обеспечивающей условия для осуществления молодыми учеными научных исследований и разработок, </a:t>
            </a:r>
            <a:r>
              <a:rPr lang="ru-RU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создания научных лабораторий </a:t>
            </a: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конкурентоспособных коллективов</a:t>
            </a: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buClr>
                <a:srgbClr val="C00000"/>
              </a:buClr>
            </a:pPr>
            <a:endParaRPr lang="ru-RU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05618D0-3559-42A2-AFB1-629252094DEA}"/>
              </a:ext>
            </a:extLst>
          </p:cNvPr>
          <p:cNvSpPr txBox="1"/>
          <p:nvPr/>
        </p:nvSpPr>
        <p:spPr>
          <a:xfrm>
            <a:off x="2387959" y="1934167"/>
            <a:ext cx="4535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Пять задач нацпроекта «Наука» </a:t>
            </a:r>
          </a:p>
        </p:txBody>
      </p:sp>
    </p:spTree>
    <p:extLst>
      <p:ext uri="{BB962C8B-B14F-4D97-AF65-F5344CB8AC3E}">
        <p14:creationId xmlns:p14="http://schemas.microsoft.com/office/powerpoint/2010/main" val="3923370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9598E32-B5B4-4BDA-9D26-B6170BB85B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8959"/>
            <a:ext cx="9144000" cy="6192456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0" y="24043"/>
            <a:ext cx="9144000" cy="628199"/>
            <a:chOff x="0" y="24043"/>
            <a:chExt cx="9144000" cy="628199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6863" y="24043"/>
              <a:ext cx="2010272" cy="581483"/>
            </a:xfrm>
            <a:prstGeom prst="rect">
              <a:avLst/>
            </a:prstGeom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>
              <a:off x="0" y="652242"/>
              <a:ext cx="9144000" cy="0"/>
            </a:xfrm>
            <a:prstGeom prst="line">
              <a:avLst/>
            </a:prstGeom>
            <a:ln w="28575" cmpd="thinThick"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35573722-950F-4650-A5DC-C555C688AC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4420960"/>
              </p:ext>
            </p:extLst>
          </p:nvPr>
        </p:nvGraphicFramePr>
        <p:xfrm>
          <a:off x="46299" y="1159327"/>
          <a:ext cx="8993529" cy="5607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1A34E88-9260-4A75-9002-E6E9CFE0CBAC}"/>
              </a:ext>
            </a:extLst>
          </p:cNvPr>
          <p:cNvSpPr/>
          <p:nvPr/>
        </p:nvSpPr>
        <p:spPr>
          <a:xfrm>
            <a:off x="1672541" y="674953"/>
            <a:ext cx="67943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Структура национального проекта «Наука» </a:t>
            </a:r>
          </a:p>
        </p:txBody>
      </p:sp>
    </p:spTree>
    <p:extLst>
      <p:ext uri="{BB962C8B-B14F-4D97-AF65-F5344CB8AC3E}">
        <p14:creationId xmlns:p14="http://schemas.microsoft.com/office/powerpoint/2010/main" val="3313418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9598E32-B5B4-4BDA-9D26-B6170BB85B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2150"/>
            <a:ext cx="9144000" cy="619245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702" y="502335"/>
            <a:ext cx="8964593" cy="973788"/>
          </a:xfrm>
        </p:spPr>
        <p:txBody>
          <a:bodyPr>
            <a:noAutofit/>
          </a:bodyPr>
          <a:lstStyle/>
          <a:p>
            <a:pPr algn="ctr"/>
            <a:r>
              <a:rPr lang="ru-RU" sz="22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Роль Российской академии наук</a:t>
            </a:r>
            <a:endParaRPr lang="ru-RU" sz="2200" b="1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0" y="24043"/>
            <a:ext cx="9144000" cy="628199"/>
            <a:chOff x="0" y="24043"/>
            <a:chExt cx="9144000" cy="628199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6863" y="24043"/>
              <a:ext cx="2010272" cy="581483"/>
            </a:xfrm>
            <a:prstGeom prst="rect">
              <a:avLst/>
            </a:prstGeom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>
              <a:off x="0" y="652242"/>
              <a:ext cx="9144000" cy="0"/>
            </a:xfrm>
            <a:prstGeom prst="line">
              <a:avLst/>
            </a:prstGeom>
            <a:ln w="28575" cmpd="thinThick"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0600B5F-2FD0-49A3-BF0A-7B28D3ED0882}"/>
              </a:ext>
            </a:extLst>
          </p:cNvPr>
          <p:cNvSpPr/>
          <p:nvPr/>
        </p:nvSpPr>
        <p:spPr>
          <a:xfrm>
            <a:off x="237274" y="5628677"/>
            <a:ext cx="857973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</a:pPr>
            <a:endParaRPr lang="ru-RU" sz="23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82FAF2D-8CCE-4AA7-85AF-37EA38C9590F}"/>
              </a:ext>
            </a:extLst>
          </p:cNvPr>
          <p:cNvSpPr txBox="1"/>
          <p:nvPr/>
        </p:nvSpPr>
        <p:spPr>
          <a:xfrm>
            <a:off x="121397" y="3898378"/>
            <a:ext cx="49332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настоящее время по каждому мероприятию федеральных проектов определены два ответственных исполнителя:</a:t>
            </a:r>
          </a:p>
          <a:p>
            <a:pPr algn="just">
              <a:buClr>
                <a:srgbClr val="C00000"/>
              </a:buClr>
            </a:pPr>
            <a:endParaRPr lang="ru-RU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один из заместителей министра науки и высшего образования;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ru-RU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один из вице президентов РАН.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33425" t="4869" r="33704" b="14235"/>
          <a:stretch/>
        </p:blipFill>
        <p:spPr>
          <a:xfrm>
            <a:off x="5040735" y="1227517"/>
            <a:ext cx="4013560" cy="555617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4851" y="1142561"/>
            <a:ext cx="88618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Академия принимала участие в разработке </a:t>
            </a:r>
          </a:p>
          <a:p>
            <a:r>
              <a:rPr lang="ru-RU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Национального проекта «Наука» </a:t>
            </a:r>
          </a:p>
          <a:p>
            <a:r>
              <a:rPr lang="ru-RU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16 июня 2018 года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44852" y="2335825"/>
            <a:ext cx="4995884" cy="1561280"/>
            <a:chOff x="237273" y="2577850"/>
            <a:chExt cx="5003290" cy="848565"/>
          </a:xfrm>
        </p:grpSpPr>
        <p:sp>
          <p:nvSpPr>
            <p:cNvPr id="11" name="Пятиугольник 10"/>
            <p:cNvSpPr/>
            <p:nvPr/>
          </p:nvSpPr>
          <p:spPr>
            <a:xfrm>
              <a:off x="368882" y="2577850"/>
              <a:ext cx="4871681" cy="848565"/>
            </a:xfrm>
            <a:prstGeom prst="homePlate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7273" y="2640438"/>
              <a:ext cx="4502376" cy="652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</a:rPr>
                <a:t>Письмо президента РАН </a:t>
              </a:r>
            </a:p>
            <a:p>
              <a:pPr algn="ctr"/>
              <a:r>
                <a:rPr lang="ru-RU" b="1" dirty="0" err="1">
                  <a:solidFill>
                    <a:schemeClr val="bg1"/>
                  </a:solidFill>
                </a:rPr>
                <a:t>ак</a:t>
              </a:r>
              <a:r>
                <a:rPr lang="ru-RU" b="1" dirty="0">
                  <a:solidFill>
                    <a:schemeClr val="bg1"/>
                  </a:solidFill>
                </a:rPr>
                <a:t>. А.М. Сергеева с резолюцией </a:t>
              </a:r>
            </a:p>
            <a:p>
              <a:pPr algn="ctr"/>
              <a:r>
                <a:rPr lang="ru-RU" b="1" dirty="0">
                  <a:solidFill>
                    <a:schemeClr val="bg1"/>
                  </a:solidFill>
                </a:rPr>
                <a:t>Д.А. Медведева  об участии РАН в подготовке Нацпроекта «Наука»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7803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9598E32-B5B4-4BDA-9D26-B6170BB85B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791864"/>
            <a:ext cx="9144000" cy="619245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702" y="502335"/>
            <a:ext cx="8964593" cy="973788"/>
          </a:xfrm>
        </p:spPr>
        <p:txBody>
          <a:bodyPr>
            <a:noAutofit/>
          </a:bodyPr>
          <a:lstStyle/>
          <a:p>
            <a:pPr algn="ctr"/>
            <a:r>
              <a:rPr lang="ru-RU" sz="22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Федеральный проект 1.</a:t>
            </a:r>
            <a:br>
              <a:rPr lang="ru-RU" sz="2200" b="1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2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«Развитие научной и научно-производственной кооперации» </a:t>
            </a:r>
            <a:endParaRPr lang="ru-RU" sz="2200" b="1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0" y="24043"/>
            <a:ext cx="9144000" cy="628199"/>
            <a:chOff x="0" y="24043"/>
            <a:chExt cx="9144000" cy="628199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6863" y="24043"/>
              <a:ext cx="2010272" cy="581483"/>
            </a:xfrm>
            <a:prstGeom prst="rect">
              <a:avLst/>
            </a:prstGeom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>
              <a:off x="0" y="652242"/>
              <a:ext cx="9144000" cy="0"/>
            </a:xfrm>
            <a:prstGeom prst="line">
              <a:avLst/>
            </a:prstGeom>
            <a:ln w="28575" cmpd="thinThick"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0600B5F-2FD0-49A3-BF0A-7B28D3ED0882}"/>
              </a:ext>
            </a:extLst>
          </p:cNvPr>
          <p:cNvSpPr/>
          <p:nvPr/>
        </p:nvSpPr>
        <p:spPr>
          <a:xfrm>
            <a:off x="237274" y="5628677"/>
            <a:ext cx="857973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</a:pPr>
            <a:endParaRPr lang="ru-RU" sz="23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05618D0-3559-42A2-AFB1-629252094DEA}"/>
              </a:ext>
            </a:extLst>
          </p:cNvPr>
          <p:cNvSpPr txBox="1"/>
          <p:nvPr/>
        </p:nvSpPr>
        <p:spPr>
          <a:xfrm>
            <a:off x="0" y="1331908"/>
            <a:ext cx="9158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Задача 1: Создание не менее 15 научно-образовательных центров мирового уровня (НОЦ)  на основе интеграции университетов и научных организаций и их кооперации с организациями, действующими в реальном секторе экономики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82FAF2D-8CCE-4AA7-85AF-37EA38C9590F}"/>
              </a:ext>
            </a:extLst>
          </p:cNvPr>
          <p:cNvSpPr txBox="1"/>
          <p:nvPr/>
        </p:nvSpPr>
        <p:spPr>
          <a:xfrm>
            <a:off x="237274" y="2347571"/>
            <a:ext cx="866945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Научно-образовательный центр будет включать: </a:t>
            </a:r>
            <a:r>
              <a:rPr lang="ru-RU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научные организации</a:t>
            </a: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университеты</a:t>
            </a: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 предприятия </a:t>
            </a:r>
            <a:r>
              <a:rPr lang="ru-RU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реального сектора </a:t>
            </a: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экономики (</a:t>
            </a:r>
            <a:r>
              <a:rPr lang="ru-RU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Интеграция плюс</a:t>
            </a: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pPr algn="just">
              <a:buClr>
                <a:srgbClr val="C00000"/>
              </a:buClr>
            </a:pPr>
            <a:endParaRPr lang="ru-RU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Clr>
                <a:srgbClr val="C00000"/>
              </a:buClr>
            </a:pP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Должно быть сформировано:</a:t>
            </a:r>
          </a:p>
          <a:p>
            <a:pPr algn="just">
              <a:buClr>
                <a:srgbClr val="C00000"/>
              </a:buClr>
            </a:pP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2019 году – не менее 5 НОЦ (1 очередь)</a:t>
            </a:r>
          </a:p>
          <a:p>
            <a:pPr algn="just">
              <a:buClr>
                <a:srgbClr val="C00000"/>
              </a:buClr>
            </a:pP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2020 году – не менее 5 НОЦ (2 очередь)</a:t>
            </a:r>
          </a:p>
          <a:p>
            <a:pPr algn="just">
              <a:buClr>
                <a:srgbClr val="C00000"/>
              </a:buClr>
            </a:pP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2021 году – не менее 5 НОЦ (3 очередь)</a:t>
            </a:r>
          </a:p>
          <a:p>
            <a:pPr algn="just">
              <a:buClr>
                <a:srgbClr val="C00000"/>
              </a:buClr>
            </a:pPr>
            <a:endParaRPr lang="ru-RU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Clr>
                <a:srgbClr val="C00000"/>
              </a:buClr>
            </a:pP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этой же задаче: создание </a:t>
            </a:r>
            <a:r>
              <a:rPr lang="ru-RU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 центров компетенций НТИ</a:t>
            </a: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обеспечивающих формирование инновационных решений в области «сквозных технологий».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72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9598E32-B5B4-4BDA-9D26-B6170BB85B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791864"/>
            <a:ext cx="9144000" cy="619245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702" y="502335"/>
            <a:ext cx="8964593" cy="973788"/>
          </a:xfrm>
        </p:spPr>
        <p:txBody>
          <a:bodyPr>
            <a:noAutofit/>
          </a:bodyPr>
          <a:lstStyle/>
          <a:p>
            <a:pPr algn="ctr"/>
            <a:r>
              <a:rPr lang="ru-RU" sz="22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Федеральный проект 1.</a:t>
            </a:r>
            <a:br>
              <a:rPr lang="ru-RU" sz="2200" b="1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2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«Развитие научной и научно-производственной кооперации» </a:t>
            </a:r>
            <a:endParaRPr lang="ru-RU" sz="2200" b="1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0" y="24043"/>
            <a:ext cx="9144000" cy="628199"/>
            <a:chOff x="0" y="24043"/>
            <a:chExt cx="9144000" cy="628199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6863" y="24043"/>
              <a:ext cx="2010272" cy="581483"/>
            </a:xfrm>
            <a:prstGeom prst="rect">
              <a:avLst/>
            </a:prstGeom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>
              <a:off x="0" y="652242"/>
              <a:ext cx="9144000" cy="0"/>
            </a:xfrm>
            <a:prstGeom prst="line">
              <a:avLst/>
            </a:prstGeom>
            <a:ln w="28575" cmpd="thinThick"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0600B5F-2FD0-49A3-BF0A-7B28D3ED0882}"/>
              </a:ext>
            </a:extLst>
          </p:cNvPr>
          <p:cNvSpPr/>
          <p:nvPr/>
        </p:nvSpPr>
        <p:spPr>
          <a:xfrm>
            <a:off x="237274" y="5628677"/>
            <a:ext cx="857973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</a:pPr>
            <a:endParaRPr lang="ru-RU" sz="23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05618D0-3559-42A2-AFB1-629252094DEA}"/>
              </a:ext>
            </a:extLst>
          </p:cNvPr>
          <p:cNvSpPr txBox="1"/>
          <p:nvPr/>
        </p:nvSpPr>
        <p:spPr>
          <a:xfrm>
            <a:off x="-119005" y="1315845"/>
            <a:ext cx="93820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Задача 1: Создание не менее 15 научно-образовательных центров мирового уровня (НОЦ)  на основе интеграции университетов и научных организаций и их кооперации с организациями, действующими в реальном секторе экономики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82FAF2D-8CCE-4AA7-85AF-37EA38C9590F}"/>
              </a:ext>
            </a:extLst>
          </p:cNvPr>
          <p:cNvSpPr txBox="1"/>
          <p:nvPr/>
        </p:nvSpPr>
        <p:spPr>
          <a:xfrm>
            <a:off x="43395" y="2541950"/>
            <a:ext cx="9010900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  <a:buClr>
                <a:srgbClr val="C00000"/>
              </a:buClr>
            </a:pPr>
            <a:r>
              <a:rPr lang="ru-RU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Результаты создания НОЦ и центров НТИ: 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Вовлечение в разработку технологий, продуктов, услуг </a:t>
            </a:r>
            <a:r>
              <a:rPr lang="ru-RU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 менее 250 </a:t>
            </a: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крупных или средних </a:t>
            </a:r>
            <a:r>
              <a:rPr lang="ru-RU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российских компаний</a:t>
            </a: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Обучение не менее </a:t>
            </a:r>
            <a:r>
              <a:rPr lang="ru-RU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10000 специалистов </a:t>
            </a: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образовательным программам, организаций-участников НОЦ;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Установлены нормативы по увеличению объема внутренних затрат на исследования и разработки   за счёт внебюджетных средств компаний-участников НОЦ;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Подано </a:t>
            </a:r>
            <a:r>
              <a:rPr lang="ru-RU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 менее 1500 заявок на патенты </a:t>
            </a: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передано для внедрения и производства в организации, действующие в реальном секторе экономики </a:t>
            </a:r>
            <a:r>
              <a:rPr lang="ru-RU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 менее 140 технологий</a:t>
            </a: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защищенных патентами;</a:t>
            </a:r>
          </a:p>
        </p:txBody>
      </p:sp>
    </p:spTree>
    <p:extLst>
      <p:ext uri="{BB962C8B-B14F-4D97-AF65-F5344CB8AC3E}">
        <p14:creationId xmlns:p14="http://schemas.microsoft.com/office/powerpoint/2010/main" val="4066521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9598E32-B5B4-4BDA-9D26-B6170BB85B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" y="755433"/>
            <a:ext cx="9144000" cy="619245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702" y="502335"/>
            <a:ext cx="8964593" cy="973788"/>
          </a:xfrm>
        </p:spPr>
        <p:txBody>
          <a:bodyPr>
            <a:noAutofit/>
          </a:bodyPr>
          <a:lstStyle/>
          <a:p>
            <a:pPr algn="ctr"/>
            <a:r>
              <a:rPr lang="ru-RU" sz="22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Федеральный проект 1.</a:t>
            </a:r>
            <a:br>
              <a:rPr lang="ru-RU" sz="2200" b="1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2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«Развитие научной и научно-производственной кооперации» </a:t>
            </a:r>
            <a:endParaRPr lang="ru-RU" sz="2200" b="1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0" y="24043"/>
            <a:ext cx="9144000" cy="628199"/>
            <a:chOff x="0" y="24043"/>
            <a:chExt cx="9144000" cy="628199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6863" y="24043"/>
              <a:ext cx="2010272" cy="581483"/>
            </a:xfrm>
            <a:prstGeom prst="rect">
              <a:avLst/>
            </a:prstGeom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>
              <a:off x="0" y="652242"/>
              <a:ext cx="9144000" cy="0"/>
            </a:xfrm>
            <a:prstGeom prst="line">
              <a:avLst/>
            </a:prstGeom>
            <a:ln w="28575" cmpd="thinThick"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0600B5F-2FD0-49A3-BF0A-7B28D3ED0882}"/>
              </a:ext>
            </a:extLst>
          </p:cNvPr>
          <p:cNvSpPr/>
          <p:nvPr/>
        </p:nvSpPr>
        <p:spPr>
          <a:xfrm>
            <a:off x="237274" y="5628677"/>
            <a:ext cx="857973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</a:pPr>
            <a:endParaRPr lang="ru-RU" sz="23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05618D0-3559-42A2-AFB1-629252094DEA}"/>
              </a:ext>
            </a:extLst>
          </p:cNvPr>
          <p:cNvSpPr txBox="1"/>
          <p:nvPr/>
        </p:nvSpPr>
        <p:spPr>
          <a:xfrm>
            <a:off x="-119005" y="1280234"/>
            <a:ext cx="9382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Задача 2: Создание научных центров мирового уровня (НЦМУ) , включая сеть международных математических центров и центров геномных исследований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82FAF2D-8CCE-4AA7-85AF-37EA38C9590F}"/>
              </a:ext>
            </a:extLst>
          </p:cNvPr>
          <p:cNvSpPr txBox="1"/>
          <p:nvPr/>
        </p:nvSpPr>
        <p:spPr>
          <a:xfrm>
            <a:off x="121165" y="2034321"/>
            <a:ext cx="859017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ru-RU" sz="2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2019 году отобраны и в 2020 году созданы не менее 10 НЦМУ. </a:t>
            </a:r>
          </a:p>
          <a:p>
            <a:pPr algn="just">
              <a:spcAft>
                <a:spcPts val="600"/>
              </a:spcAft>
              <a:buClr>
                <a:srgbClr val="C00000"/>
              </a:buClr>
            </a:pPr>
            <a:r>
              <a:rPr lang="ru-RU" sz="2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том числе: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международные математические центры  (не менее 4)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центры геномных исследований (не менее 3)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научные центры мирового уровня, выполняющие исследования и разработки по приоритетам научно-технологического развития (не менее 9)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ru-RU" sz="23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Clr>
                <a:srgbClr val="C00000"/>
              </a:buClr>
            </a:pPr>
            <a:r>
              <a:rPr lang="ru-RU" sz="2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Вторая очередь: не менее 6 НЦМУ по приоритетам научно-технологического развития (отбор в 2022 году, создание в 2023 году)</a:t>
            </a:r>
          </a:p>
          <a:p>
            <a:pPr algn="ctr">
              <a:buClr>
                <a:srgbClr val="C00000"/>
              </a:buClr>
            </a:pPr>
            <a:endParaRPr lang="ru-RU" sz="11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Clr>
                <a:srgbClr val="C00000"/>
              </a:buClr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НМЦУ – центр научных исследований, проводимых </a:t>
            </a:r>
            <a:r>
              <a:rPr lang="ru-RU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ведущими учеными на самых передовых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перспективных </a:t>
            </a:r>
            <a:r>
              <a:rPr lang="ru-RU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рубежах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современной науки.</a:t>
            </a:r>
          </a:p>
        </p:txBody>
      </p:sp>
    </p:spTree>
    <p:extLst>
      <p:ext uri="{BB962C8B-B14F-4D97-AF65-F5344CB8AC3E}">
        <p14:creationId xmlns:p14="http://schemas.microsoft.com/office/powerpoint/2010/main" val="21899801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лосы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952</TotalTime>
  <Words>1911</Words>
  <Application>Microsoft Office PowerPoint</Application>
  <PresentationFormat>Экран (4:3)</PresentationFormat>
  <Paragraphs>151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Полосы</vt:lpstr>
      <vt:lpstr>Национальный проект «наука»</vt:lpstr>
      <vt:lpstr>Указ Президента Российской Федерации от 7 мая 2018 года №204  О национальных целях и стратегических задачах развития Российской Федерации на период до 2024 года</vt:lpstr>
      <vt:lpstr>Указ Президента Российской Федерации от 7 мая 2018 года №204  О национальных целях и стратегических задачах развития Российской Федерации на период до 2024 года</vt:lpstr>
      <vt:lpstr>Указ Президента Российской Федерации от 7 мая 2018 года №204  О национальных целях и стратегических задачах развития Российской Федерации на период до 2024 года</vt:lpstr>
      <vt:lpstr>Презентация PowerPoint</vt:lpstr>
      <vt:lpstr>Роль Российской академии наук</vt:lpstr>
      <vt:lpstr>Федеральный проект 1. «Развитие научной и научно-производственной кооперации» </vt:lpstr>
      <vt:lpstr>Федеральный проект 1. «Развитие научной и научно-производственной кооперации» </vt:lpstr>
      <vt:lpstr>Федеральный проект 1. «Развитие научной и научно-производственной кооперации» </vt:lpstr>
      <vt:lpstr>Федеральный проект 1. «Развитие научной и научно-производственной кооперации» </vt:lpstr>
      <vt:lpstr>Федеральный проект 2  «Развитие передовой инфраструктуры для проведения исследований и разработок в Российской Федерации»</vt:lpstr>
      <vt:lpstr>Федеральный проект 2  «Развитие передовой инфраструктуры для проведения исследований и разработок в Российской Федерации»</vt:lpstr>
      <vt:lpstr>Федеральный проект 2  «Развитие передовой инфраструктуры для проведения исследований и разработок в Российской Федерации»</vt:lpstr>
      <vt:lpstr>Федеральный проект 2  «Развитие передовой инфраструктуры для проведения исследований и разработок в Российской Федерации»</vt:lpstr>
      <vt:lpstr>Федеральный проект 2  «Развитие передовой инфраструктуры для проведения исследований и разработок в Российской Федерации»</vt:lpstr>
      <vt:lpstr>Федеральный проект 2  «Развитие передовой инфраструктуры для проведения исследований и разработок в Российской Федерации»</vt:lpstr>
      <vt:lpstr>Федеральный проект 3  «Развитие кадрового потенциала в сфере исследований и разработок»</vt:lpstr>
      <vt:lpstr>Федеральный проект 3  «Развитие кадрового потенциала в сфере исследований и разработок»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Общее собрание ран</dc:title>
  <dc:creator>Чабан Екатерина Александровна</dc:creator>
  <cp:lastModifiedBy>Сыроегин Виталий А.</cp:lastModifiedBy>
  <cp:revision>81</cp:revision>
  <dcterms:created xsi:type="dcterms:W3CDTF">2015-09-01T12:16:02Z</dcterms:created>
  <dcterms:modified xsi:type="dcterms:W3CDTF">2018-09-10T06:47:25Z</dcterms:modified>
</cp:coreProperties>
</file>