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478" r:id="rId2"/>
    <p:sldId id="489" r:id="rId3"/>
    <p:sldId id="493" r:id="rId4"/>
    <p:sldId id="492" r:id="rId5"/>
    <p:sldId id="484" r:id="rId6"/>
    <p:sldId id="48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Андрей" initials="А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6600"/>
    <a:srgbClr val="FF0000"/>
    <a:srgbClr val="005024"/>
    <a:srgbClr val="FFCC66"/>
    <a:srgbClr val="FFFF00"/>
    <a:srgbClr val="969696"/>
    <a:srgbClr val="CC0000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59" autoAdjust="0"/>
    <p:restoredTop sz="98440" autoAdjust="0"/>
  </p:normalViewPr>
  <p:slideViewPr>
    <p:cSldViewPr>
      <p:cViewPr varScale="1">
        <p:scale>
          <a:sx n="90" d="100"/>
          <a:sy n="90" d="100"/>
        </p:scale>
        <p:origin x="-1224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1"/>
            </a:pPr>
            <a:r>
              <a:rPr lang="ru-RU" b="1" dirty="0" smtClean="0"/>
              <a:t>Изменение выбросов СО</a:t>
            </a:r>
            <a:r>
              <a:rPr lang="ru-RU" b="1" baseline="-25000" dirty="0" smtClean="0"/>
              <a:t>2</a:t>
            </a:r>
            <a:r>
              <a:rPr lang="ru-RU" b="1" dirty="0" smtClean="0"/>
              <a:t> от сжигания топлива в экономике и электроэнергетике стран с 2000 по 2018 </a:t>
            </a:r>
            <a:r>
              <a:rPr lang="ru-RU" b="1" dirty="0" err="1" smtClean="0"/>
              <a:t>гг</a:t>
            </a:r>
            <a:r>
              <a:rPr lang="ru-RU" b="1" dirty="0" smtClean="0"/>
              <a:t>, раз</a:t>
            </a:r>
            <a:endParaRPr lang="ru-RU" b="1" dirty="0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4200100283937356"/>
          <c:y val="0.12325578796357675"/>
          <c:w val="0.6370074791970971"/>
          <c:h val="0.787209513664599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Выбросы СО2 от сжигания топлива в целом по экономике, 2018 к 2000 г.</c:v>
                </c:pt>
              </c:strCache>
            </c:strRef>
          </c:tx>
          <c:invertIfNegative val="0"/>
          <c:cat>
            <c:strRef>
              <c:f>Лист1!$A$2:$A$13</c:f>
              <c:strCache>
                <c:ptCount val="12"/>
                <c:pt idx="0">
                  <c:v>Мир – всего, в т. ч.:</c:v>
                </c:pt>
                <c:pt idx="1">
                  <c:v>Австралия</c:v>
                </c:pt>
                <c:pt idx="2">
                  <c:v>Великобритания</c:v>
                </c:pt>
                <c:pt idx="3">
                  <c:v>Евросоюз</c:v>
                </c:pt>
                <c:pt idx="4">
                  <c:v>США</c:v>
                </c:pt>
                <c:pt idx="5">
                  <c:v>Канада</c:v>
                </c:pt>
                <c:pt idx="6">
                  <c:v>Россия</c:v>
                </c:pt>
                <c:pt idx="7">
                  <c:v>Бразилия</c:v>
                </c:pt>
                <c:pt idx="8">
                  <c:v>Индия</c:v>
                </c:pt>
                <c:pt idx="9">
                  <c:v>Китай</c:v>
                </c:pt>
                <c:pt idx="10">
                  <c:v>Индонезия</c:v>
                </c:pt>
                <c:pt idx="11">
                  <c:v>Корея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1.44</c:v>
                </c:pt>
                <c:pt idx="1">
                  <c:v>1.1399999999999999</c:v>
                </c:pt>
                <c:pt idx="2">
                  <c:v>0.68</c:v>
                </c:pt>
                <c:pt idx="3">
                  <c:v>0.83</c:v>
                </c:pt>
                <c:pt idx="4">
                  <c:v>0.86</c:v>
                </c:pt>
                <c:pt idx="5">
                  <c:v>1.1200000000000001</c:v>
                </c:pt>
                <c:pt idx="6">
                  <c:v>1.08</c:v>
                </c:pt>
                <c:pt idx="7">
                  <c:v>1.39</c:v>
                </c:pt>
                <c:pt idx="8">
                  <c:v>2.59</c:v>
                </c:pt>
                <c:pt idx="9">
                  <c:v>3.05</c:v>
                </c:pt>
                <c:pt idx="10">
                  <c:v>2.13</c:v>
                </c:pt>
                <c:pt idx="11">
                  <c:v>1.4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Выбросы СО2 в электроэнергетике 2018 к 2000 г.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Лист1!$A$2:$A$13</c:f>
              <c:strCache>
                <c:ptCount val="12"/>
                <c:pt idx="0">
                  <c:v>Мир – всего, в т. ч.:</c:v>
                </c:pt>
                <c:pt idx="1">
                  <c:v>Австралия</c:v>
                </c:pt>
                <c:pt idx="2">
                  <c:v>Великобритания</c:v>
                </c:pt>
                <c:pt idx="3">
                  <c:v>Евросоюз</c:v>
                </c:pt>
                <c:pt idx="4">
                  <c:v>США</c:v>
                </c:pt>
                <c:pt idx="5">
                  <c:v>Канада</c:v>
                </c:pt>
                <c:pt idx="6">
                  <c:v>Россия</c:v>
                </c:pt>
                <c:pt idx="7">
                  <c:v>Бразилия</c:v>
                </c:pt>
                <c:pt idx="8">
                  <c:v>Индия</c:v>
                </c:pt>
                <c:pt idx="9">
                  <c:v>Китай</c:v>
                </c:pt>
                <c:pt idx="10">
                  <c:v>Индонезия</c:v>
                </c:pt>
                <c:pt idx="11">
                  <c:v>Корея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1.49</c:v>
                </c:pt>
                <c:pt idx="1">
                  <c:v>1.03</c:v>
                </c:pt>
                <c:pt idx="2">
                  <c:v>0.43</c:v>
                </c:pt>
                <c:pt idx="3">
                  <c:v>0.75</c:v>
                </c:pt>
                <c:pt idx="4">
                  <c:v>0.73</c:v>
                </c:pt>
                <c:pt idx="5">
                  <c:v>0.64</c:v>
                </c:pt>
                <c:pt idx="6">
                  <c:v>0.92</c:v>
                </c:pt>
                <c:pt idx="7">
                  <c:v>1.9</c:v>
                </c:pt>
                <c:pt idx="8">
                  <c:v>2.58</c:v>
                </c:pt>
                <c:pt idx="9">
                  <c:v>3.4</c:v>
                </c:pt>
                <c:pt idx="10">
                  <c:v>3.49</c:v>
                </c:pt>
                <c:pt idx="11">
                  <c:v>2.02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1107584"/>
        <c:axId val="167701888"/>
      </c:barChart>
      <c:catAx>
        <c:axId val="191107584"/>
        <c:scaling>
          <c:orientation val="maxMin"/>
        </c:scaling>
        <c:delete val="0"/>
        <c:axPos val="l"/>
        <c:majorTickMark val="out"/>
        <c:minorTickMark val="none"/>
        <c:tickLblPos val="nextTo"/>
        <c:crossAx val="167701888"/>
        <c:crosses val="autoZero"/>
        <c:auto val="1"/>
        <c:lblAlgn val="ctr"/>
        <c:lblOffset val="100"/>
        <c:noMultiLvlLbl val="0"/>
      </c:catAx>
      <c:valAx>
        <c:axId val="16770188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91107584"/>
        <c:crosses val="max"/>
        <c:crossBetween val="between"/>
      </c:valAx>
    </c:plotArea>
    <c:legend>
      <c:legendPos val="r"/>
      <c:layout>
        <c:manualLayout>
          <c:xMode val="edge"/>
          <c:yMode val="edge"/>
          <c:x val="0.79695735226349262"/>
          <c:y val="0.2705818931924337"/>
          <c:w val="0.19349537633915517"/>
          <c:h val="0.5298016672911313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solidFill>
            <a:srgbClr val="000000"/>
          </a:solidFill>
          <a:latin typeface="Arial Narrow" panose="020B0606020202030204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49117245269329E-2"/>
          <c:y val="3.4391534391534397E-2"/>
          <c:w val="0.89628993243175004"/>
          <c:h val="0.7447404217959522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Уголь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Россия</c:v>
                </c:pt>
                <c:pt idx="1">
                  <c:v>Мир</c:v>
                </c:pt>
                <c:pt idx="2">
                  <c:v>ЕС</c:v>
                </c:pt>
                <c:pt idx="3">
                  <c:v>США</c:v>
                </c:pt>
                <c:pt idx="4">
                  <c:v>Китай</c:v>
                </c:pt>
              </c:strCache>
            </c:strRef>
          </c:cat>
          <c:val>
            <c:numRef>
              <c:f>Sheet1!$B$2:$F$2</c:f>
              <c:numCache>
                <c:formatCode>0%</c:formatCode>
                <c:ptCount val="5"/>
                <c:pt idx="0">
                  <c:v>0.18559141946912472</c:v>
                </c:pt>
                <c:pt idx="1">
                  <c:v>0.45277687129095812</c:v>
                </c:pt>
                <c:pt idx="2">
                  <c:v>0.24540537635768206</c:v>
                </c:pt>
                <c:pt idx="3">
                  <c:v>0.33720403489465484</c:v>
                </c:pt>
                <c:pt idx="4">
                  <c:v>0.78424025146221232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Нефтепродукты</c:v>
                </c:pt>
              </c:strCache>
            </c:strRef>
          </c:tx>
          <c:spPr>
            <a:solidFill>
              <a:schemeClr val="bg2">
                <a:lumMod val="10000"/>
              </a:schemeClr>
            </a:solidFill>
          </c:spPr>
          <c:invertIfNegative val="0"/>
          <c:cat>
            <c:strRef>
              <c:f>Sheet1!$B$1:$F$1</c:f>
              <c:strCache>
                <c:ptCount val="5"/>
                <c:pt idx="0">
                  <c:v>Россия</c:v>
                </c:pt>
                <c:pt idx="1">
                  <c:v>Мир</c:v>
                </c:pt>
                <c:pt idx="2">
                  <c:v>ЕС</c:v>
                </c:pt>
                <c:pt idx="3">
                  <c:v>США</c:v>
                </c:pt>
                <c:pt idx="4">
                  <c:v>Китай</c:v>
                </c:pt>
              </c:strCache>
            </c:strRef>
          </c:cat>
          <c:val>
            <c:numRef>
              <c:f>Sheet1!$B$3:$F$3</c:f>
              <c:numCache>
                <c:formatCode>0%</c:formatCode>
                <c:ptCount val="5"/>
                <c:pt idx="0">
                  <c:v>1.1581914049094004E-2</c:v>
                </c:pt>
                <c:pt idx="1">
                  <c:v>3.5790702885231333E-2</c:v>
                </c:pt>
                <c:pt idx="2">
                  <c:v>2.2720232149405085E-2</c:v>
                </c:pt>
                <c:pt idx="3">
                  <c:v>1.087197743241048E-2</c:v>
                </c:pt>
                <c:pt idx="4">
                  <c:v>1.8595674368472022E-3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Газ</c:v>
                </c:pt>
              </c:strCache>
            </c:strRef>
          </c:tx>
          <c:spPr>
            <a:solidFill>
              <a:schemeClr val="tx1">
                <a:lumMod val="40000"/>
                <a:lumOff val="60000"/>
              </a:schemeClr>
            </a:solidFill>
          </c:spPr>
          <c:invertIfNegative val="0"/>
          <c:dLbls>
            <c:dLbl>
              <c:idx val="8"/>
              <c:layout>
                <c:manualLayout>
                  <c:x val="4.6616937854482964E-3"/>
                  <c:y val="6.3145647673803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Россия</c:v>
                </c:pt>
                <c:pt idx="1">
                  <c:v>Мир</c:v>
                </c:pt>
                <c:pt idx="2">
                  <c:v>ЕС</c:v>
                </c:pt>
                <c:pt idx="3">
                  <c:v>США</c:v>
                </c:pt>
                <c:pt idx="4">
                  <c:v>Китай</c:v>
                </c:pt>
              </c:strCache>
            </c:strRef>
          </c:cat>
          <c:val>
            <c:numRef>
              <c:f>Sheet1!$B$4:$F$4</c:f>
              <c:numCache>
                <c:formatCode>0%</c:formatCode>
                <c:ptCount val="5"/>
                <c:pt idx="0">
                  <c:v>0.55110289911844335</c:v>
                </c:pt>
                <c:pt idx="1">
                  <c:v>0.23137783207401394</c:v>
                </c:pt>
                <c:pt idx="2">
                  <c:v>0.17123073324313731</c:v>
                </c:pt>
                <c:pt idx="3">
                  <c:v>0.30189870666480584</c:v>
                </c:pt>
                <c:pt idx="4">
                  <c:v>3.4239567546273754E-2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Неуглеродные 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Россия</c:v>
                </c:pt>
                <c:pt idx="1">
                  <c:v>Мир</c:v>
                </c:pt>
                <c:pt idx="2">
                  <c:v>ЕС</c:v>
                </c:pt>
                <c:pt idx="3">
                  <c:v>США</c:v>
                </c:pt>
                <c:pt idx="4">
                  <c:v>Китай</c:v>
                </c:pt>
              </c:strCache>
            </c:strRef>
          </c:cat>
          <c:val>
            <c:numRef>
              <c:f>Sheet1!$B$5:$F$5</c:f>
              <c:numCache>
                <c:formatCode>0%</c:formatCode>
                <c:ptCount val="5"/>
                <c:pt idx="0">
                  <c:v>0.2517237673633379</c:v>
                </c:pt>
                <c:pt idx="1">
                  <c:v>0.28005459374979663</c:v>
                </c:pt>
                <c:pt idx="2">
                  <c:v>0.56064365824977558</c:v>
                </c:pt>
                <c:pt idx="3">
                  <c:v>0.3500252810081288</c:v>
                </c:pt>
                <c:pt idx="4">
                  <c:v>0.17966061355466678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91436288"/>
        <c:axId val="167703616"/>
      </c:barChart>
      <c:catAx>
        <c:axId val="191436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67703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7703616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91436288"/>
        <c:crosses val="autoZero"/>
        <c:crossBetween val="between"/>
      </c:valAx>
      <c:spPr>
        <a:noFill/>
        <a:ln w="25428">
          <a:noFill/>
        </a:ln>
      </c:spPr>
    </c:plotArea>
    <c:legend>
      <c:legendPos val="b"/>
      <c:layout>
        <c:manualLayout>
          <c:xMode val="edge"/>
          <c:yMode val="edge"/>
          <c:x val="0.10675525140063802"/>
          <c:y val="0.88002904763318646"/>
          <c:w val="0.77389169060580565"/>
          <c:h val="0.1135796678645712"/>
        </c:manualLayout>
      </c:layout>
      <c:overlay val="1"/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1050">
          <a:solidFill>
            <a:srgbClr val="000000"/>
          </a:solidFill>
          <a:latin typeface="Arial Narrow" panose="020B0606020202030204" pitchFamily="34" charset="0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845654846925353"/>
          <c:y val="3.4391534391534397E-2"/>
          <c:w val="0.63334671392744468"/>
          <c:h val="0.6989488173237140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Углеродная интенсивность пр-ва эл.энергии (лев.шк.)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Россия</c:v>
                </c:pt>
                <c:pt idx="1">
                  <c:v>Мир</c:v>
                </c:pt>
                <c:pt idx="2">
                  <c:v>ЕС</c:v>
                </c:pt>
                <c:pt idx="3">
                  <c:v>США</c:v>
                </c:pt>
                <c:pt idx="4">
                  <c:v>Китай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0.25</c:v>
                </c:pt>
                <c:pt idx="1">
                  <c:v>0.44</c:v>
                </c:pt>
                <c:pt idx="2">
                  <c:v>0.23</c:v>
                </c:pt>
                <c:pt idx="3">
                  <c:v>0.4</c:v>
                </c:pt>
                <c:pt idx="4">
                  <c:v>0.54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7518720"/>
        <c:axId val="50366144"/>
      </c:barChar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Доля электроэнергетики (с учетом тепла) в выбросах СО2 (прав.шк.)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Россия</c:v>
                </c:pt>
                <c:pt idx="1">
                  <c:v>Мир</c:v>
                </c:pt>
                <c:pt idx="2">
                  <c:v>ЕС</c:v>
                </c:pt>
                <c:pt idx="3">
                  <c:v>США</c:v>
                </c:pt>
                <c:pt idx="4">
                  <c:v>Китай</c:v>
                </c:pt>
              </c:strCache>
            </c:strRef>
          </c:cat>
          <c:val>
            <c:numRef>
              <c:f>Sheet1!$B$2:$F$2</c:f>
              <c:numCache>
                <c:formatCode>0%</c:formatCode>
                <c:ptCount val="5"/>
                <c:pt idx="0">
                  <c:v>0.5</c:v>
                </c:pt>
                <c:pt idx="1">
                  <c:v>0.42</c:v>
                </c:pt>
                <c:pt idx="2">
                  <c:v>0.33</c:v>
                </c:pt>
                <c:pt idx="3">
                  <c:v>0.38</c:v>
                </c:pt>
                <c:pt idx="4">
                  <c:v>0.51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518208"/>
        <c:axId val="50366720"/>
      </c:lineChart>
      <c:catAx>
        <c:axId val="127518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50366144"/>
        <c:crosses val="autoZero"/>
        <c:auto val="1"/>
        <c:lblAlgn val="ctr"/>
        <c:lblOffset val="100"/>
        <c:noMultiLvlLbl val="0"/>
      </c:catAx>
      <c:valAx>
        <c:axId val="50366144"/>
        <c:scaling>
          <c:orientation val="minMax"/>
          <c:max val="0.8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Углеродная интенсивность электроэнергии в России и мире в 2018 г., г СО2/кВт.ч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27518720"/>
        <c:crosses val="autoZero"/>
        <c:crossBetween val="between"/>
      </c:valAx>
      <c:valAx>
        <c:axId val="50366720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dirty="0"/>
                  <a:t>Доля электроэнергетики в </a:t>
                </a:r>
                <a:r>
                  <a:rPr lang="ru-RU" dirty="0" smtClean="0"/>
                  <a:t>выбросах </a:t>
                </a:r>
                <a:r>
                  <a:rPr lang="ru-RU" dirty="0"/>
                  <a:t>СО2, %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127518208"/>
        <c:crosses val="max"/>
        <c:crossBetween val="between"/>
      </c:valAx>
      <c:catAx>
        <c:axId val="127518208"/>
        <c:scaling>
          <c:orientation val="minMax"/>
        </c:scaling>
        <c:delete val="1"/>
        <c:axPos val="b"/>
        <c:majorTickMark val="out"/>
        <c:minorTickMark val="none"/>
        <c:tickLblPos val="nextTo"/>
        <c:crossAx val="50366720"/>
        <c:crosses val="autoZero"/>
        <c:auto val="1"/>
        <c:lblAlgn val="ctr"/>
        <c:lblOffset val="100"/>
        <c:noMultiLvlLbl val="0"/>
      </c:catAx>
      <c:spPr>
        <a:noFill/>
        <a:ln w="25428">
          <a:noFill/>
        </a:ln>
      </c:spPr>
    </c:plotArea>
    <c:legend>
      <c:legendPos val="b"/>
      <c:layout>
        <c:manualLayout>
          <c:xMode val="edge"/>
          <c:yMode val="edge"/>
          <c:x val="6.0353462033863305E-2"/>
          <c:y val="0.86285723557390037"/>
          <c:w val="0.92856419080207564"/>
          <c:h val="0.13075174682556173"/>
        </c:manualLayout>
      </c:layout>
      <c:overlay val="1"/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1000" b="0">
          <a:solidFill>
            <a:srgbClr val="000000"/>
          </a:solidFill>
          <a:latin typeface="Arial Narrow" panose="020B0606020202030204" pitchFamily="34" charset="0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600" b="1"/>
            </a:pPr>
            <a:r>
              <a:rPr lang="ru-RU" sz="1000" b="1" dirty="0" smtClean="0">
                <a:effectLst/>
              </a:rPr>
              <a:t>Масштабы структурных изменений в ЕЭС России при разном уровне ограничений на выбросы ПГ</a:t>
            </a:r>
            <a:r>
              <a:rPr lang="ru-RU" sz="1000" b="1" baseline="0" dirty="0" smtClean="0">
                <a:effectLst/>
              </a:rPr>
              <a:t> от электростанций в 2050 г.</a:t>
            </a:r>
            <a:endParaRPr lang="ru-RU" sz="600" b="1" dirty="0">
              <a:effectLst/>
            </a:endParaRPr>
          </a:p>
        </c:rich>
      </c:tx>
      <c:layout>
        <c:manualLayout>
          <c:xMode val="edge"/>
          <c:yMode val="edge"/>
          <c:x val="0.12848956900631101"/>
          <c:y val="9.7982940167141916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205536203695109"/>
          <c:y val="0.17156774247305856"/>
          <c:w val="0.73495287068972903"/>
          <c:h val="0.66633992827957378"/>
        </c:manualLayout>
      </c:layout>
      <c:barChart>
        <c:barDir val="col"/>
        <c:grouping val="clustered"/>
        <c:varyColors val="0"/>
        <c:ser>
          <c:idx val="2"/>
          <c:order val="1"/>
          <c:tx>
            <c:strRef>
              <c:f>Sheet1!$A$3</c:f>
              <c:strCache>
                <c:ptCount val="1"/>
                <c:pt idx="0">
                  <c:v>АЭС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800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2018</c:v>
                </c:pt>
                <c:pt idx="1">
                  <c:v>Без ограничений</c:v>
                </c:pt>
                <c:pt idx="2">
                  <c:v>80% от 2018 г.</c:v>
                </c:pt>
                <c:pt idx="3">
                  <c:v>80% от 2018 г.</c:v>
                </c:pt>
                <c:pt idx="4">
                  <c:v>70% от 2018 г.</c:v>
                </c:pt>
              </c:strCache>
            </c:strRef>
          </c:cat>
          <c:val>
            <c:numRef>
              <c:f>Sheet1!$B$3:$F$3</c:f>
              <c:numCache>
                <c:formatCode>0%</c:formatCode>
                <c:ptCount val="5"/>
                <c:pt idx="0">
                  <c:v>0.11965460526315791</c:v>
                </c:pt>
                <c:pt idx="1">
                  <c:v>0.13874099592859379</c:v>
                </c:pt>
                <c:pt idx="2">
                  <c:v>0.15092083233676154</c:v>
                </c:pt>
                <c:pt idx="3">
                  <c:v>0.2745621846245177</c:v>
                </c:pt>
                <c:pt idx="4">
                  <c:v>0.26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ГЭС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Sheet1!$B$1:$F$1</c:f>
              <c:strCache>
                <c:ptCount val="5"/>
                <c:pt idx="0">
                  <c:v>2018</c:v>
                </c:pt>
                <c:pt idx="1">
                  <c:v>Без ограничений</c:v>
                </c:pt>
                <c:pt idx="2">
                  <c:v>80% от 2018 г.</c:v>
                </c:pt>
                <c:pt idx="3">
                  <c:v>80% от 2018 г.</c:v>
                </c:pt>
                <c:pt idx="4">
                  <c:v>70% от 2018 г.</c:v>
                </c:pt>
              </c:strCache>
            </c:strRef>
          </c:cat>
          <c:val>
            <c:numRef>
              <c:f>Sheet1!$B$4:$F$4</c:f>
              <c:numCache>
                <c:formatCode>0%</c:formatCode>
                <c:ptCount val="5"/>
                <c:pt idx="0">
                  <c:v>0.19942434210526316</c:v>
                </c:pt>
                <c:pt idx="1">
                  <c:v>0.1973066082054494</c:v>
                </c:pt>
                <c:pt idx="2">
                  <c:v>0.15235589571872757</c:v>
                </c:pt>
                <c:pt idx="3">
                  <c:v>0.18907687741169488</c:v>
                </c:pt>
                <c:pt idx="4">
                  <c:v>0.16</c:v>
                </c:pt>
              </c:numCache>
            </c:numRef>
          </c:val>
        </c:ser>
        <c:ser>
          <c:idx val="4"/>
          <c:order val="3"/>
          <c:tx>
            <c:strRef>
              <c:f>Sheet1!$A$5</c:f>
              <c:strCache>
                <c:ptCount val="1"/>
                <c:pt idx="0">
                  <c:v>ВИЭ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numFmt formatCode="0.0%" sourceLinked="0"/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2018</c:v>
                </c:pt>
                <c:pt idx="1">
                  <c:v>Без ограничений</c:v>
                </c:pt>
                <c:pt idx="2">
                  <c:v>80% от 2018 г.</c:v>
                </c:pt>
                <c:pt idx="3">
                  <c:v>80% от 2018 г.</c:v>
                </c:pt>
                <c:pt idx="4">
                  <c:v>70% от 2018 г.</c:v>
                </c:pt>
              </c:strCache>
            </c:strRef>
          </c:cat>
          <c:val>
            <c:numRef>
              <c:f>Sheet1!$B$5:$F$5</c:f>
              <c:numCache>
                <c:formatCode>0%</c:formatCode>
                <c:ptCount val="5"/>
                <c:pt idx="0">
                  <c:v>4.1118421052631577E-3</c:v>
                </c:pt>
                <c:pt idx="1">
                  <c:v>2.1922956467272155E-2</c:v>
                </c:pt>
                <c:pt idx="2">
                  <c:v>0.26883520688830426</c:v>
                </c:pt>
                <c:pt idx="3">
                  <c:v>8.2813891362422079E-2</c:v>
                </c:pt>
                <c:pt idx="4">
                  <c:v>0.22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7517696"/>
        <c:axId val="50370176"/>
      </c:barChart>
      <c:lineChart>
        <c:grouping val="standar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Выбросы СО2 от ТЭС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2018</c:v>
                </c:pt>
                <c:pt idx="1">
                  <c:v>Без ограничений</c:v>
                </c:pt>
                <c:pt idx="2">
                  <c:v>80% от 2018 г.</c:v>
                </c:pt>
                <c:pt idx="3">
                  <c:v>80% от 2018 г.</c:v>
                </c:pt>
                <c:pt idx="4">
                  <c:v>70% от 2018 г.</c:v>
                </c:pt>
              </c:strCache>
            </c:strRef>
          </c:cat>
          <c:val>
            <c:numRef>
              <c:f>Sheet1!$B$2:$F$2</c:f>
              <c:numCache>
                <c:formatCode>0%</c:formatCode>
                <c:ptCount val="5"/>
                <c:pt idx="0">
                  <c:v>0</c:v>
                </c:pt>
                <c:pt idx="1">
                  <c:v>0.21999999999999997</c:v>
                </c:pt>
                <c:pt idx="2">
                  <c:v>-0.19999999999999996</c:v>
                </c:pt>
                <c:pt idx="3">
                  <c:v>-0.19999999999999996</c:v>
                </c:pt>
                <c:pt idx="4">
                  <c:v>-0.30000000000000004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517184"/>
        <c:axId val="50364992"/>
      </c:lineChart>
      <c:catAx>
        <c:axId val="1275171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b="0" dirty="0" smtClean="0"/>
                  <a:t>Варианты</a:t>
                </a:r>
                <a:r>
                  <a:rPr lang="ru-RU" b="0" baseline="0" dirty="0" smtClean="0"/>
                  <a:t> </a:t>
                </a:r>
                <a:r>
                  <a:rPr lang="ru-RU" b="0" baseline="0" dirty="0" smtClean="0"/>
                  <a:t>лимитов </a:t>
                </a:r>
                <a:r>
                  <a:rPr lang="ru-RU" b="0" baseline="0" dirty="0" smtClean="0"/>
                  <a:t>по объемам </a:t>
                </a:r>
                <a:r>
                  <a:rPr lang="ru-RU" b="0" baseline="0" dirty="0" smtClean="0"/>
                  <a:t>выбросов в 2050 г.</a:t>
                </a:r>
                <a:endParaRPr lang="ru-RU" b="0" dirty="0"/>
              </a:p>
            </c:rich>
          </c:tx>
          <c:layout>
            <c:manualLayout>
              <c:xMode val="edge"/>
              <c:yMode val="edge"/>
              <c:x val="0.44680257545007063"/>
              <c:y val="0.9195695501447884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50364992"/>
        <c:crossesAt val="-0.9"/>
        <c:auto val="1"/>
        <c:lblAlgn val="ctr"/>
        <c:lblOffset val="100"/>
        <c:noMultiLvlLbl val="0"/>
      </c:catAx>
      <c:valAx>
        <c:axId val="50364992"/>
        <c:scaling>
          <c:orientation val="minMax"/>
          <c:max val="0.30000000000000004"/>
          <c:min val="-0.9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ru-RU" b="0" dirty="0" smtClean="0"/>
                  <a:t>Годовые  выбросы</a:t>
                </a:r>
                <a:r>
                  <a:rPr lang="ru-RU" b="0" baseline="0" dirty="0" smtClean="0"/>
                  <a:t> СО2 от ТЭС, в % от  2018 года</a:t>
                </a:r>
                <a:endParaRPr lang="ru-RU" b="0" dirty="0"/>
              </a:p>
            </c:rich>
          </c:tx>
          <c:layout>
            <c:manualLayout>
              <c:xMode val="edge"/>
              <c:yMode val="edge"/>
              <c:x val="1.4704455923093005E-2"/>
              <c:y val="0.10670803250423097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27517184"/>
        <c:crossesAt val="1"/>
        <c:crossBetween val="between"/>
        <c:majorUnit val="0.1"/>
      </c:valAx>
      <c:valAx>
        <c:axId val="50370176"/>
        <c:scaling>
          <c:orientation val="minMax"/>
          <c:max val="1"/>
        </c:scaling>
        <c:delete val="0"/>
        <c:axPos val="r"/>
        <c:title>
          <c:tx>
            <c:rich>
              <a:bodyPr rot="5400000" vert="horz"/>
              <a:lstStyle/>
              <a:p>
                <a:pPr>
                  <a:defRPr/>
                </a:pPr>
                <a:r>
                  <a:rPr lang="ru-RU" b="0" dirty="0" smtClean="0"/>
                  <a:t>Доли неуглеродных электростанций в мощности </a:t>
                </a:r>
                <a:endParaRPr lang="ru-RU" b="0" dirty="0"/>
              </a:p>
            </c:rich>
          </c:tx>
          <c:layout>
            <c:manualLayout>
              <c:xMode val="edge"/>
              <c:yMode val="edge"/>
              <c:x val="0.95589982755790837"/>
              <c:y val="0.14523328072172029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crossAx val="127517696"/>
        <c:crosses val="max"/>
        <c:crossBetween val="between"/>
      </c:valAx>
      <c:catAx>
        <c:axId val="127517696"/>
        <c:scaling>
          <c:orientation val="minMax"/>
        </c:scaling>
        <c:delete val="1"/>
        <c:axPos val="b"/>
        <c:majorTickMark val="out"/>
        <c:minorTickMark val="none"/>
        <c:tickLblPos val="nextTo"/>
        <c:crossAx val="50370176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8845719077040104"/>
          <c:y val="0.14798873763578135"/>
          <c:w val="0.28512231489560297"/>
          <c:h val="0.17272184054706863"/>
        </c:manualLayout>
      </c:layout>
      <c:overlay val="1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900">
          <a:solidFill>
            <a:srgbClr val="000000"/>
          </a:solidFill>
          <a:latin typeface="Arial Narrow" panose="020B0606020202030204" pitchFamily="34" charset="0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600" b="1"/>
            </a:pPr>
            <a:r>
              <a:rPr lang="ru-RU" sz="1000" b="1" dirty="0" smtClean="0">
                <a:effectLst/>
              </a:rPr>
              <a:t>Масштабы структурных изменений в ЕЭС России при разном уровне углеродных платежей </a:t>
            </a:r>
            <a:r>
              <a:rPr lang="ru-RU" sz="1000" b="1" baseline="0" dirty="0" smtClean="0">
                <a:effectLst/>
              </a:rPr>
              <a:t>в 2050 г.</a:t>
            </a:r>
            <a:endParaRPr lang="ru-RU" sz="600" b="1" dirty="0">
              <a:effectLst/>
            </a:endParaRPr>
          </a:p>
        </c:rich>
      </c:tx>
      <c:layout>
        <c:manualLayout>
          <c:xMode val="edge"/>
          <c:yMode val="edge"/>
          <c:x val="0.12848956900631101"/>
          <c:y val="9.7982940167141916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205536203695109"/>
          <c:y val="0.17156774247305856"/>
          <c:w val="0.73495287068972903"/>
          <c:h val="0.66633992827957378"/>
        </c:manualLayout>
      </c:layout>
      <c:barChart>
        <c:barDir val="col"/>
        <c:grouping val="clustered"/>
        <c:varyColors val="0"/>
        <c:ser>
          <c:idx val="2"/>
          <c:order val="1"/>
          <c:tx>
            <c:strRef>
              <c:f>Sheet1!$A$3</c:f>
              <c:strCache>
                <c:ptCount val="1"/>
                <c:pt idx="0">
                  <c:v>АЭС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800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2018</c:v>
                </c:pt>
                <c:pt idx="1">
                  <c:v>Без платы</c:v>
                </c:pt>
                <c:pt idx="2">
                  <c:v>40 дол</c:v>
                </c:pt>
                <c:pt idx="3">
                  <c:v>40 дол</c:v>
                </c:pt>
                <c:pt idx="4">
                  <c:v>100 дол</c:v>
                </c:pt>
                <c:pt idx="5">
                  <c:v>100 дол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6"/>
                <c:pt idx="0">
                  <c:v>0.12</c:v>
                </c:pt>
                <c:pt idx="1">
                  <c:v>0.14000000000000001</c:v>
                </c:pt>
                <c:pt idx="2">
                  <c:v>0.13</c:v>
                </c:pt>
                <c:pt idx="3">
                  <c:v>0.28999999999999998</c:v>
                </c:pt>
                <c:pt idx="4">
                  <c:v>0.11</c:v>
                </c:pt>
                <c:pt idx="5">
                  <c:v>0.3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ГЭС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Sheet1!$B$1:$G$1</c:f>
              <c:strCache>
                <c:ptCount val="6"/>
                <c:pt idx="0">
                  <c:v>2018</c:v>
                </c:pt>
                <c:pt idx="1">
                  <c:v>Без платы</c:v>
                </c:pt>
                <c:pt idx="2">
                  <c:v>40 дол</c:v>
                </c:pt>
                <c:pt idx="3">
                  <c:v>40 дол</c:v>
                </c:pt>
                <c:pt idx="4">
                  <c:v>100 дол</c:v>
                </c:pt>
                <c:pt idx="5">
                  <c:v>100 дол</c:v>
                </c:pt>
              </c:strCache>
            </c:strRef>
          </c:cat>
          <c:val>
            <c:numRef>
              <c:f>Sheet1!$B$4:$G$4</c:f>
              <c:numCache>
                <c:formatCode>0%</c:formatCode>
                <c:ptCount val="6"/>
                <c:pt idx="0">
                  <c:v>0.2</c:v>
                </c:pt>
                <c:pt idx="1">
                  <c:v>0.2</c:v>
                </c:pt>
                <c:pt idx="2">
                  <c:v>0.19</c:v>
                </c:pt>
                <c:pt idx="3">
                  <c:v>0.2</c:v>
                </c:pt>
                <c:pt idx="4">
                  <c:v>0.16</c:v>
                </c:pt>
                <c:pt idx="5">
                  <c:v>0.19</c:v>
                </c:pt>
              </c:numCache>
            </c:numRef>
          </c:val>
        </c:ser>
        <c:ser>
          <c:idx val="4"/>
          <c:order val="3"/>
          <c:tx>
            <c:strRef>
              <c:f>Sheet1!$A$5</c:f>
              <c:strCache>
                <c:ptCount val="1"/>
                <c:pt idx="0">
                  <c:v>ВИЭ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numFmt formatCode="0.0%" sourceLinked="0"/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2018</c:v>
                </c:pt>
                <c:pt idx="1">
                  <c:v>Без платы</c:v>
                </c:pt>
                <c:pt idx="2">
                  <c:v>40 дол</c:v>
                </c:pt>
                <c:pt idx="3">
                  <c:v>40 дол</c:v>
                </c:pt>
                <c:pt idx="4">
                  <c:v>100 дол</c:v>
                </c:pt>
                <c:pt idx="5">
                  <c:v>100 дол</c:v>
                </c:pt>
              </c:strCache>
            </c:strRef>
          </c:cat>
          <c:val>
            <c:numRef>
              <c:f>Sheet1!$B$5:$G$5</c:f>
              <c:numCache>
                <c:formatCode>0%</c:formatCode>
                <c:ptCount val="6"/>
                <c:pt idx="0">
                  <c:v>0</c:v>
                </c:pt>
                <c:pt idx="1">
                  <c:v>0.02</c:v>
                </c:pt>
                <c:pt idx="2">
                  <c:v>0.1</c:v>
                </c:pt>
                <c:pt idx="3">
                  <c:v>0.04</c:v>
                </c:pt>
                <c:pt idx="4">
                  <c:v>0.24</c:v>
                </c:pt>
                <c:pt idx="5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7516672"/>
        <c:axId val="50371328"/>
      </c:barChart>
      <c:lineChart>
        <c:grouping val="standar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Выбросы СО2 от ТЭС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2018</c:v>
                </c:pt>
                <c:pt idx="1">
                  <c:v>Без платы</c:v>
                </c:pt>
                <c:pt idx="2">
                  <c:v>40 дол</c:v>
                </c:pt>
                <c:pt idx="3">
                  <c:v>40 дол</c:v>
                </c:pt>
                <c:pt idx="4">
                  <c:v>100 дол</c:v>
                </c:pt>
                <c:pt idx="5">
                  <c:v>100 дол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6"/>
                <c:pt idx="0">
                  <c:v>0</c:v>
                </c:pt>
                <c:pt idx="1">
                  <c:v>0.21999999999999997</c:v>
                </c:pt>
                <c:pt idx="2">
                  <c:v>0.02</c:v>
                </c:pt>
                <c:pt idx="3">
                  <c:v>-0.18</c:v>
                </c:pt>
                <c:pt idx="4">
                  <c:v>-0.08</c:v>
                </c:pt>
                <c:pt idx="5">
                  <c:v>-0.25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043904"/>
        <c:axId val="50370752"/>
      </c:lineChart>
      <c:catAx>
        <c:axId val="500439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b="0" dirty="0" smtClean="0"/>
                  <a:t>Варианты</a:t>
                </a:r>
                <a:r>
                  <a:rPr lang="ru-RU" b="0" baseline="0" dirty="0" smtClean="0"/>
                  <a:t> ставок углеродных платежей в 2050 г.</a:t>
                </a:r>
                <a:endParaRPr lang="ru-RU" b="0" dirty="0"/>
              </a:p>
            </c:rich>
          </c:tx>
          <c:layout>
            <c:manualLayout>
              <c:xMode val="edge"/>
              <c:yMode val="edge"/>
              <c:x val="0.35884483938856093"/>
              <c:y val="0.9184695100899211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50370752"/>
        <c:crossesAt val="-0.9"/>
        <c:auto val="1"/>
        <c:lblAlgn val="ctr"/>
        <c:lblOffset val="100"/>
        <c:noMultiLvlLbl val="0"/>
      </c:catAx>
      <c:valAx>
        <c:axId val="50370752"/>
        <c:scaling>
          <c:orientation val="minMax"/>
          <c:max val="0.30000000000000004"/>
          <c:min val="-0.9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ru-RU" b="0" dirty="0" smtClean="0"/>
                  <a:t>Годовые</a:t>
                </a:r>
                <a:r>
                  <a:rPr lang="ru-RU" b="0" baseline="0" dirty="0" smtClean="0"/>
                  <a:t> выбросы СО2 от ТЭС, в % от  2018 года</a:t>
                </a:r>
                <a:endParaRPr lang="ru-RU" b="0" dirty="0"/>
              </a:p>
            </c:rich>
          </c:tx>
          <c:layout>
            <c:manualLayout>
              <c:xMode val="edge"/>
              <c:yMode val="edge"/>
              <c:x val="1.4704455923093005E-2"/>
              <c:y val="0.10670803250423097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50043904"/>
        <c:crossesAt val="1"/>
        <c:crossBetween val="between"/>
        <c:majorUnit val="0.1"/>
      </c:valAx>
      <c:valAx>
        <c:axId val="50371328"/>
        <c:scaling>
          <c:orientation val="minMax"/>
          <c:max val="1"/>
        </c:scaling>
        <c:delete val="0"/>
        <c:axPos val="r"/>
        <c:title>
          <c:tx>
            <c:rich>
              <a:bodyPr rot="5400000" vert="horz"/>
              <a:lstStyle/>
              <a:p>
                <a:pPr>
                  <a:defRPr/>
                </a:pPr>
                <a:r>
                  <a:rPr lang="ru-RU" b="0" dirty="0" smtClean="0"/>
                  <a:t>Доли неуглеродных электростанций в мощности </a:t>
                </a:r>
                <a:endParaRPr lang="ru-RU" b="0" dirty="0"/>
              </a:p>
            </c:rich>
          </c:tx>
          <c:layout>
            <c:manualLayout>
              <c:xMode val="edge"/>
              <c:yMode val="edge"/>
              <c:x val="0.95001980456562951"/>
              <c:y val="0.14523328072172029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crossAx val="127516672"/>
        <c:crosses val="max"/>
        <c:crossBetween val="between"/>
      </c:valAx>
      <c:catAx>
        <c:axId val="127516672"/>
        <c:scaling>
          <c:orientation val="minMax"/>
        </c:scaling>
        <c:delete val="1"/>
        <c:axPos val="b"/>
        <c:majorTickMark val="out"/>
        <c:minorTickMark val="none"/>
        <c:tickLblPos val="nextTo"/>
        <c:crossAx val="50371328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8845719077040104"/>
          <c:y val="0.12604323229991315"/>
          <c:w val="0.28512231489560297"/>
          <c:h val="0.17272184054706863"/>
        </c:manualLayout>
      </c:layout>
      <c:overlay val="1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900">
          <a:solidFill>
            <a:srgbClr val="000000"/>
          </a:solidFill>
          <a:latin typeface="Arial Narrow" panose="020B0606020202030204" pitchFamily="34" charset="0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549719250761848E-2"/>
          <c:y val="0.10996147216518644"/>
          <c:w val="0.86419033917862575"/>
          <c:h val="0.8015896469220494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ПГ 100% от 2018 г.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</c:spPr>
          <c:invertIfNegative val="0"/>
          <c:cat>
            <c:strRef>
              <c:f>Лист1!$B$1:$F$1</c:f>
              <c:strCache>
                <c:ptCount val="5"/>
                <c:pt idx="0">
                  <c:v>       </c:v>
                </c:pt>
                <c:pt idx="1">
                  <c:v>2035</c:v>
                </c:pt>
                <c:pt idx="2">
                  <c:v>   </c:v>
                </c:pt>
                <c:pt idx="3">
                  <c:v>         </c:v>
                </c:pt>
                <c:pt idx="4">
                  <c:v>2050</c:v>
                </c:pt>
              </c:strCache>
            </c:strRef>
          </c:cat>
          <c:val>
            <c:numRef>
              <c:f>Лист1!$B$2:$F$2</c:f>
              <c:numCache>
                <c:formatCode>General</c:formatCode>
                <c:ptCount val="5"/>
                <c:pt idx="0" formatCode="0%">
                  <c:v>1.1265259369783891</c:v>
                </c:pt>
                <c:pt idx="3" formatCode="0%">
                  <c:v>1.08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ПГ 100% от 2018 г.</c:v>
                </c:pt>
              </c:strCache>
            </c:strRef>
          </c:tx>
          <c:spPr>
            <a:solidFill>
              <a:srgbClr val="FFC000"/>
            </a:solidFill>
            <a:ln>
              <a:noFill/>
              <a:prstDash val="dash"/>
            </a:ln>
          </c:spPr>
          <c:invertIfNegative val="0"/>
          <c:cat>
            <c:strRef>
              <c:f>Лист1!$B$1:$F$1</c:f>
              <c:strCache>
                <c:ptCount val="5"/>
                <c:pt idx="0">
                  <c:v>       </c:v>
                </c:pt>
                <c:pt idx="1">
                  <c:v>2035</c:v>
                </c:pt>
                <c:pt idx="2">
                  <c:v>   </c:v>
                </c:pt>
                <c:pt idx="3">
                  <c:v>         </c:v>
                </c:pt>
                <c:pt idx="4">
                  <c:v>2050</c:v>
                </c:pt>
              </c:strCache>
            </c:strRef>
          </c:cat>
          <c:val>
            <c:numRef>
              <c:f>Лист1!$B$3:$F$3</c:f>
              <c:numCache>
                <c:formatCode>General</c:formatCode>
                <c:ptCount val="5"/>
                <c:pt idx="0" formatCode="0%">
                  <c:v>0.04</c:v>
                </c:pt>
                <c:pt idx="3" formatCode="0%">
                  <c:v>0.24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ПГ 80% от 2018 г.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</c:spPr>
          <c:invertIfNegative val="0"/>
          <c:cat>
            <c:strRef>
              <c:f>Лист1!$B$1:$F$1</c:f>
              <c:strCache>
                <c:ptCount val="5"/>
                <c:pt idx="0">
                  <c:v>       </c:v>
                </c:pt>
                <c:pt idx="1">
                  <c:v>2035</c:v>
                </c:pt>
                <c:pt idx="2">
                  <c:v>   </c:v>
                </c:pt>
                <c:pt idx="3">
                  <c:v>         </c:v>
                </c:pt>
                <c:pt idx="4">
                  <c:v>2050</c:v>
                </c:pt>
              </c:strCache>
            </c:strRef>
          </c:cat>
          <c:val>
            <c:numRef>
              <c:f>Лист1!$B$4:$F$4</c:f>
              <c:numCache>
                <c:formatCode>0%</c:formatCode>
                <c:ptCount val="5"/>
                <c:pt idx="1">
                  <c:v>1.31</c:v>
                </c:pt>
                <c:pt idx="4">
                  <c:v>1.32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ПГ 80% от 2018 г.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  <a:prstDash val="dash"/>
            </a:ln>
          </c:spPr>
          <c:invertIfNegative val="0"/>
          <c:cat>
            <c:strRef>
              <c:f>Лист1!$B$1:$F$1</c:f>
              <c:strCache>
                <c:ptCount val="5"/>
                <c:pt idx="0">
                  <c:v>       </c:v>
                </c:pt>
                <c:pt idx="1">
                  <c:v>2035</c:v>
                </c:pt>
                <c:pt idx="2">
                  <c:v>   </c:v>
                </c:pt>
                <c:pt idx="3">
                  <c:v>         </c:v>
                </c:pt>
                <c:pt idx="4">
                  <c:v>2050</c:v>
                </c:pt>
              </c:strCache>
            </c:strRef>
          </c:cat>
          <c:val>
            <c:numRef>
              <c:f>Лист1!$B$5:$F$5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7388160"/>
        <c:axId val="50365568"/>
      </c:barChart>
      <c:catAx>
        <c:axId val="127388160"/>
        <c:scaling>
          <c:orientation val="minMax"/>
        </c:scaling>
        <c:delete val="0"/>
        <c:axPos val="b"/>
        <c:majorTickMark val="out"/>
        <c:minorTickMark val="none"/>
        <c:tickLblPos val="nextTo"/>
        <c:crossAx val="50365568"/>
        <c:crosses val="autoZero"/>
        <c:auto val="1"/>
        <c:lblAlgn val="ctr"/>
        <c:lblOffset val="100"/>
        <c:noMultiLvlLbl val="0"/>
      </c:catAx>
      <c:valAx>
        <c:axId val="50365568"/>
        <c:scaling>
          <c:orientation val="minMax"/>
          <c:max val="1.5"/>
          <c:min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73881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900" i="0">
          <a:solidFill>
            <a:srgbClr val="000000"/>
          </a:solidFill>
          <a:latin typeface="Arial Narrow" panose="020B0606020202030204" pitchFamily="34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549719250761848E-2"/>
          <c:y val="0.13645326979010294"/>
          <c:w val="0.86419033917862575"/>
          <c:h val="0.7750978492971329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ПГ 100% от 2018 г.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</c:spPr>
          <c:invertIfNegative val="0"/>
          <c:cat>
            <c:strRef>
              <c:f>Лист1!$B$1:$F$1</c:f>
              <c:strCache>
                <c:ptCount val="5"/>
                <c:pt idx="0">
                  <c:v> </c:v>
                </c:pt>
                <c:pt idx="1">
                  <c:v>2035</c:v>
                </c:pt>
                <c:pt idx="2">
                  <c:v>   </c:v>
                </c:pt>
                <c:pt idx="3">
                  <c:v>      </c:v>
                </c:pt>
                <c:pt idx="4">
                  <c:v>2050</c:v>
                </c:pt>
              </c:strCache>
            </c:strRef>
          </c:cat>
          <c:val>
            <c:numRef>
              <c:f>Лист1!$B$2:$F$2</c:f>
              <c:numCache>
                <c:formatCode>General</c:formatCode>
                <c:ptCount val="5"/>
                <c:pt idx="0" formatCode="0%">
                  <c:v>1.2</c:v>
                </c:pt>
                <c:pt idx="3" formatCode="0%">
                  <c:v>1.25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ПГ 100% от 2018 г.</c:v>
                </c:pt>
              </c:strCache>
            </c:strRef>
          </c:tx>
          <c:spPr>
            <a:solidFill>
              <a:srgbClr val="FFC000"/>
            </a:solidFill>
            <a:ln>
              <a:noFill/>
              <a:prstDash val="dash"/>
            </a:ln>
          </c:spPr>
          <c:invertIfNegative val="0"/>
          <c:cat>
            <c:strRef>
              <c:f>Лист1!$B$1:$F$1</c:f>
              <c:strCache>
                <c:ptCount val="5"/>
                <c:pt idx="0">
                  <c:v> </c:v>
                </c:pt>
                <c:pt idx="1">
                  <c:v>2035</c:v>
                </c:pt>
                <c:pt idx="2">
                  <c:v>   </c:v>
                </c:pt>
                <c:pt idx="3">
                  <c:v>      </c:v>
                </c:pt>
                <c:pt idx="4">
                  <c:v>2050</c:v>
                </c:pt>
              </c:strCache>
            </c:strRef>
          </c:cat>
          <c:val>
            <c:numRef>
              <c:f>Лист1!$B$3:$F$3</c:f>
              <c:numCache>
                <c:formatCode>General</c:formatCode>
                <c:ptCount val="5"/>
                <c:pt idx="0" formatCode="0%">
                  <c:v>5.0000000000000044E-2</c:v>
                </c:pt>
                <c:pt idx="3" formatCode="0%">
                  <c:v>0.10000000000000009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ПГ 80% от 2018 г.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</c:spPr>
          <c:invertIfNegative val="0"/>
          <c:cat>
            <c:strRef>
              <c:f>Лист1!$B$1:$F$1</c:f>
              <c:strCache>
                <c:ptCount val="5"/>
                <c:pt idx="0">
                  <c:v> </c:v>
                </c:pt>
                <c:pt idx="1">
                  <c:v>2035</c:v>
                </c:pt>
                <c:pt idx="2">
                  <c:v>   </c:v>
                </c:pt>
                <c:pt idx="3">
                  <c:v>      </c:v>
                </c:pt>
                <c:pt idx="4">
                  <c:v>2050</c:v>
                </c:pt>
              </c:strCache>
            </c:strRef>
          </c:cat>
          <c:val>
            <c:numRef>
              <c:f>Лист1!$B$4:$F$4</c:f>
              <c:numCache>
                <c:formatCode>0%</c:formatCode>
                <c:ptCount val="5"/>
                <c:pt idx="1">
                  <c:v>1.3</c:v>
                </c:pt>
                <c:pt idx="4">
                  <c:v>1.68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ПГ 80% от 2018 г.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  <a:prstDash val="dash"/>
            </a:ln>
          </c:spPr>
          <c:invertIfNegative val="0"/>
          <c:cat>
            <c:strRef>
              <c:f>Лист1!$B$1:$F$1</c:f>
              <c:strCache>
                <c:ptCount val="5"/>
                <c:pt idx="0">
                  <c:v> </c:v>
                </c:pt>
                <c:pt idx="1">
                  <c:v>2035</c:v>
                </c:pt>
                <c:pt idx="2">
                  <c:v>   </c:v>
                </c:pt>
                <c:pt idx="3">
                  <c:v>      </c:v>
                </c:pt>
                <c:pt idx="4">
                  <c:v>2050</c:v>
                </c:pt>
              </c:strCache>
            </c:strRef>
          </c:cat>
          <c:val>
            <c:numRef>
              <c:f>Лист1!$B$5:$F$5</c:f>
              <c:numCache>
                <c:formatCode>0%</c:formatCode>
                <c:ptCount val="5"/>
                <c:pt idx="1">
                  <c:v>0.05</c:v>
                </c:pt>
                <c:pt idx="4">
                  <c:v>0.32999999999999985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7889408"/>
        <c:axId val="191394304"/>
      </c:barChart>
      <c:catAx>
        <c:axId val="127889408"/>
        <c:scaling>
          <c:orientation val="minMax"/>
        </c:scaling>
        <c:delete val="0"/>
        <c:axPos val="b"/>
        <c:majorTickMark val="out"/>
        <c:minorTickMark val="none"/>
        <c:tickLblPos val="nextTo"/>
        <c:crossAx val="191394304"/>
        <c:crosses val="autoZero"/>
        <c:auto val="1"/>
        <c:lblAlgn val="ctr"/>
        <c:lblOffset val="100"/>
        <c:noMultiLvlLbl val="0"/>
      </c:catAx>
      <c:valAx>
        <c:axId val="191394304"/>
        <c:scaling>
          <c:orientation val="minMax"/>
          <c:max val="2"/>
          <c:min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78894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900" i="0">
          <a:solidFill>
            <a:srgbClr val="000000"/>
          </a:solidFill>
          <a:latin typeface="Arial Narrow" panose="020B0606020202030204" pitchFamily="34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0.11098</cdr:x>
      <cdr:y>0.21168</cdr:y>
    </cdr:from>
    <cdr:to>
      <cdr:x>0.24778</cdr:x>
      <cdr:y>0.33686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67320" y="608870"/>
          <a:ext cx="576060" cy="360063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</cdr:spPr>
      <cdr:txBody>
        <a:bodyPr xmlns:a="http://schemas.openxmlformats.org/drawingml/2006/main" vertOverflow="clip" wrap="square" lIns="0" tIns="0" rIns="0" bIns="0" rtlCol="0"/>
        <a:lstStyle xmlns:a="http://schemas.openxmlformats.org/drawingml/2006/main"/>
        <a:p xmlns:a="http://schemas.openxmlformats.org/drawingml/2006/main">
          <a:pPr algn="ctr"/>
          <a:r>
            <a:rPr lang="ru-RU" sz="1000" dirty="0" smtClean="0">
              <a:latin typeface="Arial Narrow" panose="020B0606020202030204" pitchFamily="34" charset="0"/>
            </a:rPr>
            <a:t>ПГ 80% от 2018 г.</a:t>
          </a:r>
          <a:endParaRPr lang="ru-RU" sz="1000" dirty="0"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0.28198</cdr:x>
      <cdr:y>0.21168</cdr:y>
    </cdr:from>
    <cdr:to>
      <cdr:x>0.41878</cdr:x>
      <cdr:y>0.33686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87400" y="608870"/>
          <a:ext cx="576060" cy="360063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6">
            <a:lumMod val="60000"/>
            <a:lumOff val="40000"/>
          </a:schemeClr>
        </a:solidFill>
      </cdr:spPr>
      <cdr:txBody>
        <a:bodyPr xmlns:a="http://schemas.openxmlformats.org/drawingml/2006/main" vertOverflow="clip" wrap="square" lIns="0" tIns="0" rIns="0" bIns="0" rtlCol="0"/>
        <a:lstStyle xmlns:a="http://schemas.openxmlformats.org/drawingml/2006/main"/>
        <a:p xmlns:a="http://schemas.openxmlformats.org/drawingml/2006/main">
          <a:pPr algn="ctr"/>
          <a:r>
            <a:rPr lang="ru-RU" sz="1000" dirty="0" smtClean="0">
              <a:latin typeface="Arial Narrow" panose="020B0606020202030204" pitchFamily="34" charset="0"/>
            </a:rPr>
            <a:t>ПГ 70% от 2018 г.</a:t>
          </a:r>
          <a:endParaRPr lang="ru-RU" sz="1000" dirty="0"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0.62398</cdr:x>
      <cdr:y>0.16161</cdr:y>
    </cdr:from>
    <cdr:to>
      <cdr:x>0.76078</cdr:x>
      <cdr:y>0.28679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627560" y="464854"/>
          <a:ext cx="576060" cy="360063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</cdr:spPr>
      <cdr:txBody>
        <a:bodyPr xmlns:a="http://schemas.openxmlformats.org/drawingml/2006/main" vertOverflow="clip" wrap="square" lIns="0" tIns="0" rIns="0" bIns="0" rtlCol="0"/>
        <a:lstStyle xmlns:a="http://schemas.openxmlformats.org/drawingml/2006/main"/>
        <a:p xmlns:a="http://schemas.openxmlformats.org/drawingml/2006/main">
          <a:pPr algn="ctr"/>
          <a:r>
            <a:rPr lang="ru-RU" sz="1000" dirty="0" smtClean="0">
              <a:latin typeface="Arial Narrow" panose="020B0606020202030204" pitchFamily="34" charset="0"/>
            </a:rPr>
            <a:t>ПГ 80% от 2018 г.</a:t>
          </a:r>
          <a:endParaRPr lang="ru-RU" sz="1000" dirty="0"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0.79498</cdr:x>
      <cdr:y>0.16161</cdr:y>
    </cdr:from>
    <cdr:to>
      <cdr:x>0.93178</cdr:x>
      <cdr:y>0.28678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347640" y="464854"/>
          <a:ext cx="576060" cy="36003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6">
            <a:lumMod val="60000"/>
            <a:lumOff val="40000"/>
          </a:schemeClr>
        </a:solidFill>
      </cdr:spPr>
      <cdr:txBody>
        <a:bodyPr xmlns:a="http://schemas.openxmlformats.org/drawingml/2006/main" vertOverflow="clip" wrap="square" lIns="0" tIns="0" rIns="0" bIns="0" rtlCol="0"/>
        <a:lstStyle xmlns:a="http://schemas.openxmlformats.org/drawingml/2006/main"/>
        <a:p xmlns:a="http://schemas.openxmlformats.org/drawingml/2006/main">
          <a:pPr algn="ctr"/>
          <a:r>
            <a:rPr lang="ru-RU" sz="1000" dirty="0" smtClean="0">
              <a:latin typeface="Arial Narrow" panose="020B0606020202030204" pitchFamily="34" charset="0"/>
            </a:rPr>
            <a:t>ПГ 70% от 2018 г.</a:t>
          </a:r>
          <a:endParaRPr lang="ru-RU" sz="1000" dirty="0">
            <a:latin typeface="Arial Narrow" panose="020B060602020203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0.12461</cdr:x>
      <cdr:y>0.21168</cdr:y>
    </cdr:from>
    <cdr:to>
      <cdr:x>0.26141</cdr:x>
      <cdr:y>0.33686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24737" y="608870"/>
          <a:ext cx="576060" cy="360063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</cdr:spPr>
      <cdr:txBody>
        <a:bodyPr xmlns:a="http://schemas.openxmlformats.org/drawingml/2006/main" vertOverflow="clip" wrap="square" lIns="0" tIns="0" rIns="0" bIns="0" rtlCol="0"/>
        <a:lstStyle xmlns:a="http://schemas.openxmlformats.org/drawingml/2006/main"/>
        <a:p xmlns:a="http://schemas.openxmlformats.org/drawingml/2006/main">
          <a:pPr algn="ctr"/>
          <a:r>
            <a:rPr lang="ru-RU" sz="1000" dirty="0" smtClean="0">
              <a:latin typeface="Arial Narrow" panose="020B0606020202030204" pitchFamily="34" charset="0"/>
            </a:rPr>
            <a:t>25 дол в 2035 г..</a:t>
          </a:r>
          <a:endParaRPr lang="ru-RU" sz="1000" dirty="0"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0.27851</cdr:x>
      <cdr:y>0.21168</cdr:y>
    </cdr:from>
    <cdr:to>
      <cdr:x>0.41531</cdr:x>
      <cdr:y>0.33686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72805" y="608870"/>
          <a:ext cx="576060" cy="360063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6">
            <a:lumMod val="60000"/>
            <a:lumOff val="40000"/>
          </a:schemeClr>
        </a:solidFill>
      </cdr:spPr>
      <cdr:txBody>
        <a:bodyPr xmlns:a="http://schemas.openxmlformats.org/drawingml/2006/main" vertOverflow="clip" wrap="square" lIns="0" tIns="0" rIns="0" bIns="0" rtlCol="0"/>
        <a:lstStyle xmlns:a="http://schemas.openxmlformats.org/drawingml/2006/main"/>
        <a:p xmlns:a="http://schemas.openxmlformats.org/drawingml/2006/main">
          <a:pPr algn="ctr"/>
          <a:r>
            <a:rPr lang="ru-RU" sz="1000" dirty="0" smtClean="0">
              <a:latin typeface="Arial Narrow" panose="020B0606020202030204" pitchFamily="34" charset="0"/>
            </a:rPr>
            <a:t>35 дол в 2035 г.</a:t>
          </a:r>
          <a:endParaRPr lang="ru-RU" sz="1000" dirty="0"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0.63761</cdr:x>
      <cdr:y>0.21168</cdr:y>
    </cdr:from>
    <cdr:to>
      <cdr:x>0.77441</cdr:x>
      <cdr:y>0.33686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684963" y="608870"/>
          <a:ext cx="576060" cy="360063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</cdr:spPr>
      <cdr:txBody>
        <a:bodyPr xmlns:a="http://schemas.openxmlformats.org/drawingml/2006/main" vertOverflow="clip" wrap="square" lIns="0" tIns="0" rIns="0" bIns="0" rtlCol="0"/>
        <a:lstStyle xmlns:a="http://schemas.openxmlformats.org/drawingml/2006/main"/>
        <a:p xmlns:a="http://schemas.openxmlformats.org/drawingml/2006/main">
          <a:pPr algn="ctr"/>
          <a:r>
            <a:rPr lang="ru-RU" sz="1000" dirty="0" smtClean="0">
              <a:latin typeface="Arial Narrow" panose="020B0606020202030204" pitchFamily="34" charset="0"/>
            </a:rPr>
            <a:t>40 дол в 2050 г.</a:t>
          </a:r>
          <a:endParaRPr lang="ru-RU" sz="1000" dirty="0"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0.79966</cdr:x>
      <cdr:y>0</cdr:y>
    </cdr:from>
    <cdr:to>
      <cdr:x>0.93646</cdr:x>
      <cdr:y>0.12517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367360" y="0"/>
          <a:ext cx="576060" cy="36003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6">
            <a:lumMod val="60000"/>
            <a:lumOff val="40000"/>
          </a:schemeClr>
        </a:solidFill>
      </cdr:spPr>
      <cdr:txBody>
        <a:bodyPr xmlns:a="http://schemas.openxmlformats.org/drawingml/2006/main" vertOverflow="clip" wrap="square" lIns="0" tIns="0" rIns="0" bIns="0" rtlCol="0"/>
        <a:lstStyle xmlns:a="http://schemas.openxmlformats.org/drawingml/2006/main"/>
        <a:p xmlns:a="http://schemas.openxmlformats.org/drawingml/2006/main">
          <a:pPr algn="ctr"/>
          <a:r>
            <a:rPr lang="ru-RU" sz="1000" dirty="0" smtClean="0">
              <a:latin typeface="Arial Narrow" panose="020B0606020202030204" pitchFamily="34" charset="0"/>
            </a:rPr>
            <a:t>100 дол в 2050 г.</a:t>
          </a:r>
          <a:endParaRPr lang="ru-RU" sz="1000" dirty="0">
            <a:latin typeface="Arial Narrow" panose="020B060602020203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7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67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7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1C18A90-AD30-469B-ABD6-466C7C9011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1842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charset="0"/>
            </a:endParaRPr>
          </a:p>
        </p:txBody>
      </p:sp>
      <p:sp>
        <p:nvSpPr>
          <p:cNvPr id="28676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DE0D536-3A06-42A4-99E9-65EB438E0428}" type="slidenum">
              <a:rPr lang="en-US" altLang="ru-RU"/>
              <a:pPr algn="r" eaLnBrk="1" hangingPunct="1">
                <a:spcBef>
                  <a:spcPct val="0"/>
                </a:spcBef>
              </a:pPr>
              <a:t>1</a:t>
            </a:fld>
            <a:endParaRPr lang="en-US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charset="0"/>
            </a:endParaRP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2024935-A29A-4FA3-949C-3A4E0E158A40}" type="slidenum">
              <a:rPr lang="ru-RU" altLang="ru-RU" smtClean="0"/>
              <a:pPr eaLnBrk="1" hangingPunct="1">
                <a:spcBef>
                  <a:spcPct val="0"/>
                </a:spcBef>
              </a:pPr>
              <a:t>2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09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9410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  <p:sp>
        <p:nvSpPr>
          <p:cNvPr id="529411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88B969B-9DAC-4DCF-99CC-EEBC8F543FE6}" type="slidenum">
              <a:rPr lang="ru-RU" sz="1200"/>
              <a:pPr algn="r"/>
              <a:t>6</a:t>
            </a:fld>
            <a:endParaRPr 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7"/>
          <p:cNvGraphicFramePr>
            <a:graphicFrameLocks noChangeAspect="1"/>
          </p:cNvGraphicFramePr>
          <p:nvPr/>
        </p:nvGraphicFramePr>
        <p:xfrm>
          <a:off x="4252913" y="0"/>
          <a:ext cx="4891087" cy="443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32" name="Image" r:id="rId3" imgW="8228571" imgH="8711111" progId="Photoshop.Image.6">
                  <p:embed/>
                </p:oleObj>
              </mc:Choice>
              <mc:Fallback>
                <p:oleObj name="Image" r:id="rId3" imgW="8228571" imgH="8711111" progId="Photoshop.Image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4252913" y="0"/>
                        <a:ext cx="4891087" cy="443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7A98CD">
                                    <a:alpha val="39998"/>
                                  </a:srgbClr>
                                </a:gs>
                                <a:gs pos="100000">
                                  <a:schemeClr val="accent1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0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8" descr="Light horizontal"/>
          <p:cNvSpPr>
            <a:spLocks noChangeArrowheads="1"/>
          </p:cNvSpPr>
          <p:nvPr/>
        </p:nvSpPr>
        <p:spPr bwMode="gray">
          <a:xfrm>
            <a:off x="0" y="9525"/>
            <a:ext cx="1476375" cy="6848475"/>
          </a:xfrm>
          <a:prstGeom prst="rect">
            <a:avLst/>
          </a:prstGeom>
          <a:pattFill prst="ltHorz">
            <a:fgClr>
              <a:schemeClr val="bg2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" name="Rectangle 19"/>
          <p:cNvSpPr>
            <a:spLocks noChangeArrowheads="1"/>
          </p:cNvSpPr>
          <p:nvPr/>
        </p:nvSpPr>
        <p:spPr bwMode="ltGray">
          <a:xfrm flipV="1">
            <a:off x="0" y="4267200"/>
            <a:ext cx="9144000" cy="11064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" name="AutoShape 21"/>
          <p:cNvSpPr>
            <a:spLocks noChangeArrowheads="1"/>
          </p:cNvSpPr>
          <p:nvPr/>
        </p:nvSpPr>
        <p:spPr bwMode="ltGray">
          <a:xfrm>
            <a:off x="1474788" y="5156200"/>
            <a:ext cx="7129462" cy="504825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38100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8" name="Group 16"/>
          <p:cNvGrpSpPr>
            <a:grpSpLocks/>
          </p:cNvGrpSpPr>
          <p:nvPr/>
        </p:nvGrpSpPr>
        <p:grpSpPr bwMode="auto">
          <a:xfrm>
            <a:off x="4254500" y="6088063"/>
            <a:ext cx="1079500" cy="603250"/>
            <a:chOff x="2680" y="3678"/>
            <a:chExt cx="680" cy="380"/>
          </a:xfrm>
        </p:grpSpPr>
        <p:sp>
          <p:nvSpPr>
            <p:cNvPr id="9" name="Text Box 14"/>
            <p:cNvSpPr txBox="1">
              <a:spLocks noChangeArrowheads="1"/>
            </p:cNvSpPr>
            <p:nvPr/>
          </p:nvSpPr>
          <p:spPr bwMode="gray">
            <a:xfrm>
              <a:off x="2680" y="3789"/>
              <a:ext cx="680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ru-RU" sz="2200" b="1">
                  <a:solidFill>
                    <a:schemeClr val="tx2"/>
                  </a:solidFill>
                  <a:latin typeface="Verdana" pitchFamily="34" charset="0"/>
                </a:rPr>
                <a:t>LOGO</a:t>
              </a:r>
            </a:p>
          </p:txBody>
        </p:sp>
        <p:sp>
          <p:nvSpPr>
            <p:cNvPr id="10" name="AutoShape 15"/>
            <p:cNvSpPr>
              <a:spLocks noChangeArrowheads="1"/>
            </p:cNvSpPr>
            <p:nvPr/>
          </p:nvSpPr>
          <p:spPr bwMode="gray">
            <a:xfrm rot="5400000">
              <a:off x="2928" y="3493"/>
              <a:ext cx="172" cy="542"/>
            </a:xfrm>
            <a:prstGeom prst="moon">
              <a:avLst>
                <a:gd name="adj" fmla="val 21208"/>
              </a:avLst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447800" y="3548063"/>
            <a:ext cx="7239000" cy="1371600"/>
          </a:xfrm>
        </p:spPr>
        <p:txBody>
          <a:bodyPr/>
          <a:lstStyle>
            <a:lvl1pPr algn="l"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614488" y="5224463"/>
            <a:ext cx="6858000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834071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8D09D-3075-4427-988D-31AC8B30B952}" type="datetime1">
              <a:rPr lang="ru-RU" altLang="ru-RU"/>
              <a:pPr>
                <a:defRPr/>
              </a:pPr>
              <a:t>23.09.2021</a:t>
            </a:fld>
            <a:r>
              <a:rPr lang="ru-RU" altLang="ru-RU"/>
              <a:t>www.themegallery.com</a:t>
            </a:r>
            <a:endParaRPr lang="en-U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Company Name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4C6AD-3447-455F-A2A7-13F494933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72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60055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60055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23A69-9C20-48EA-B32D-48A17F8B156D}" type="datetime1">
              <a:rPr lang="ru-RU" altLang="ru-RU"/>
              <a:pPr>
                <a:defRPr/>
              </a:pPr>
              <a:t>23.09.2021</a:t>
            </a:fld>
            <a:r>
              <a:rPr lang="ru-RU" altLang="ru-RU"/>
              <a:t>www.themegallery.com</a:t>
            </a:r>
            <a:endParaRPr lang="en-U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Company Name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E3222-3087-4EED-8194-BE7B239842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322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7688" y="319088"/>
            <a:ext cx="71628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076325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77666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208AE-8908-45A1-95C1-0DCDAF7D2C7E}" type="datetime1">
              <a:rPr lang="ru-RU" altLang="ru-RU"/>
              <a:pPr>
                <a:defRPr/>
              </a:pPr>
              <a:t>23.09.2021</a:t>
            </a:fld>
            <a:r>
              <a:rPr lang="ru-RU" altLang="ru-RU"/>
              <a:t>www.themegallery.com</a:t>
            </a:r>
            <a:endParaRPr lang="en-US" alt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Company Name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6756D-1C8E-4F75-A3A6-4D2B204FA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69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7688" y="319088"/>
            <a:ext cx="71628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792E6-EBFD-4E99-92FE-130FDAC90A10}" type="datetime1">
              <a:rPr lang="ru-RU" altLang="ru-RU"/>
              <a:pPr>
                <a:defRPr/>
              </a:pPr>
              <a:t>23.09.2021</a:t>
            </a:fld>
            <a:r>
              <a:rPr lang="ru-RU" altLang="ru-RU"/>
              <a:t>www.themegallery.com</a:t>
            </a:r>
            <a:endParaRPr lang="en-U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Company Name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65709-7704-4F33-9B48-E3DD0609D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77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7688" y="319088"/>
            <a:ext cx="71628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64247-FD59-4B56-9E4C-318326088F20}" type="datetime1">
              <a:rPr lang="ru-RU" altLang="ru-RU"/>
              <a:pPr>
                <a:defRPr/>
              </a:pPr>
              <a:t>23.09.2021</a:t>
            </a:fld>
            <a:r>
              <a:rPr lang="ru-RU" altLang="ru-RU"/>
              <a:t>www.themegallery.com</a:t>
            </a:r>
            <a:endParaRPr lang="en-U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Company Name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15516-D80A-4111-A627-B801CF288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68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955D5-F9AE-4FCE-B012-5DB5C698D6B0}" type="datetime1">
              <a:rPr lang="ru-RU" altLang="ru-RU"/>
              <a:pPr>
                <a:defRPr/>
              </a:pPr>
              <a:t>23.09.2021</a:t>
            </a:fld>
            <a:r>
              <a:rPr lang="ru-RU" altLang="ru-RU"/>
              <a:t>www.themegallery.com</a:t>
            </a:r>
            <a:endParaRPr lang="en-U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Company Name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65D94-CF6E-4C8E-828F-824D61E7C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68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672C6-599C-4ACA-86C7-5BAB9A108BC2}" type="datetime1">
              <a:rPr lang="ru-RU" altLang="ru-RU"/>
              <a:pPr>
                <a:defRPr/>
              </a:pPr>
              <a:t>23.09.2021</a:t>
            </a:fld>
            <a:r>
              <a:rPr lang="ru-RU" altLang="ru-RU"/>
              <a:t>www.themegallery.com</a:t>
            </a:r>
            <a:endParaRPr lang="en-U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Company Name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70C58-B1F5-47A6-8178-B85E994B04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581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B4682-E784-45E5-843E-62A473833373}" type="datetime1">
              <a:rPr lang="ru-RU" altLang="ru-RU"/>
              <a:pPr>
                <a:defRPr/>
              </a:pPr>
              <a:t>23.09.2021</a:t>
            </a:fld>
            <a:r>
              <a:rPr lang="ru-RU" altLang="ru-RU"/>
              <a:t>www.themegallery.com</a:t>
            </a:r>
            <a:endParaRPr lang="en-US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Company Name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81E40-BEFF-4882-8F22-2CC552B90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49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7687E-B95B-4108-B258-FAA4946A064B}" type="datetime1">
              <a:rPr lang="ru-RU" altLang="ru-RU"/>
              <a:pPr>
                <a:defRPr/>
              </a:pPr>
              <a:t>23.09.2021</a:t>
            </a:fld>
            <a:r>
              <a:rPr lang="ru-RU" altLang="ru-RU"/>
              <a:t>www.themegallery.com</a:t>
            </a:r>
            <a:endParaRPr lang="en-US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Company Name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AB836-9550-4C16-B134-BD000148E7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733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31BBB-8685-465D-BC15-9D547D94EFA8}" type="datetime1">
              <a:rPr lang="ru-RU" altLang="ru-RU"/>
              <a:pPr>
                <a:defRPr/>
              </a:pPr>
              <a:t>23.09.2021</a:t>
            </a:fld>
            <a:r>
              <a:rPr lang="ru-RU" altLang="ru-RU"/>
              <a:t>www.themegallery.com</a:t>
            </a:r>
            <a:endParaRPr lang="en-US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Company Name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43ABD-7085-4841-92A7-532F0C51EC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94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9E6DF-0011-41F5-B584-5EAB6A230BB3}" type="datetime1">
              <a:rPr lang="ru-RU" altLang="ru-RU"/>
              <a:pPr>
                <a:defRPr/>
              </a:pPr>
              <a:t>23.09.2021</a:t>
            </a:fld>
            <a:r>
              <a:rPr lang="ru-RU" altLang="ru-RU"/>
              <a:t>www.themegallery.com</a:t>
            </a:r>
            <a:endParaRPr lang="en-US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Company Name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F2373-BBEA-4ADA-A4D5-4AAB4C7A2C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28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7B3C2-26C7-4129-929D-C9489811E3B7}" type="datetime1">
              <a:rPr lang="ru-RU" altLang="ru-RU"/>
              <a:pPr>
                <a:defRPr/>
              </a:pPr>
              <a:t>23.09.2021</a:t>
            </a:fld>
            <a:r>
              <a:rPr lang="ru-RU" altLang="ru-RU"/>
              <a:t>www.themegallery.com</a:t>
            </a:r>
            <a:endParaRPr lang="en-US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Company Name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E383D-3DFA-4B3F-B041-07C5AED56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95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DB0CF-380F-4CDB-B538-70B2F40271EF}" type="datetime1">
              <a:rPr lang="ru-RU" altLang="ru-RU"/>
              <a:pPr>
                <a:defRPr/>
              </a:pPr>
              <a:t>23.09.2021</a:t>
            </a:fld>
            <a:r>
              <a:rPr lang="ru-RU" altLang="ru-RU"/>
              <a:t>www.themegallery.com</a:t>
            </a:r>
            <a:endParaRPr lang="en-US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Company Name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56144-2C6A-4685-AB33-8B7D4A0E4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59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 descr="Light horizontal"/>
          <p:cNvSpPr>
            <a:spLocks noChangeArrowheads="1"/>
          </p:cNvSpPr>
          <p:nvPr/>
        </p:nvSpPr>
        <p:spPr bwMode="gray">
          <a:xfrm>
            <a:off x="0" y="0"/>
            <a:ext cx="468313" cy="6858000"/>
          </a:xfrm>
          <a:prstGeom prst="rect">
            <a:avLst/>
          </a:prstGeom>
          <a:pattFill prst="ltHorz">
            <a:fgClr>
              <a:schemeClr val="bg2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7" name="Rectangle 16"/>
          <p:cNvSpPr>
            <a:spLocks noChangeArrowheads="1"/>
          </p:cNvSpPr>
          <p:nvPr/>
        </p:nvSpPr>
        <p:spPr bwMode="invGray">
          <a:xfrm>
            <a:off x="0" y="-26988"/>
            <a:ext cx="9144000" cy="69215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8" name="Line 17"/>
          <p:cNvSpPr>
            <a:spLocks noChangeShapeType="1"/>
          </p:cNvSpPr>
          <p:nvPr/>
        </p:nvSpPr>
        <p:spPr bwMode="gray">
          <a:xfrm>
            <a:off x="468313" y="6410325"/>
            <a:ext cx="8424862" cy="0"/>
          </a:xfrm>
          <a:prstGeom prst="line">
            <a:avLst/>
          </a:prstGeom>
          <a:noFill/>
          <a:ln w="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9" name="AutoShape 18"/>
          <p:cNvSpPr>
            <a:spLocks noChangeArrowheads="1"/>
          </p:cNvSpPr>
          <p:nvPr/>
        </p:nvSpPr>
        <p:spPr bwMode="blackWhite">
          <a:xfrm>
            <a:off x="468313" y="233363"/>
            <a:ext cx="7488237" cy="720725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38100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Образец текста</a:t>
            </a:r>
          </a:p>
          <a:p>
            <a:pPr lvl="1"/>
            <a:r>
              <a:rPr lang="en-US" altLang="ru-RU" smtClean="0"/>
              <a:t>Второй уровень</a:t>
            </a:r>
          </a:p>
          <a:p>
            <a:pPr lvl="2"/>
            <a:r>
              <a:rPr lang="en-US" altLang="ru-RU" smtClean="0"/>
              <a:t>Третий уровень</a:t>
            </a:r>
          </a:p>
          <a:p>
            <a:pPr lvl="3"/>
            <a:r>
              <a:rPr lang="en-US" altLang="ru-RU" smtClean="0"/>
              <a:t>Четвертый уровень</a:t>
            </a:r>
          </a:p>
          <a:p>
            <a:pPr lvl="4"/>
            <a:r>
              <a:rPr lang="en-US" alt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667000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 smtClean="0">
                <a:latin typeface="Verdana" pitchFamily="34" charset="0"/>
              </a:defRPr>
            </a:lvl1pPr>
          </a:lstStyle>
          <a:p>
            <a:pPr>
              <a:defRPr/>
            </a:pPr>
            <a:fld id="{32741C68-4BF9-4B52-B10C-2594554410AC}" type="datetime1">
              <a:rPr lang="ru-RU" altLang="ru-RU"/>
              <a:pPr>
                <a:defRPr/>
              </a:pPr>
              <a:t>23.09.2021</a:t>
            </a:fld>
            <a:r>
              <a:rPr lang="ru-RU" altLang="ru-RU"/>
              <a:t>www.themegallery.com</a:t>
            </a:r>
            <a:endParaRPr lang="en-US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3600" y="64008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 smtClean="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altLang="ru-RU"/>
              <a:t>Company Name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386513"/>
            <a:ext cx="2133600" cy="21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latin typeface="+mn-lt"/>
              </a:defRPr>
            </a:lvl1pPr>
          </a:lstStyle>
          <a:p>
            <a:pPr>
              <a:defRPr/>
            </a:pPr>
            <a:fld id="{5B763977-C293-4FD3-B0C9-601A7F3704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547688" y="319088"/>
            <a:ext cx="716280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Образец заголовка</a:t>
            </a:r>
          </a:p>
        </p:txBody>
      </p:sp>
      <p:sp>
        <p:nvSpPr>
          <p:cNvPr id="1035" name="Text Box 13"/>
          <p:cNvSpPr txBox="1">
            <a:spLocks noChangeArrowheads="1"/>
          </p:cNvSpPr>
          <p:nvPr/>
        </p:nvSpPr>
        <p:spPr bwMode="white">
          <a:xfrm>
            <a:off x="8153400" y="261938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1600" b="1">
                <a:solidFill>
                  <a:schemeClr val="bg1"/>
                </a:solidFill>
                <a:latin typeface="Verdana" pitchFamily="34" charset="0"/>
              </a:rPr>
              <a:t>LOGO</a:t>
            </a:r>
          </a:p>
        </p:txBody>
      </p:sp>
      <p:sp>
        <p:nvSpPr>
          <p:cNvPr id="1036" name="AutoShape 14"/>
          <p:cNvSpPr>
            <a:spLocks noChangeArrowheads="1"/>
          </p:cNvSpPr>
          <p:nvPr/>
        </p:nvSpPr>
        <p:spPr bwMode="ltGray">
          <a:xfrm rot="5400000">
            <a:off x="8397876" y="-136525"/>
            <a:ext cx="284162" cy="750887"/>
          </a:xfrm>
          <a:prstGeom prst="moon">
            <a:avLst>
              <a:gd name="adj" fmla="val 21208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  <p:sldLayoutId id="2147483800" r:id="rId12"/>
    <p:sldLayoutId id="2147483801" r:id="rId13"/>
    <p:sldLayoutId id="214748380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erifedor@mail.ru" TargetMode="External"/><Relationship Id="rId5" Type="http://schemas.openxmlformats.org/officeDocument/2006/relationships/hyperlink" Target="mailto:info@eriras.ru" TargetMode="External"/><Relationship Id="rId4" Type="http://schemas.openxmlformats.org/officeDocument/2006/relationships/hyperlink" Target="http://www.eriras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476375" y="1196975"/>
            <a:ext cx="7488238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b="1" dirty="0">
                <a:latin typeface="Arial" charset="0"/>
              </a:rPr>
              <a:t>Возможности </a:t>
            </a:r>
            <a:r>
              <a:rPr lang="ru-RU" altLang="ru-RU" b="1" dirty="0" smtClean="0">
                <a:latin typeface="Arial" charset="0"/>
              </a:rPr>
              <a:t>и </a:t>
            </a:r>
            <a:r>
              <a:rPr lang="ru-RU" altLang="ru-RU" b="1" dirty="0">
                <a:latin typeface="Arial" charset="0"/>
              </a:rPr>
              <a:t>риски стратегии низкоуглеродного </a:t>
            </a:r>
            <a:r>
              <a:rPr lang="ru-RU" altLang="ru-RU" b="1" dirty="0" smtClean="0">
                <a:latin typeface="Arial" charset="0"/>
              </a:rPr>
              <a:t>развития в электроэнергетике России</a:t>
            </a:r>
            <a:r>
              <a:rPr lang="en-US" altLang="ru-RU" b="1" dirty="0" smtClean="0">
                <a:latin typeface="Arial" charset="0"/>
              </a:rPr>
              <a:t>. </a:t>
            </a:r>
            <a:endParaRPr lang="ru-RU" altLang="ru-RU" b="1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ru-RU" sz="2000" b="1" i="1" dirty="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ru-RU" sz="2400" b="1" dirty="0">
              <a:latin typeface="Arial" charset="0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1547813" y="5157788"/>
            <a:ext cx="705663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200" b="1" dirty="0" smtClean="0">
                <a:solidFill>
                  <a:schemeClr val="bg1"/>
                </a:solidFill>
                <a:latin typeface="Arial" charset="0"/>
              </a:rPr>
              <a:t>Заседание </a:t>
            </a:r>
            <a:r>
              <a:rPr lang="ru-RU" altLang="ru-RU" sz="1200" b="1" dirty="0">
                <a:solidFill>
                  <a:schemeClr val="bg1"/>
                </a:solidFill>
                <a:latin typeface="Arial" charset="0"/>
              </a:rPr>
              <a:t>президиума РАН по вопросу </a:t>
            </a:r>
            <a:r>
              <a:rPr lang="ru-RU" altLang="ru-RU" sz="1200" b="1" dirty="0" smtClean="0">
                <a:solidFill>
                  <a:schemeClr val="bg1"/>
                </a:solidFill>
                <a:latin typeface="Arial" charset="0"/>
              </a:rPr>
              <a:t>«</a:t>
            </a:r>
            <a:r>
              <a:rPr lang="ru-RU" altLang="ru-RU" sz="1200" b="1" dirty="0" err="1">
                <a:solidFill>
                  <a:schemeClr val="bg1"/>
                </a:solidFill>
                <a:latin typeface="Arial" charset="0"/>
              </a:rPr>
              <a:t>Низкоуглеродное</a:t>
            </a:r>
            <a:r>
              <a:rPr lang="ru-RU" altLang="ru-RU" sz="1200" b="1" dirty="0">
                <a:solidFill>
                  <a:schemeClr val="bg1"/>
                </a:solidFill>
                <a:latin typeface="Arial" charset="0"/>
              </a:rPr>
              <a:t> развитие для России»</a:t>
            </a: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4143340" y="5643563"/>
            <a:ext cx="18598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 dirty="0" smtClean="0">
                <a:latin typeface="Arial" charset="0"/>
              </a:rPr>
              <a:t>Сентябрь, 2021</a:t>
            </a:r>
            <a:endParaRPr lang="ru-RU" altLang="ru-RU" sz="1800" dirty="0">
              <a:latin typeface="Arial" charset="0"/>
            </a:endParaRP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1547813" y="4505295"/>
            <a:ext cx="67087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chemeClr val="bg1"/>
                </a:solidFill>
                <a:latin typeface="Arial" charset="0"/>
              </a:rPr>
              <a:t>Институт энергетических исследований РАН</a:t>
            </a:r>
            <a:endParaRPr lang="ru-RU" altLang="ru-RU" sz="2000" b="1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3078" name="Picture 7" descr="logo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6092825"/>
            <a:ext cx="1439863" cy="5397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145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D945AA-124F-4F99-8969-1308A66FB9FA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7429500" cy="563563"/>
          </a:xfrm>
        </p:spPr>
        <p:txBody>
          <a:bodyPr/>
          <a:lstStyle/>
          <a:p>
            <a:pPr eaLnBrk="1" hangingPunct="1"/>
            <a:r>
              <a:rPr lang="ru-RU" altLang="ru-RU" sz="1600" b="1" dirty="0" smtClean="0">
                <a:latin typeface="Arial Narrow" panose="020B0606020202030204" pitchFamily="34" charset="0"/>
                <a:cs typeface="Arial" charset="0"/>
              </a:rPr>
              <a:t>Темпы структурных изменений в мировой и российской энергетике</a:t>
            </a:r>
          </a:p>
        </p:txBody>
      </p:sp>
      <p:sp>
        <p:nvSpPr>
          <p:cNvPr id="8196" name="Text Box 28"/>
          <p:cNvSpPr txBox="1">
            <a:spLocks noChangeArrowheads="1"/>
          </p:cNvSpPr>
          <p:nvPr/>
        </p:nvSpPr>
        <p:spPr bwMode="auto">
          <a:xfrm>
            <a:off x="684213" y="6453188"/>
            <a:ext cx="8424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>
                <a:latin typeface="Monotype Corsiva" pitchFamily="66" charset="0"/>
              </a:rPr>
              <a:t>Energy Research Institute</a:t>
            </a:r>
            <a:r>
              <a:rPr lang="en-US" altLang="ru-RU" sz="1800">
                <a:latin typeface="Monotype Corsiva" pitchFamily="66" charset="0"/>
              </a:rPr>
              <a:t> RAS</a:t>
            </a:r>
            <a:r>
              <a:rPr lang="ru-RU" altLang="ru-RU" sz="1800">
                <a:latin typeface="Monotype Corsiva" pitchFamily="66" charset="0"/>
              </a:rPr>
              <a:t> </a:t>
            </a:r>
          </a:p>
        </p:txBody>
      </p:sp>
      <p:pic>
        <p:nvPicPr>
          <p:cNvPr id="8200" name="Picture 20" descr="logo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3063" y="115888"/>
            <a:ext cx="1150937" cy="431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98653" y="1052736"/>
            <a:ext cx="835228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В мире с 2000 года сложились разнонаправленные тенденции эмиссии парниковых газов от энергетического использования топлива (прежде всего СО</a:t>
            </a:r>
            <a:r>
              <a:rPr lang="ru-RU" sz="1400" baseline="-25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2</a:t>
            </a:r>
            <a:r>
              <a:rPr lang="ru-RU" sz="1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): развитые страны уже на пути декарбонизации, развивающиеся наращивают выбросы, решая задачи  устойчивого экономического роста и преодоления энергетической бедности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При этом электроэнергетика является отраслью, где снижение (в развитых странах) или рост (в развивающихся) опережает средние темпы по национальной экономике стран.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Именно электроэнергетика выступает «авангардом» в национальных планах низкоуглеродного развития. Во </a:t>
            </a: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</a:rPr>
              <a:t>многом это связано с уникальными возможностями вовлечения отрасли неуглеродных энергоресурсов в производство электроэнергии. 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929227511"/>
              </p:ext>
            </p:extLst>
          </p:nvPr>
        </p:nvGraphicFramePr>
        <p:xfrm>
          <a:off x="587193" y="2868618"/>
          <a:ext cx="7981338" cy="3400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27584" y="6181411"/>
            <a:ext cx="5256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100" i="1">
                <a:solidFill>
                  <a:srgbClr val="000000"/>
                </a:solidFill>
              </a:defRPr>
            </a:lvl1pPr>
          </a:lstStyle>
          <a:p>
            <a:r>
              <a:rPr lang="ru-RU" sz="1000" dirty="0" smtClean="0">
                <a:latin typeface="Arial Narrow" panose="020B0606020202030204" pitchFamily="34" charset="0"/>
              </a:rPr>
              <a:t>Источник: данные  Международного энергетического агентства (</a:t>
            </a:r>
            <a:r>
              <a:rPr lang="en-US" sz="1000" dirty="0" smtClean="0">
                <a:latin typeface="Arial Narrow" panose="020B0606020202030204" pitchFamily="34" charset="0"/>
              </a:rPr>
              <a:t>IEA</a:t>
            </a:r>
            <a:r>
              <a:rPr lang="ru-RU" sz="1000" dirty="0" smtClean="0">
                <a:latin typeface="Arial Narrow" panose="020B0606020202030204" pitchFamily="34" charset="0"/>
              </a:rPr>
              <a:t>)</a:t>
            </a:r>
            <a:endParaRPr lang="ru-RU" sz="1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4632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Text Box 28"/>
          <p:cNvSpPr txBox="1">
            <a:spLocks noChangeArrowheads="1"/>
          </p:cNvSpPr>
          <p:nvPr/>
        </p:nvSpPr>
        <p:spPr bwMode="auto">
          <a:xfrm>
            <a:off x="468313" y="6491288"/>
            <a:ext cx="8424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>
                <a:latin typeface="Monotype Corsiva" pitchFamily="66" charset="0"/>
              </a:rPr>
              <a:t>Energy Research Institute</a:t>
            </a:r>
            <a:r>
              <a:rPr lang="en-US">
                <a:latin typeface="Monotype Corsiva" pitchFamily="66" charset="0"/>
              </a:rPr>
              <a:t> RAS</a:t>
            </a:r>
            <a:r>
              <a:rPr lang="ru-RU">
                <a:latin typeface="Monotype Corsiva" pitchFamily="66" charset="0"/>
              </a:rPr>
              <a:t> </a:t>
            </a:r>
          </a:p>
        </p:txBody>
      </p:sp>
      <p:pic>
        <p:nvPicPr>
          <p:cNvPr id="457735" name="Picture 7" descr="logo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3063" y="115888"/>
            <a:ext cx="1150937" cy="431800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16" name="Rectangle 2"/>
          <p:cNvSpPr>
            <a:spLocks noChangeArrowheads="1"/>
          </p:cNvSpPr>
          <p:nvPr/>
        </p:nvSpPr>
        <p:spPr bwMode="black">
          <a:xfrm>
            <a:off x="468313" y="260350"/>
            <a:ext cx="74295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charset="0"/>
              </a:rPr>
              <a:t>Насколько уже </a:t>
            </a:r>
            <a:r>
              <a:rPr lang="ru-RU" sz="1600" b="1" dirty="0" err="1" smtClean="0">
                <a:solidFill>
                  <a:schemeClr val="bg1"/>
                </a:solidFill>
                <a:latin typeface="Arial Narrow" panose="020B0606020202030204" pitchFamily="34" charset="0"/>
                <a:cs typeface="Arial" charset="0"/>
              </a:rPr>
              <a:t>декарбонизирована</a:t>
            </a:r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charset="0"/>
              </a:rPr>
              <a:t> российская электроэнергетика?</a:t>
            </a:r>
            <a:endParaRPr lang="ru-RU" sz="1600" b="1" dirty="0">
              <a:solidFill>
                <a:schemeClr val="bg1"/>
              </a:solidFill>
              <a:latin typeface="Arial Narrow" panose="020B0606020202030204" pitchFamily="34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52604" y="6181412"/>
            <a:ext cx="25195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100" i="1">
                <a:solidFill>
                  <a:srgbClr val="000000"/>
                </a:solidFill>
              </a:defRPr>
            </a:lvl1pPr>
          </a:lstStyle>
          <a:p>
            <a:r>
              <a:rPr lang="ru-RU" sz="1000" dirty="0" smtClean="0">
                <a:latin typeface="Arial Narrow" panose="020B0606020202030204" pitchFamily="34" charset="0"/>
              </a:rPr>
              <a:t>Источник: данные </a:t>
            </a:r>
            <a:r>
              <a:rPr lang="en-US" sz="1000" dirty="0" smtClean="0">
                <a:latin typeface="Arial Narrow" panose="020B0606020202030204" pitchFamily="34" charset="0"/>
              </a:rPr>
              <a:t>IEA</a:t>
            </a:r>
            <a:r>
              <a:rPr lang="ru-RU" sz="1000" dirty="0" smtClean="0">
                <a:latin typeface="Arial Narrow" panose="020B0606020202030204" pitchFamily="34" charset="0"/>
              </a:rPr>
              <a:t>, анализ ИНЭИ РАН</a:t>
            </a:r>
            <a:endParaRPr lang="ru-RU" sz="1000" dirty="0">
              <a:latin typeface="Arial Narrow" panose="020B0606020202030204" pitchFamily="34" charset="0"/>
            </a:endParaRPr>
          </a:p>
        </p:txBody>
      </p:sp>
      <p:graphicFrame>
        <p:nvGraphicFramePr>
          <p:cNvPr id="11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9510636"/>
              </p:ext>
            </p:extLst>
          </p:nvPr>
        </p:nvGraphicFramePr>
        <p:xfrm>
          <a:off x="4787032" y="4098280"/>
          <a:ext cx="4105448" cy="2067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9551" y="980728"/>
            <a:ext cx="3953685" cy="2246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fontAlgn="t"/>
            <a:r>
              <a:rPr lang="ru-RU" sz="1400" u="sng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Достигнутый в России уровень углеродной интенсивности производства </a:t>
            </a:r>
            <a:r>
              <a:rPr lang="ru-RU" sz="1400" u="sng" dirty="0">
                <a:solidFill>
                  <a:srgbClr val="000000"/>
                </a:solidFill>
                <a:latin typeface="Arial Narrow" panose="020B0606020202030204" pitchFamily="34" charset="0"/>
              </a:rPr>
              <a:t>электроэнергии </a:t>
            </a: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</a:rPr>
              <a:t>ниже </a:t>
            </a:r>
            <a:r>
              <a:rPr lang="ru-RU" sz="1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мирового и сопоставим с европейским за счет :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доминирующей доли газа в </a:t>
            </a: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</a:rPr>
              <a:t>структуре первичных энергоресурсов для электроэнергетики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высокой доли теплофикационного оборудования (ТЭЦ) </a:t>
            </a: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</a:rPr>
              <a:t>в структуре </a:t>
            </a:r>
            <a:r>
              <a:rPr lang="ru-RU" sz="1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мощностей</a:t>
            </a:r>
            <a:endParaRPr lang="ru-RU" sz="14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заметной доли </a:t>
            </a: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</a:rPr>
              <a:t>неуглеродных типов электростанций ( в основном </a:t>
            </a:r>
            <a:r>
              <a:rPr lang="ru-RU" sz="1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атомных и гидростанций)</a:t>
            </a:r>
            <a:endParaRPr lang="ru-RU" sz="14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6306" y="3242007"/>
            <a:ext cx="3953685" cy="3108543"/>
          </a:xfrm>
          <a:prstGeom prst="rect">
            <a:avLst/>
          </a:prstGeom>
          <a:solidFill>
            <a:srgbClr val="92D050">
              <a:alpha val="49000"/>
            </a:srgbClr>
          </a:solidFill>
        </p:spPr>
        <p:txBody>
          <a:bodyPr wrap="square" rtlCol="0">
            <a:spAutoFit/>
          </a:bodyPr>
          <a:lstStyle/>
          <a:p>
            <a:pPr fontAlgn="t"/>
            <a:r>
              <a:rPr lang="ru-RU" sz="1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Направления для </a:t>
            </a:r>
            <a:r>
              <a:rPr lang="ru-RU" sz="1400" u="sng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дальнейшего снижения углеродной интенсивности </a:t>
            </a:r>
            <a:r>
              <a:rPr lang="ru-RU" sz="1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в отрасли в 2035-40 гг.: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</a:rPr>
              <a:t>Повышение эффективности использования газа </a:t>
            </a:r>
            <a:r>
              <a:rPr lang="ru-RU" sz="1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при переходе на парогазовое оборудование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Активное развитие </a:t>
            </a:r>
            <a:r>
              <a:rPr lang="ru-RU" sz="1400" dirty="0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теплофикации, </a:t>
            </a:r>
            <a:r>
              <a:rPr lang="ru-RU" sz="1400" dirty="0" smtClean="0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распределенной ко-генерации (в </a:t>
            </a:r>
            <a:r>
              <a:rPr lang="ru-RU" sz="1400" dirty="0" err="1" smtClean="0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т.ч</a:t>
            </a:r>
            <a:r>
              <a:rPr lang="ru-RU" sz="1400" dirty="0" smtClean="0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. с использованием биомассы и биогаза)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Развитие ВИЭ-электростанций (включая </a:t>
            </a:r>
            <a:r>
              <a:rPr lang="ru-RU" sz="1400" dirty="0" err="1" smtClean="0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микрогенерацию</a:t>
            </a:r>
            <a:r>
              <a:rPr lang="ru-RU" sz="1400" dirty="0" smtClean="0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) и агрегированное управление возобновляемыми ресурсами и накопителями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Развитие атомной энергетики, переход к замыканию ядерного топливного цикла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Развитие крупных гидростанций как альтернативы новым угольным станциям в восточных районах</a:t>
            </a:r>
            <a:endParaRPr lang="ru-RU" sz="14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59222" y="3645024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Структура потребления первичной энергии в электроэнергетике России и мира в 2018 г.</a:t>
            </a:r>
            <a:endParaRPr lang="ru-RU" sz="1200" b="1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16015" y="964621"/>
            <a:ext cx="4032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Вклад электроэнергетики в выбросы СО2 </a:t>
            </a:r>
          </a:p>
          <a:p>
            <a:pPr algn="ctr"/>
            <a:r>
              <a:rPr lang="ru-RU" sz="12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в России и мире в 2018 г.</a:t>
            </a:r>
            <a:endParaRPr lang="ru-RU" sz="1200" b="1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4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9082626"/>
              </p:ext>
            </p:extLst>
          </p:nvPr>
        </p:nvGraphicFramePr>
        <p:xfrm>
          <a:off x="4680744" y="1426285"/>
          <a:ext cx="4105448" cy="2218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3002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Text Box 28"/>
          <p:cNvSpPr txBox="1">
            <a:spLocks noChangeArrowheads="1"/>
          </p:cNvSpPr>
          <p:nvPr/>
        </p:nvSpPr>
        <p:spPr bwMode="auto">
          <a:xfrm>
            <a:off x="468313" y="6491288"/>
            <a:ext cx="8424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dirty="0" err="1">
                <a:latin typeface="Monotype Corsiva" pitchFamily="66" charset="0"/>
              </a:rPr>
              <a:t>Energy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Research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Institute</a:t>
            </a:r>
            <a:r>
              <a:rPr lang="en-US" dirty="0">
                <a:latin typeface="Monotype Corsiva" pitchFamily="66" charset="0"/>
              </a:rPr>
              <a:t> RAS</a:t>
            </a:r>
            <a:r>
              <a:rPr lang="ru-RU" dirty="0">
                <a:latin typeface="Monotype Corsiva" pitchFamily="66" charset="0"/>
              </a:rPr>
              <a:t> </a:t>
            </a:r>
          </a:p>
        </p:txBody>
      </p:sp>
      <p:pic>
        <p:nvPicPr>
          <p:cNvPr id="457735" name="Picture 7" descr="logo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3063" y="115888"/>
            <a:ext cx="1150937" cy="431800"/>
          </a:xfrm>
          <a:prstGeom prst="rect">
            <a:avLst/>
          </a:prstGeom>
          <a:solidFill>
            <a:schemeClr val="accent1"/>
          </a:solidFill>
        </p:spPr>
      </p:pic>
      <p:graphicFrame>
        <p:nvGraphicFramePr>
          <p:cNvPr id="9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229085"/>
              </p:ext>
            </p:extLst>
          </p:nvPr>
        </p:nvGraphicFramePr>
        <p:xfrm>
          <a:off x="373551" y="3514080"/>
          <a:ext cx="4319711" cy="2893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Rectangle 10"/>
          <p:cNvSpPr>
            <a:spLocks noGrp="1" noChangeArrowheads="1"/>
          </p:cNvSpPr>
          <p:nvPr>
            <p:ph type="title"/>
          </p:nvPr>
        </p:nvSpPr>
        <p:spPr>
          <a:xfrm>
            <a:off x="611188" y="332656"/>
            <a:ext cx="7162800" cy="563563"/>
          </a:xfrm>
          <a:noFill/>
          <a:ln/>
        </p:spPr>
        <p:txBody>
          <a:bodyPr/>
          <a:lstStyle/>
          <a:p>
            <a:pPr algn="l"/>
            <a:r>
              <a:rPr lang="ru-RU" sz="16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Сценарии трансформации электроэнергетики при разных вариантах углеродного регулирования</a:t>
            </a:r>
            <a:endParaRPr lang="en-US" sz="16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8313" y="6423139"/>
            <a:ext cx="46374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Источник: расчеты ИНЭИ РАН</a:t>
            </a:r>
            <a:endParaRPr lang="ru-RU" sz="1000" i="1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1560" y="1015921"/>
            <a:ext cx="806489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Отсутствие долгосрочного целеполагания в части требований по снижению выбросов СО2 от электростанций </a:t>
            </a:r>
            <a:r>
              <a:rPr lang="ru-RU" sz="1400" u="sng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сдерживает выбор </a:t>
            </a:r>
            <a:r>
              <a:rPr lang="ru-RU" sz="1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наилучшей стратегии низкоуглеродного развития в отрасли.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Инерционность решений , принимаемых в ближайшие 10-15 лет, </a:t>
            </a:r>
            <a:r>
              <a:rPr lang="ru-RU" sz="1400" u="sng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не позволит быстро и недорого </a:t>
            </a:r>
            <a:r>
              <a:rPr lang="ru-RU" sz="1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перейти на более амбициозные траектории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Основные «технологические развилки» (альтернативы) </a:t>
            </a:r>
            <a:r>
              <a:rPr lang="ru-RU" sz="1400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низкоуглеродной</a:t>
            </a:r>
            <a:r>
              <a:rPr lang="ru-RU" sz="1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перестройки отрасли: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Потенциал снижения выбросов в теплоэнергетике за счет современных газовых технологий (ПГУ) и ко-генерации значителен, но ограничен без перехода к технологиям улавливания углерода (</a:t>
            </a:r>
            <a:r>
              <a:rPr lang="en-US" sz="1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CCS)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Интенсивное развитие возобновляемой энергетики потребует сопоставимых затрат на перестройку всей энергосистемы и сетевой инфраструктуры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Атомные электростанции обеспечивают наибольшее снижение эмиссии на 1 ГВт мощности, но требуется кратное увеличение масштабов атомной программы до 2050 года</a:t>
            </a:r>
          </a:p>
        </p:txBody>
      </p:sp>
      <p:graphicFrame>
        <p:nvGraphicFramePr>
          <p:cNvPr id="12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6455996"/>
              </p:ext>
            </p:extLst>
          </p:nvPr>
        </p:nvGraphicFramePr>
        <p:xfrm>
          <a:off x="4680744" y="3478134"/>
          <a:ext cx="4319711" cy="2893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6382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Text Box 28"/>
          <p:cNvSpPr txBox="1">
            <a:spLocks noChangeArrowheads="1"/>
          </p:cNvSpPr>
          <p:nvPr/>
        </p:nvSpPr>
        <p:spPr bwMode="auto">
          <a:xfrm>
            <a:off x="468313" y="6491288"/>
            <a:ext cx="8424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dirty="0" err="1">
                <a:latin typeface="Monotype Corsiva" pitchFamily="66" charset="0"/>
              </a:rPr>
              <a:t>Energy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Research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Institute</a:t>
            </a:r>
            <a:r>
              <a:rPr lang="en-US" dirty="0">
                <a:latin typeface="Monotype Corsiva" pitchFamily="66" charset="0"/>
              </a:rPr>
              <a:t> RAS</a:t>
            </a:r>
            <a:r>
              <a:rPr lang="ru-RU" dirty="0">
                <a:latin typeface="Monotype Corsiva" pitchFamily="66" charset="0"/>
              </a:rPr>
              <a:t> </a:t>
            </a:r>
          </a:p>
        </p:txBody>
      </p:sp>
      <p:pic>
        <p:nvPicPr>
          <p:cNvPr id="457735" name="Picture 7" descr="logo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3063" y="115888"/>
            <a:ext cx="1150937" cy="431800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10" name="TextBox 9"/>
          <p:cNvSpPr txBox="1"/>
          <p:nvPr/>
        </p:nvSpPr>
        <p:spPr>
          <a:xfrm>
            <a:off x="468313" y="6423139"/>
            <a:ext cx="46374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Источник: расчеты ИНЭИ РАН</a:t>
            </a:r>
            <a:endParaRPr lang="ru-RU" sz="1000" i="1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3929442538"/>
              </p:ext>
            </p:extLst>
          </p:nvPr>
        </p:nvGraphicFramePr>
        <p:xfrm>
          <a:off x="504280" y="3396194"/>
          <a:ext cx="4210967" cy="2876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68313" y="2924944"/>
            <a:ext cx="410445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Рост </a:t>
            </a:r>
            <a:r>
              <a:rPr lang="ru-RU" sz="1000" b="1" dirty="0" err="1">
                <a:solidFill>
                  <a:srgbClr val="000000"/>
                </a:solidFill>
                <a:latin typeface="Arial Narrow" panose="020B0606020202030204" pitchFamily="34" charset="0"/>
              </a:rPr>
              <a:t>среднеотпускных</a:t>
            </a:r>
            <a:r>
              <a:rPr lang="ru-RU" sz="1000" b="1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ru-RU" sz="10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цен </a:t>
            </a:r>
            <a:r>
              <a:rPr lang="ru-RU" sz="1000" b="1" dirty="0">
                <a:solidFill>
                  <a:srgbClr val="000000"/>
                </a:solidFill>
                <a:latin typeface="Arial Narrow" panose="020B0606020202030204" pitchFamily="34" charset="0"/>
              </a:rPr>
              <a:t>электроэнергии при разном уровне ограничений на </a:t>
            </a:r>
            <a:r>
              <a:rPr lang="ru-RU" sz="10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объемы выбросов ПГ </a:t>
            </a:r>
            <a:r>
              <a:rPr lang="ru-RU" sz="1000" b="1" dirty="0">
                <a:solidFill>
                  <a:srgbClr val="000000"/>
                </a:solidFill>
                <a:latin typeface="Arial Narrow" panose="020B0606020202030204" pitchFamily="34" charset="0"/>
              </a:rPr>
              <a:t>от электростанций (</a:t>
            </a:r>
            <a:r>
              <a:rPr lang="ru-RU" sz="10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в </a:t>
            </a:r>
            <a:r>
              <a:rPr lang="ru-RU" sz="1000" b="1" dirty="0">
                <a:solidFill>
                  <a:srgbClr val="000000"/>
                </a:solidFill>
                <a:latin typeface="Arial Narrow" panose="020B0606020202030204" pitchFamily="34" charset="0"/>
              </a:rPr>
              <a:t>реальном выражении, в % от уровня базового варианта)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980729"/>
            <a:ext cx="820891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Быстрый рост инвестиционных расходов будет основным  и серьезным фактором роста цен электроэнергии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Эффект от снижения топливных затрат будет отложенным по времени и недостаточным для компенсации  инвестиционных расходов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Более жесткое углеродное регулирование потребует большего и более длительного роста цены электроэнергии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</a:rPr>
              <a:t>Н</a:t>
            </a:r>
            <a:r>
              <a:rPr lang="ru-RU" sz="1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егативные ценовые последствия могут быть существенно уменьшены при более интенсивных сценариях развития атомной энергетики, а также при эффективном реинвестировании углеродных платежей</a:t>
            </a:r>
          </a:p>
          <a:p>
            <a:r>
              <a:rPr lang="ru-RU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За менее </a:t>
            </a:r>
            <a:r>
              <a:rPr lang="ru-RU" sz="1600" dirty="0" err="1">
                <a:solidFill>
                  <a:srgbClr val="00B050"/>
                </a:solidFill>
                <a:latin typeface="Arial Narrow" panose="020B0606020202030204" pitchFamily="34" charset="0"/>
              </a:rPr>
              <a:t>углеродоемкую</a:t>
            </a:r>
            <a:r>
              <a:rPr lang="ru-RU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 электроэнергию </a:t>
            </a:r>
            <a:r>
              <a:rPr lang="ru-RU" sz="1600" u="sng" dirty="0">
                <a:solidFill>
                  <a:srgbClr val="00B050"/>
                </a:solidFill>
                <a:latin typeface="Arial Narrow" panose="020B0606020202030204" pitchFamily="34" charset="0"/>
              </a:rPr>
              <a:t>потребуется платить больше</a:t>
            </a:r>
            <a:r>
              <a:rPr lang="ru-RU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. В какой мере экономика готова к этому, каковы приемлемые инвестиционные и ценовые ограничения? </a:t>
            </a:r>
          </a:p>
        </p:txBody>
      </p:sp>
      <p:sp>
        <p:nvSpPr>
          <p:cNvPr id="17" name="Rectangle 10"/>
          <p:cNvSpPr>
            <a:spLocks noGrp="1" noChangeArrowheads="1"/>
          </p:cNvSpPr>
          <p:nvPr>
            <p:ph type="title"/>
          </p:nvPr>
        </p:nvSpPr>
        <p:spPr>
          <a:xfrm>
            <a:off x="611188" y="332656"/>
            <a:ext cx="7162800" cy="563563"/>
          </a:xfrm>
          <a:noFill/>
          <a:ln/>
        </p:spPr>
        <p:txBody>
          <a:bodyPr/>
          <a:lstStyle/>
          <a:p>
            <a:pPr algn="l"/>
            <a:r>
              <a:rPr lang="ru-RU" sz="16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Последствия трансформации электроэнергетики при разных вариантах углеродного регулирования</a:t>
            </a:r>
            <a:endParaRPr lang="en-US" sz="16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1469022074"/>
              </p:ext>
            </p:extLst>
          </p:nvPr>
        </p:nvGraphicFramePr>
        <p:xfrm>
          <a:off x="4733032" y="3396194"/>
          <a:ext cx="4210967" cy="2876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4788719" y="2934471"/>
            <a:ext cx="41044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Рост </a:t>
            </a:r>
            <a:r>
              <a:rPr lang="ru-RU" sz="1000" b="1" dirty="0" err="1">
                <a:solidFill>
                  <a:srgbClr val="000000"/>
                </a:solidFill>
                <a:latin typeface="Arial Narrow" panose="020B0606020202030204" pitchFamily="34" charset="0"/>
              </a:rPr>
              <a:t>среднеотпускных</a:t>
            </a:r>
            <a:r>
              <a:rPr lang="ru-RU" sz="1000" b="1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ru-RU" sz="10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цен </a:t>
            </a:r>
            <a:r>
              <a:rPr lang="ru-RU" sz="1000" b="1" dirty="0">
                <a:solidFill>
                  <a:srgbClr val="000000"/>
                </a:solidFill>
                <a:latin typeface="Arial Narrow" panose="020B0606020202030204" pitchFamily="34" charset="0"/>
              </a:rPr>
              <a:t>электроэнергии при </a:t>
            </a:r>
            <a:r>
              <a:rPr lang="ru-RU" sz="10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разной ставке углеродных платежей (в </a:t>
            </a:r>
            <a:r>
              <a:rPr lang="ru-RU" sz="1000" b="1" dirty="0">
                <a:solidFill>
                  <a:srgbClr val="000000"/>
                </a:solidFill>
                <a:latin typeface="Arial Narrow" panose="020B0606020202030204" pitchFamily="34" charset="0"/>
              </a:rPr>
              <a:t>реальном выражении, в % от уровня базового варианта)</a:t>
            </a:r>
          </a:p>
        </p:txBody>
      </p:sp>
    </p:spTree>
    <p:extLst>
      <p:ext uri="{BB962C8B-B14F-4D97-AF65-F5344CB8AC3E}">
        <p14:creationId xmlns:p14="http://schemas.microsoft.com/office/powerpoint/2010/main" val="94608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E9253-B7D0-4E40-BDB9-C50AAB8CD700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86021" name="WordArt 5"/>
          <p:cNvSpPr>
            <a:spLocks noChangeArrowheads="1" noChangeShapeType="1" noTextEdit="1"/>
          </p:cNvSpPr>
          <p:nvPr/>
        </p:nvSpPr>
        <p:spPr bwMode="gray">
          <a:xfrm>
            <a:off x="1476375" y="5229225"/>
            <a:ext cx="6972300" cy="63976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89803" dir="2700000" algn="ctr" rotWithShape="0">
                    <a:schemeClr val="tx2">
                      <a:alpha val="50000"/>
                    </a:schemeClr>
                  </a:outerShdw>
                </a:effectLst>
                <a:latin typeface="Arial"/>
                <a:cs typeface="Arial"/>
              </a:rPr>
              <a:t>Спасибо за внимание!</a:t>
            </a:r>
          </a:p>
        </p:txBody>
      </p:sp>
      <p:pic>
        <p:nvPicPr>
          <p:cNvPr id="528387" name="Picture 3" descr="logo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7993063" y="115888"/>
            <a:ext cx="1150937" cy="431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528388" name="Rectangle 4"/>
          <p:cNvSpPr>
            <a:spLocks noChangeArrowheads="1"/>
          </p:cNvSpPr>
          <p:nvPr/>
        </p:nvSpPr>
        <p:spPr bwMode="auto">
          <a:xfrm>
            <a:off x="611188" y="1052513"/>
            <a:ext cx="8229600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2000" b="1" dirty="0" smtClean="0"/>
              <a:t>Институт </a:t>
            </a:r>
            <a:r>
              <a:rPr lang="ru-RU" sz="2000" b="1" dirty="0"/>
              <a:t>энергетических исследований РАН</a:t>
            </a:r>
            <a:endParaRPr lang="en-US" sz="2000" b="1" dirty="0"/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1600" b="1" dirty="0">
                <a:hlinkClick r:id="rId4"/>
              </a:rPr>
              <a:t>www.eriras.ru</a:t>
            </a:r>
            <a:endParaRPr lang="en-US" sz="1600" b="1" dirty="0"/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ru-RU" sz="1600" b="1" dirty="0" smtClean="0"/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1600" b="1" dirty="0" smtClean="0"/>
              <a:t>Веселов </a:t>
            </a:r>
            <a:r>
              <a:rPr lang="ru-RU" sz="1600" b="1" dirty="0"/>
              <a:t>Федор, к.э.н., зам. директора ИНЭИ РАН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1600" b="1" dirty="0" smtClean="0">
                <a:hlinkClick r:id="rId5"/>
              </a:rPr>
              <a:t>info@eriras.ru</a:t>
            </a:r>
            <a:r>
              <a:rPr lang="ru-RU" sz="1600" b="1" dirty="0" smtClean="0"/>
              <a:t>, </a:t>
            </a:r>
            <a:r>
              <a:rPr lang="en-US" sz="1600" b="1" dirty="0" smtClean="0">
                <a:hlinkClick r:id="rId6"/>
              </a:rPr>
              <a:t>erifedor@mail.ru</a:t>
            </a:r>
            <a:r>
              <a:rPr lang="en-US" sz="1600" b="1" dirty="0" smtClean="0"/>
              <a:t> </a:t>
            </a:r>
            <a:endParaRPr lang="en-US" sz="1600" b="1" dirty="0"/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en-US" sz="1600" b="1" dirty="0"/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45720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1" grpId="0" animBg="1"/>
    </p:bldLst>
  </p:timing>
</p:sld>
</file>

<file path=ppt/theme/theme1.xml><?xml version="1.0" encoding="utf-8"?>
<a:theme xmlns:a="http://schemas.openxmlformats.org/drawingml/2006/main" name="cdb2004134l">
  <a:themeElements>
    <a:clrScheme name="cdb2004134l 2">
      <a:dk1>
        <a:srgbClr val="23387D"/>
      </a:dk1>
      <a:lt1>
        <a:srgbClr val="FFFFFF"/>
      </a:lt1>
      <a:dk2>
        <a:srgbClr val="1A3D97"/>
      </a:dk2>
      <a:lt2>
        <a:srgbClr val="DDDDDD"/>
      </a:lt2>
      <a:accent1>
        <a:srgbClr val="4972BB"/>
      </a:accent1>
      <a:accent2>
        <a:srgbClr val="6A99D8"/>
      </a:accent2>
      <a:accent3>
        <a:srgbClr val="FFFFFF"/>
      </a:accent3>
      <a:accent4>
        <a:srgbClr val="1C2E6A"/>
      </a:accent4>
      <a:accent5>
        <a:srgbClr val="B1BCDA"/>
      </a:accent5>
      <a:accent6>
        <a:srgbClr val="5F8AC4"/>
      </a:accent6>
      <a:hlink>
        <a:srgbClr val="96B1E6"/>
      </a:hlink>
      <a:folHlink>
        <a:srgbClr val="99C25C"/>
      </a:folHlink>
    </a:clrScheme>
    <a:fontScheme name="cdb2004134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db2004134l 1">
        <a:dk1>
          <a:srgbClr val="1D4940"/>
        </a:dk1>
        <a:lt1>
          <a:srgbClr val="FFFFFF"/>
        </a:lt1>
        <a:dk2>
          <a:srgbClr val="3F716F"/>
        </a:dk2>
        <a:lt2>
          <a:srgbClr val="DDDDDD"/>
        </a:lt2>
        <a:accent1>
          <a:srgbClr val="669E86"/>
        </a:accent1>
        <a:accent2>
          <a:srgbClr val="A2CAB4"/>
        </a:accent2>
        <a:accent3>
          <a:srgbClr val="FFFFFF"/>
        </a:accent3>
        <a:accent4>
          <a:srgbClr val="173D35"/>
        </a:accent4>
        <a:accent5>
          <a:srgbClr val="B8CCC3"/>
        </a:accent5>
        <a:accent6>
          <a:srgbClr val="92B7A3"/>
        </a:accent6>
        <a:hlink>
          <a:srgbClr val="8CA35F"/>
        </a:hlink>
        <a:folHlink>
          <a:srgbClr val="C1B05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34l 2">
        <a:dk1>
          <a:srgbClr val="23387D"/>
        </a:dk1>
        <a:lt1>
          <a:srgbClr val="FFFFFF"/>
        </a:lt1>
        <a:dk2>
          <a:srgbClr val="1A3D97"/>
        </a:dk2>
        <a:lt2>
          <a:srgbClr val="DDDDDD"/>
        </a:lt2>
        <a:accent1>
          <a:srgbClr val="4972BB"/>
        </a:accent1>
        <a:accent2>
          <a:srgbClr val="6A99D8"/>
        </a:accent2>
        <a:accent3>
          <a:srgbClr val="FFFFFF"/>
        </a:accent3>
        <a:accent4>
          <a:srgbClr val="1C2E6A"/>
        </a:accent4>
        <a:accent5>
          <a:srgbClr val="B1BCDA"/>
        </a:accent5>
        <a:accent6>
          <a:srgbClr val="5F8AC4"/>
        </a:accent6>
        <a:hlink>
          <a:srgbClr val="96B1E6"/>
        </a:hlink>
        <a:folHlink>
          <a:srgbClr val="99C25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34l 3">
        <a:dk1>
          <a:srgbClr val="23387D"/>
        </a:dk1>
        <a:lt1>
          <a:srgbClr val="FFFFFF"/>
        </a:lt1>
        <a:dk2>
          <a:srgbClr val="1A3D97"/>
        </a:dk2>
        <a:lt2>
          <a:srgbClr val="DDDDDD"/>
        </a:lt2>
        <a:accent1>
          <a:srgbClr val="6E51A7"/>
        </a:accent1>
        <a:accent2>
          <a:srgbClr val="8C8EE0"/>
        </a:accent2>
        <a:accent3>
          <a:srgbClr val="FFFFFF"/>
        </a:accent3>
        <a:accent4>
          <a:srgbClr val="1C2E6A"/>
        </a:accent4>
        <a:accent5>
          <a:srgbClr val="BAB3D0"/>
        </a:accent5>
        <a:accent6>
          <a:srgbClr val="7E80CB"/>
        </a:accent6>
        <a:hlink>
          <a:srgbClr val="96B1E6"/>
        </a:hlink>
        <a:folHlink>
          <a:srgbClr val="7BB32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cdb2004134l</Template>
  <TotalTime>15706</TotalTime>
  <Words>786</Words>
  <Application>Microsoft Office PowerPoint</Application>
  <PresentationFormat>Экран (4:3)</PresentationFormat>
  <Paragraphs>75</Paragraphs>
  <Slides>6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cdb2004134l</vt:lpstr>
      <vt:lpstr>Image</vt:lpstr>
      <vt:lpstr>Презентация PowerPoint</vt:lpstr>
      <vt:lpstr>Темпы структурных изменений в мировой и российской энергетике</vt:lpstr>
      <vt:lpstr>Презентация PowerPoint</vt:lpstr>
      <vt:lpstr>Сценарии трансформации электроэнергетики при разных вариантах углеродного регулирования</vt:lpstr>
      <vt:lpstr>Последствия трансформации электроэнергетики при разных вариантах углеродного регулирования</vt:lpstr>
      <vt:lpstr>Презентация PowerPoint</vt:lpstr>
    </vt:vector>
  </TitlesOfParts>
  <Company>ИНЭИ РАН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положения экспортной политики ОАО «Газпром»</dc:title>
  <dc:creator>Татьяна Митрова</dc:creator>
  <cp:lastModifiedBy>Федор Веселов</cp:lastModifiedBy>
  <cp:revision>1032</cp:revision>
  <dcterms:created xsi:type="dcterms:W3CDTF">2007-11-22T08:21:35Z</dcterms:created>
  <dcterms:modified xsi:type="dcterms:W3CDTF">2021-09-23T05:28:19Z</dcterms:modified>
</cp:coreProperties>
</file>