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9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6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6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7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FFFFFF">
                  <a:lumMod val="7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FFFFFF">
                  <a:lumMod val="8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Isosceles Triangle 23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Isosceles Triangle 27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Isosceles Triangle 28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1" name="PlaceHolder 1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03AA123-81D9-4575-A1E7-38045372A3ED}" type="datetime">
              <a:rPr lang="en-US" sz="900" b="0" strike="noStrike" spc="-1">
                <a:solidFill>
                  <a:srgbClr val="8B8B8B"/>
                </a:solidFill>
                <a:latin typeface="Trebuchet MS"/>
              </a:rPr>
              <a:t>2/21/2024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CA92C47-8A7C-4F3C-9FD5-14111AA531F3}" type="slidenum">
              <a:rPr lang="en-US" sz="900" b="0" strike="noStrike" spc="-1">
                <a:solidFill>
                  <a:srgbClr val="D34817"/>
                </a:solidFill>
                <a:latin typeface="Trebuchet MS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Trebuchet MS"/>
              </a:rPr>
              <a:t>Для правки текста заглавия щёлкните мышью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Trebuchet M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Trebuchet M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Trebuchet MS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6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53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FFFFFF">
                  <a:lumMod val="7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4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FFFFFF">
                  <a:lumMod val="8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5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6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7" name="Isosceles Triangle 23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8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9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0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1" name="Isosceles Triangle 27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2" name="Isosceles Triangle 28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D34817"/>
                </a:solidFill>
                <a:latin typeface="Trebuchet MS"/>
              </a:rPr>
              <a:t>Образец заголовка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  <a:p>
            <a:pPr marL="743040" lvl="1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600" b="0" strike="noStrike" spc="-1">
                <a:solidFill>
                  <a:srgbClr val="404040"/>
                </a:solidFill>
                <a:latin typeface="Trebuchet MS"/>
              </a:rPr>
              <a:t>Второй уровень</a:t>
            </a:r>
            <a:endParaRPr lang="en-US" sz="1600" b="0" strike="noStrike" spc="-1">
              <a:solidFill>
                <a:srgbClr val="404040"/>
              </a:solidFill>
              <a:latin typeface="Trebuchet MS"/>
            </a:endParaRPr>
          </a:p>
          <a:p>
            <a:pPr marL="1143000" lvl="2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400" b="0" strike="noStrike" spc="-1">
                <a:solidFill>
                  <a:srgbClr val="404040"/>
                </a:solidFill>
                <a:latin typeface="Trebuchet MS"/>
              </a:rPr>
              <a:t>Третий уровень</a:t>
            </a:r>
            <a:endParaRPr lang="en-US" sz="1400" b="0" strike="noStrike" spc="-1">
              <a:solidFill>
                <a:srgbClr val="404040"/>
              </a:solidFill>
              <a:latin typeface="Trebuchet MS"/>
            </a:endParaRPr>
          </a:p>
          <a:p>
            <a:pPr marL="1600200" lvl="3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  <a:p>
            <a:pPr marL="2057400" lvl="4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latin typeface="Trebuchet MS"/>
              </a:rPr>
              <a:t>Пятый уровень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lang="en-US" sz="24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  <a:p>
            <a:pPr marL="743040" lvl="1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600" b="0" strike="noStrike" spc="-1">
                <a:solidFill>
                  <a:srgbClr val="404040"/>
                </a:solidFill>
                <a:latin typeface="Trebuchet MS"/>
              </a:rPr>
              <a:t>Второй уровень</a:t>
            </a:r>
            <a:endParaRPr lang="en-US" sz="1600" b="0" strike="noStrike" spc="-1">
              <a:solidFill>
                <a:srgbClr val="404040"/>
              </a:solidFill>
              <a:latin typeface="Trebuchet MS"/>
            </a:endParaRPr>
          </a:p>
          <a:p>
            <a:pPr marL="1143000" lvl="2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400" b="0" strike="noStrike" spc="-1">
                <a:solidFill>
                  <a:srgbClr val="404040"/>
                </a:solidFill>
                <a:latin typeface="Trebuchet MS"/>
              </a:rPr>
              <a:t>Третий уровень</a:t>
            </a:r>
            <a:endParaRPr lang="en-US" sz="1400" b="0" strike="noStrike" spc="-1">
              <a:solidFill>
                <a:srgbClr val="404040"/>
              </a:solidFill>
              <a:latin typeface="Trebuchet MS"/>
            </a:endParaRPr>
          </a:p>
          <a:p>
            <a:pPr marL="1600200" lvl="3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  <a:p>
            <a:pPr marL="2057400" lvl="4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latin typeface="Trebuchet MS"/>
              </a:rPr>
              <a:t>Пятый уровень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8" name="PlaceHolder 6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85113B2-F414-4F00-959A-C3F7ADE8641E}" type="datetime">
              <a:rPr lang="en-US" sz="900" b="0" strike="noStrike" spc="-1">
                <a:solidFill>
                  <a:srgbClr val="8B8B8B"/>
                </a:solidFill>
                <a:latin typeface="Trebuchet MS"/>
              </a:rPr>
              <a:t>2/21/2024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69" name="PlaceHolder 7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0" name="PlaceHolder 8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485BB81-935B-4ADF-957C-1A5369DE4E32}" type="slidenum">
              <a:rPr lang="en-US" sz="900" b="0" strike="noStrike" spc="-1">
                <a:solidFill>
                  <a:srgbClr val="D34817"/>
                </a:solidFill>
                <a:latin typeface="Trebuchet MS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6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08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FFFFFF">
                  <a:lumMod val="7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9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FFFFFF">
                  <a:lumMod val="8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0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1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2" name="Isosceles Triangle 23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3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4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5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6" name="Isosceles Triangle 27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7" name="Isosceles Triangle 28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600" b="0" strike="noStrike" spc="-1">
                <a:solidFill>
                  <a:srgbClr val="000000"/>
                </a:solidFill>
                <a:latin typeface="Trebuchet MS"/>
              </a:rPr>
              <a:t>Для правки текста заглавия щёлкните мышью</a:t>
            </a: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Седьмой уровень структуры</a:t>
            </a: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Trebuchet MS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6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58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FFFFFF">
                  <a:lumMod val="7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9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FFFFFF">
                  <a:lumMod val="8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60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1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2" name="Isosceles Triangle 23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3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4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5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6" name="Isosceles Triangle 27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7" name="Isosceles Triangle 28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D34817"/>
                </a:solidFill>
                <a:latin typeface="Trebuchet MS"/>
              </a:rPr>
              <a:t>Образец заголовка</a:t>
            </a:r>
            <a:endParaRPr lang="en-US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  <a:p>
            <a:pPr marL="743040" lvl="1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600" b="0" strike="noStrike" spc="-1">
                <a:solidFill>
                  <a:srgbClr val="404040"/>
                </a:solidFill>
                <a:latin typeface="Trebuchet MS"/>
              </a:rPr>
              <a:t>Второй уровень</a:t>
            </a:r>
            <a:endParaRPr lang="en-US" sz="1600" b="0" strike="noStrike" spc="-1">
              <a:solidFill>
                <a:srgbClr val="404040"/>
              </a:solidFill>
              <a:latin typeface="Trebuchet MS"/>
            </a:endParaRPr>
          </a:p>
          <a:p>
            <a:pPr marL="1143000" lvl="2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400" b="0" strike="noStrike" spc="-1">
                <a:solidFill>
                  <a:srgbClr val="404040"/>
                </a:solidFill>
                <a:latin typeface="Trebuchet MS"/>
              </a:rPr>
              <a:t>Третий уровень</a:t>
            </a:r>
            <a:endParaRPr lang="en-US" sz="1400" b="0" strike="noStrike" spc="-1">
              <a:solidFill>
                <a:srgbClr val="404040"/>
              </a:solidFill>
              <a:latin typeface="Trebuchet MS"/>
            </a:endParaRPr>
          </a:p>
          <a:p>
            <a:pPr marL="1600200" lvl="3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  <a:p>
            <a:pPr marL="2057400" lvl="4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latin typeface="Trebuchet MS"/>
              </a:rPr>
              <a:t>Пятый уровень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  <a:p>
            <a:pPr marL="743040" lvl="1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600" b="0" strike="noStrike" spc="-1">
                <a:solidFill>
                  <a:srgbClr val="404040"/>
                </a:solidFill>
                <a:latin typeface="Trebuchet MS"/>
              </a:rPr>
              <a:t>Второй уровень</a:t>
            </a:r>
            <a:endParaRPr lang="en-US" sz="1600" b="0" strike="noStrike" spc="-1">
              <a:solidFill>
                <a:srgbClr val="404040"/>
              </a:solidFill>
              <a:latin typeface="Trebuchet MS"/>
            </a:endParaRPr>
          </a:p>
          <a:p>
            <a:pPr marL="1143000" lvl="2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400" b="0" strike="noStrike" spc="-1">
                <a:solidFill>
                  <a:srgbClr val="404040"/>
                </a:solidFill>
                <a:latin typeface="Trebuchet MS"/>
              </a:rPr>
              <a:t>Третий уровень</a:t>
            </a:r>
            <a:endParaRPr lang="en-US" sz="1400" b="0" strike="noStrike" spc="-1">
              <a:solidFill>
                <a:srgbClr val="404040"/>
              </a:solidFill>
              <a:latin typeface="Trebuchet MS"/>
            </a:endParaRPr>
          </a:p>
          <a:p>
            <a:pPr marL="1600200" lvl="3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  <a:p>
            <a:pPr marL="2057400" lvl="4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latin typeface="Trebuchet MS"/>
              </a:rPr>
              <a:t>Пятый уровень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A5E767A-16FA-4DC7-96C5-3DB24096025C}" type="datetime">
              <a:rPr lang="en-US" sz="900" b="0" strike="noStrike" spc="-1">
                <a:solidFill>
                  <a:srgbClr val="8B8B8B"/>
                </a:solidFill>
                <a:latin typeface="Trebuchet MS"/>
              </a:rPr>
              <a:t>2/21/2024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73" name="PlaceHolder 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1780DF5-1299-4E56-8210-B95BE26D321C}" type="slidenum">
              <a:rPr lang="en-US" sz="900" b="0" strike="noStrike" spc="-1">
                <a:solidFill>
                  <a:srgbClr val="D34817"/>
                </a:solidFill>
                <a:latin typeface="Trebuchet MS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6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211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FFFFFF">
                  <a:lumMod val="7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12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FFFFFF">
                  <a:lumMod val="8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13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4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5" name="Isosceles Triangle 23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6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7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8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9" name="Isosceles Triangle 27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20" name="Isosceles Triangle 28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77160" y="1498680"/>
            <a:ext cx="3854160" cy="1278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D34817"/>
                </a:solidFill>
                <a:latin typeface="Trebuchet MS"/>
              </a:rPr>
              <a:t>Образец заголовка</a:t>
            </a:r>
            <a:endParaRPr lang="en-US" sz="2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760640" y="514800"/>
            <a:ext cx="4513320" cy="5526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lang="en-US" sz="1800" b="0" strike="noStrike" spc="-1">
              <a:solidFill>
                <a:srgbClr val="404040"/>
              </a:solidFill>
              <a:latin typeface="Trebuchet MS"/>
            </a:endParaRPr>
          </a:p>
          <a:p>
            <a:pPr marL="743040" lvl="1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600" b="0" strike="noStrike" spc="-1">
                <a:solidFill>
                  <a:srgbClr val="404040"/>
                </a:solidFill>
                <a:latin typeface="Trebuchet MS"/>
              </a:rPr>
              <a:t>Второй уровень</a:t>
            </a:r>
            <a:endParaRPr lang="en-US" sz="1600" b="0" strike="noStrike" spc="-1">
              <a:solidFill>
                <a:srgbClr val="404040"/>
              </a:solidFill>
              <a:latin typeface="Trebuchet MS"/>
            </a:endParaRPr>
          </a:p>
          <a:p>
            <a:pPr marL="1143000" lvl="2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400" b="0" strike="noStrike" spc="-1">
                <a:solidFill>
                  <a:srgbClr val="404040"/>
                </a:solidFill>
                <a:latin typeface="Trebuchet MS"/>
              </a:rPr>
              <a:t>Третий уровень</a:t>
            </a:r>
            <a:endParaRPr lang="en-US" sz="1400" b="0" strike="noStrike" spc="-1">
              <a:solidFill>
                <a:srgbClr val="404040"/>
              </a:solidFill>
              <a:latin typeface="Trebuchet MS"/>
            </a:endParaRPr>
          </a:p>
          <a:p>
            <a:pPr marL="1600200" lvl="3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latin typeface="Trebuchet MS"/>
              </a:rPr>
              <a:t>Четвертый уровень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  <a:p>
            <a:pPr marL="2057400" lvl="4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latin typeface="Trebuchet MS"/>
              </a:rPr>
              <a:t>Пятый уровень</a:t>
            </a:r>
            <a:endParaRPr lang="en-US" sz="1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677160" y="2777040"/>
            <a:ext cx="3854160" cy="2584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400" b="0" strike="noStrike" spc="-1">
                <a:solidFill>
                  <a:srgbClr val="404040"/>
                </a:solidFill>
                <a:latin typeface="Trebuchet MS"/>
              </a:rPr>
              <a:t>Образец текста</a:t>
            </a:r>
            <a:endParaRPr lang="en-US" sz="14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8299475-967D-485E-892F-6B40864553F5}" type="datetime">
              <a:rPr lang="en-US" sz="900" b="0" strike="noStrike" spc="-1">
                <a:solidFill>
                  <a:srgbClr val="8B8B8B"/>
                </a:solidFill>
                <a:latin typeface="Trebuchet MS"/>
              </a:rPr>
              <a:t>2/21/2024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C065710-B17D-43FB-BDD6-1588D4FE0BB1}" type="slidenum">
              <a:rPr lang="en-US" sz="900" b="0" strike="noStrike" spc="-1">
                <a:solidFill>
                  <a:srgbClr val="D34817"/>
                </a:solidFill>
                <a:latin typeface="Trebuchet MS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-112680" y="3670920"/>
            <a:ext cx="6955200" cy="186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264" name="Рисунок 4"/>
          <p:cNvPicPr/>
          <p:nvPr/>
        </p:nvPicPr>
        <p:blipFill>
          <a:blip r:embed="rId2"/>
          <a:stretch/>
        </p:blipFill>
        <p:spPr>
          <a:xfrm>
            <a:off x="7064280" y="155520"/>
            <a:ext cx="4887360" cy="651672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265" name="c2a657502f4bbcc"/>
          <p:cNvPicPr/>
          <p:nvPr/>
        </p:nvPicPr>
        <p:blipFill>
          <a:blip r:embed="rId3"/>
          <a:stretch/>
        </p:blipFill>
        <p:spPr>
          <a:xfrm>
            <a:off x="5851440" y="3184560"/>
            <a:ext cx="486000" cy="486000"/>
          </a:xfrm>
          <a:prstGeom prst="rect">
            <a:avLst/>
          </a:prstGeom>
          <a:ln w="0">
            <a:noFill/>
          </a:ln>
        </p:spPr>
      </p:pic>
      <p:pic>
        <p:nvPicPr>
          <p:cNvPr id="266" name="Рисунок 2"/>
          <p:cNvPicPr/>
          <p:nvPr/>
        </p:nvPicPr>
        <p:blipFill>
          <a:blip r:embed="rId4"/>
          <a:stretch/>
        </p:blipFill>
        <p:spPr>
          <a:xfrm>
            <a:off x="3222720" y="4382280"/>
            <a:ext cx="1293480" cy="1866240"/>
          </a:xfrm>
          <a:prstGeom prst="rect">
            <a:avLst/>
          </a:prstGeom>
          <a:ln w="0">
            <a:noFill/>
          </a:ln>
        </p:spPr>
      </p:pic>
      <p:pic>
        <p:nvPicPr>
          <p:cNvPr id="267" name="Рисунок 6"/>
          <p:cNvPicPr/>
          <p:nvPr/>
        </p:nvPicPr>
        <p:blipFill>
          <a:blip r:embed="rId5"/>
          <a:stretch/>
        </p:blipFill>
        <p:spPr>
          <a:xfrm>
            <a:off x="1473120" y="2164320"/>
            <a:ext cx="4453200" cy="1515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77160" y="228600"/>
            <a:ext cx="9109800" cy="8715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 Авторские программы лечения </a:t>
            </a:r>
            <a:endParaRPr lang="en-US" sz="4400" b="0" strike="noStrike" spc="-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315" name="Объект 7"/>
          <p:cNvPicPr/>
          <p:nvPr/>
        </p:nvPicPr>
        <p:blipFill>
          <a:blip r:embed="rId2"/>
          <a:stretch/>
        </p:blipFill>
        <p:spPr>
          <a:xfrm>
            <a:off x="5647320" y="1532520"/>
            <a:ext cx="6248160" cy="3033720"/>
          </a:xfrm>
          <a:prstGeom prst="rect">
            <a:avLst/>
          </a:prstGeom>
          <a:ln w="0">
            <a:noFill/>
          </a:ln>
        </p:spPr>
      </p:pic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524880" y="1270080"/>
            <a:ext cx="4901760" cy="5511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" charset="2"/>
              <a:buChar char=""/>
            </a:pP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Общая лечебная программа </a:t>
            </a: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" charset="2"/>
              <a:buChar char=""/>
            </a:pP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Путь к легкости</a:t>
            </a: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" charset="2"/>
              <a:buChar char=""/>
            </a:pPr>
            <a:r>
              <a:rPr lang="en-US" sz="2000" b="1" strike="noStrike" spc="-1">
                <a:solidFill>
                  <a:srgbClr val="000000"/>
                </a:solidFill>
                <a:latin typeface="Trebuchet MS"/>
              </a:rPr>
              <a:t>Сила в иммунитете</a:t>
            </a: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" charset="2"/>
              <a:buChar char=""/>
            </a:pP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Здоровые суставы </a:t>
            </a: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" charset="2"/>
              <a:buChar char=""/>
            </a:pP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Мужская сила </a:t>
            </a: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" charset="2"/>
              <a:buChar char=""/>
            </a:pP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Здоровая спина </a:t>
            </a: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" charset="2"/>
              <a:buChar char=""/>
            </a:pP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 Кардиовосстановление</a:t>
            </a: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" charset="2"/>
              <a:buChar char=""/>
            </a:pPr>
            <a:r>
              <a:rPr lang="en-US" sz="2000" b="1" strike="noStrike" spc="-1">
                <a:solidFill>
                  <a:srgbClr val="000000"/>
                </a:solidFill>
                <a:latin typeface="Trebuchet MS"/>
              </a:rPr>
              <a:t>Wellness </a:t>
            </a: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тур </a:t>
            </a: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" charset="2"/>
              <a:buChar char=""/>
            </a:pP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Оздоровительная программа </a:t>
            </a: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" charset="2"/>
              <a:buChar char=""/>
            </a:pP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Диагностический CHECK-UP</a:t>
            </a: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0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317" name="Рисунок 9"/>
          <p:cNvPicPr/>
          <p:nvPr/>
        </p:nvPicPr>
        <p:blipFill>
          <a:blip r:embed="rId3"/>
          <a:stretch/>
        </p:blipFill>
        <p:spPr>
          <a:xfrm>
            <a:off x="6485400" y="4695120"/>
            <a:ext cx="4800240" cy="2027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77160" y="457200"/>
            <a:ext cx="8596440" cy="1278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Термальный комплекс </a:t>
            </a:r>
            <a:br/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и бассейн с минеральной водой </a:t>
            </a:r>
            <a:endParaRPr lang="en-US" sz="4400" b="0" strike="noStrike" spc="-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319" name="Объект 7"/>
          <p:cNvPicPr/>
          <p:nvPr/>
        </p:nvPicPr>
        <p:blipFill>
          <a:blip r:embed="rId2"/>
          <a:stretch/>
        </p:blipFill>
        <p:spPr>
          <a:xfrm>
            <a:off x="423720" y="2002680"/>
            <a:ext cx="4182840" cy="2126880"/>
          </a:xfrm>
          <a:prstGeom prst="rect">
            <a:avLst/>
          </a:prstGeom>
          <a:ln w="0">
            <a:noFill/>
          </a:ln>
        </p:spPr>
      </p:pic>
      <p:pic>
        <p:nvPicPr>
          <p:cNvPr id="320" name="Объект 9"/>
          <p:cNvPicPr/>
          <p:nvPr/>
        </p:nvPicPr>
        <p:blipFill>
          <a:blip r:embed="rId3"/>
          <a:stretch/>
        </p:blipFill>
        <p:spPr>
          <a:xfrm>
            <a:off x="4791960" y="2002680"/>
            <a:ext cx="7252920" cy="4533120"/>
          </a:xfrm>
          <a:prstGeom prst="rect">
            <a:avLst/>
          </a:prstGeom>
          <a:ln w="0">
            <a:noFill/>
          </a:ln>
        </p:spPr>
      </p:pic>
      <p:pic>
        <p:nvPicPr>
          <p:cNvPr id="321" name="Рисунок 11"/>
          <p:cNvPicPr/>
          <p:nvPr/>
        </p:nvPicPr>
        <p:blipFill>
          <a:blip r:embed="rId4"/>
          <a:stretch/>
        </p:blipFill>
        <p:spPr>
          <a:xfrm>
            <a:off x="423720" y="4326480"/>
            <a:ext cx="4182840" cy="2209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9B2D1F"/>
                </a:solidFill>
                <a:latin typeface="Times New Roman"/>
              </a:rPr>
              <a:t>   </a:t>
            </a: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</a:t>
            </a:r>
            <a:r>
              <a:rPr lang="en-US" sz="4800" b="1" strike="noStrike" spc="-1">
                <a:solidFill>
                  <a:srgbClr val="9B2D1F"/>
                </a:solidFill>
                <a:latin typeface="Times New Roman"/>
              </a:rPr>
              <a:t>SPA</a:t>
            </a:r>
            <a:endParaRPr lang="en-US" sz="4800" b="0" strike="noStrike" spc="-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323" name="Объект 5"/>
          <p:cNvPicPr/>
          <p:nvPr/>
        </p:nvPicPr>
        <p:blipFill>
          <a:blip r:embed="rId2"/>
          <a:stretch/>
        </p:blipFill>
        <p:spPr>
          <a:xfrm>
            <a:off x="5636520" y="1618560"/>
            <a:ext cx="3200040" cy="4165200"/>
          </a:xfrm>
          <a:prstGeom prst="rect">
            <a:avLst/>
          </a:prstGeom>
          <a:ln w="0">
            <a:noFill/>
          </a:ln>
        </p:spPr>
      </p:pic>
      <p:pic>
        <p:nvPicPr>
          <p:cNvPr id="324" name="Объект 7"/>
          <p:cNvPicPr/>
          <p:nvPr/>
        </p:nvPicPr>
        <p:blipFill>
          <a:blip r:embed="rId3"/>
          <a:stretch/>
        </p:blipFill>
        <p:spPr>
          <a:xfrm>
            <a:off x="8989200" y="294120"/>
            <a:ext cx="3024360" cy="3143160"/>
          </a:xfrm>
          <a:prstGeom prst="rect">
            <a:avLst/>
          </a:prstGeom>
          <a:ln w="0">
            <a:noFill/>
          </a:ln>
        </p:spPr>
      </p:pic>
      <p:pic>
        <p:nvPicPr>
          <p:cNvPr id="325" name="Рисунок 9"/>
          <p:cNvPicPr/>
          <p:nvPr/>
        </p:nvPicPr>
        <p:blipFill>
          <a:blip r:embed="rId4"/>
          <a:stretch/>
        </p:blipFill>
        <p:spPr>
          <a:xfrm>
            <a:off x="8989200" y="3592800"/>
            <a:ext cx="3024360" cy="2970720"/>
          </a:xfrm>
          <a:prstGeom prst="rect">
            <a:avLst/>
          </a:prstGeom>
          <a:ln w="0">
            <a:noFill/>
          </a:ln>
        </p:spPr>
      </p:pic>
      <p:sp>
        <p:nvSpPr>
          <p:cNvPr id="326" name="TextBox 3"/>
          <p:cNvSpPr/>
          <p:nvPr/>
        </p:nvSpPr>
        <p:spPr>
          <a:xfrm>
            <a:off x="540000" y="900000"/>
            <a:ext cx="413136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СПА-комплекс Санатория включает косметологические кабинеты,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оснащенные современным оборудованием: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 аппарат газожидкостного пилинга и барофореза,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аппарат ультразвукового пилинга, комбайн косметологический для лица и тела «Mikros 7D».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 Проводится классический массаж, массаж Гуаша, 6 авторских СПА программ, 4 вида обертываний, солярий и СПА капсула.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Рисунок 11"/>
          <p:cNvPicPr/>
          <p:nvPr/>
        </p:nvPicPr>
        <p:blipFill>
          <a:blip r:embed="rId2"/>
          <a:stretch/>
        </p:blipFill>
        <p:spPr>
          <a:xfrm>
            <a:off x="8119440" y="4064040"/>
            <a:ext cx="3937680" cy="267228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328" name="CustomShape 1"/>
          <p:cNvSpPr/>
          <p:nvPr/>
        </p:nvSpPr>
        <p:spPr>
          <a:xfrm>
            <a:off x="677160" y="181800"/>
            <a:ext cx="8595360" cy="84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      </a:t>
            </a:r>
            <a:r>
              <a:rPr lang="ru-RU" sz="4800" b="1" strike="noStrike" spc="-1">
                <a:solidFill>
                  <a:srgbClr val="9B2D1F"/>
                </a:solidFill>
                <a:latin typeface="Times New Roman"/>
              </a:rPr>
              <a:t> Досуг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70560" y="1371600"/>
            <a:ext cx="5390640" cy="326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Вечерние шоу программы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Мастер-классы и лекции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Футбольная и волейбольная площадки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Настольный теннис, бильярд, шахматы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Прокат спортивного инвентаря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Аренда беседок с мангалом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Детская игровая комната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</a:rPr>
              <a:t>Организация экскурсий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pic>
        <p:nvPicPr>
          <p:cNvPr id="330" name="Рисунок 8"/>
          <p:cNvPicPr/>
          <p:nvPr/>
        </p:nvPicPr>
        <p:blipFill>
          <a:blip r:embed="rId3"/>
          <a:stretch/>
        </p:blipFill>
        <p:spPr>
          <a:xfrm>
            <a:off x="218880" y="4718880"/>
            <a:ext cx="2017080" cy="201708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331" name="CustomShape 3"/>
          <p:cNvSpPr/>
          <p:nvPr/>
        </p:nvSpPr>
        <p:spPr>
          <a:xfrm>
            <a:off x="70560" y="972360"/>
            <a:ext cx="69462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332" name="Рисунок 6"/>
          <p:cNvPicPr/>
          <p:nvPr/>
        </p:nvPicPr>
        <p:blipFill>
          <a:blip r:embed="rId4"/>
          <a:stretch/>
        </p:blipFill>
        <p:spPr>
          <a:xfrm>
            <a:off x="2386800" y="4718880"/>
            <a:ext cx="2168280" cy="2017080"/>
          </a:xfrm>
          <a:prstGeom prst="rect">
            <a:avLst/>
          </a:prstGeom>
          <a:ln w="0">
            <a:noFill/>
          </a:ln>
        </p:spPr>
      </p:pic>
      <p:pic>
        <p:nvPicPr>
          <p:cNvPr id="333" name="Рисунок 8"/>
          <p:cNvPicPr/>
          <p:nvPr/>
        </p:nvPicPr>
        <p:blipFill>
          <a:blip r:embed="rId5"/>
          <a:stretch/>
        </p:blipFill>
        <p:spPr>
          <a:xfrm>
            <a:off x="10141560" y="1371600"/>
            <a:ext cx="1979640" cy="2581560"/>
          </a:xfrm>
          <a:prstGeom prst="rect">
            <a:avLst/>
          </a:prstGeom>
          <a:ln w="0">
            <a:noFill/>
          </a:ln>
        </p:spPr>
      </p:pic>
      <p:pic>
        <p:nvPicPr>
          <p:cNvPr id="334" name="Рисунок 2"/>
          <p:cNvPicPr/>
          <p:nvPr/>
        </p:nvPicPr>
        <p:blipFill>
          <a:blip r:embed="rId6"/>
          <a:stretch/>
        </p:blipFill>
        <p:spPr>
          <a:xfrm>
            <a:off x="5895360" y="1374840"/>
            <a:ext cx="4041360" cy="2578680"/>
          </a:xfrm>
          <a:prstGeom prst="rect">
            <a:avLst/>
          </a:prstGeom>
          <a:ln w="0">
            <a:noFill/>
          </a:ln>
        </p:spPr>
      </p:pic>
      <p:pic>
        <p:nvPicPr>
          <p:cNvPr id="335" name="Рисунок 5"/>
          <p:cNvPicPr/>
          <p:nvPr/>
        </p:nvPicPr>
        <p:blipFill>
          <a:blip r:embed="rId7"/>
          <a:stretch/>
        </p:blipFill>
        <p:spPr>
          <a:xfrm>
            <a:off x="4705560" y="4059720"/>
            <a:ext cx="3210120" cy="268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145440" y="242280"/>
            <a:ext cx="1002924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        Концерт-Холл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3750840" y="1003320"/>
            <a:ext cx="5381280" cy="532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Конференции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Презентации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Корпоративы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Дни рождения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Свадьбы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Вместимость: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Банкеты — до 90 человек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Концерты/конференции — до 120 человек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Возможности: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Большой и малый зал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Собственная кухня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Гримерная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Световое и мультимедийное оборудование</a:t>
            </a:r>
            <a:r>
              <a:rPr lang="ru-RU" sz="1800" b="0" strike="noStrike" spc="-1">
                <a:solidFill>
                  <a:srgbClr val="000000"/>
                </a:solidFill>
                <a:latin typeface="Trebuchet MS"/>
              </a:rPr>
              <a:t> 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338" name="Рисунок 2"/>
          <p:cNvPicPr/>
          <p:nvPr/>
        </p:nvPicPr>
        <p:blipFill>
          <a:blip r:embed="rId2"/>
          <a:stretch/>
        </p:blipFill>
        <p:spPr>
          <a:xfrm>
            <a:off x="6358320" y="76320"/>
            <a:ext cx="5757120" cy="3921480"/>
          </a:xfrm>
          <a:prstGeom prst="rect">
            <a:avLst/>
          </a:prstGeom>
          <a:ln w="0">
            <a:noFill/>
          </a:ln>
        </p:spPr>
      </p:pic>
      <p:pic>
        <p:nvPicPr>
          <p:cNvPr id="339" name="Рисунок 4"/>
          <p:cNvPicPr/>
          <p:nvPr/>
        </p:nvPicPr>
        <p:blipFill>
          <a:blip r:embed="rId3"/>
          <a:stretch/>
        </p:blipFill>
        <p:spPr>
          <a:xfrm>
            <a:off x="221760" y="1392120"/>
            <a:ext cx="3271320" cy="2310480"/>
          </a:xfrm>
          <a:prstGeom prst="rect">
            <a:avLst/>
          </a:prstGeom>
          <a:ln w="0">
            <a:noFill/>
          </a:ln>
        </p:spPr>
      </p:pic>
      <p:pic>
        <p:nvPicPr>
          <p:cNvPr id="340" name="Рисунок 8"/>
          <p:cNvPicPr/>
          <p:nvPr/>
        </p:nvPicPr>
        <p:blipFill>
          <a:blip r:embed="rId4"/>
          <a:stretch/>
        </p:blipFill>
        <p:spPr>
          <a:xfrm>
            <a:off x="145440" y="3997800"/>
            <a:ext cx="3364560" cy="2228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429480" y="194040"/>
            <a:ext cx="4937760" cy="217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  Новый корпус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Открытие в 2023г.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429480" y="1731960"/>
            <a:ext cx="4937760" cy="430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343" name="Объект 5"/>
          <p:cNvPicPr/>
          <p:nvPr/>
        </p:nvPicPr>
        <p:blipFill>
          <a:blip r:embed="rId2"/>
          <a:stretch/>
        </p:blipFill>
        <p:spPr>
          <a:xfrm>
            <a:off x="5526360" y="200880"/>
            <a:ext cx="6427080" cy="642708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Объект 4"/>
          <p:cNvPicPr/>
          <p:nvPr/>
        </p:nvPicPr>
        <p:blipFill>
          <a:blip r:embed="rId2"/>
          <a:stretch/>
        </p:blipFill>
        <p:spPr>
          <a:xfrm>
            <a:off x="5437800" y="166320"/>
            <a:ext cx="6517080" cy="651708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345" name="CustomShape 1"/>
          <p:cNvSpPr/>
          <p:nvPr/>
        </p:nvSpPr>
        <p:spPr>
          <a:xfrm>
            <a:off x="249480" y="699480"/>
            <a:ext cx="6091560" cy="486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57200"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SPA в новом корпусе: </a:t>
            </a:r>
            <a:endParaRPr lang="ru-RU" sz="44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500" b="1" strike="noStrike" spc="-1">
                <a:solidFill>
                  <a:srgbClr val="000000"/>
                </a:solidFill>
                <a:latin typeface="Times New Roman"/>
              </a:rPr>
              <a:t>Комплекс саун </a:t>
            </a:r>
            <a:endParaRPr lang="ru-RU" sz="25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500" b="1" strike="noStrike" spc="-1">
                <a:solidFill>
                  <a:srgbClr val="000000"/>
                </a:solidFill>
                <a:latin typeface="Times New Roman"/>
              </a:rPr>
              <a:t>Бассейн с зоной гидромассажа</a:t>
            </a:r>
            <a:endParaRPr lang="ru-RU" sz="25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500" b="1" strike="noStrike" spc="-1">
                <a:solidFill>
                  <a:srgbClr val="000000"/>
                </a:solidFill>
                <a:latin typeface="Times New Roman"/>
              </a:rPr>
              <a:t>Дорожка Кнейпа</a:t>
            </a:r>
            <a:endParaRPr lang="ru-RU" sz="25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500" b="1" strike="noStrike" spc="-1">
                <a:solidFill>
                  <a:srgbClr val="000000"/>
                </a:solidFill>
                <a:latin typeface="Times New Roman"/>
              </a:rPr>
              <a:t>Купель</a:t>
            </a:r>
            <a:endParaRPr lang="ru-RU" sz="25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500" b="1" strike="noStrike" spc="-1">
                <a:solidFill>
                  <a:srgbClr val="000000"/>
                </a:solidFill>
                <a:latin typeface="Times New Roman"/>
              </a:rPr>
              <a:t>Атракцион «Солнечный пляж»</a:t>
            </a:r>
            <a:endParaRPr lang="ru-RU" sz="25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500" b="1" strike="noStrike" spc="-1">
                <a:solidFill>
                  <a:srgbClr val="000000"/>
                </a:solidFill>
                <a:latin typeface="Times New Roman"/>
              </a:rPr>
              <a:t>Душ Впечатлений  </a:t>
            </a:r>
            <a:endParaRPr lang="ru-RU" sz="25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500" b="1" strike="noStrike" spc="-1">
                <a:solidFill>
                  <a:srgbClr val="000000"/>
                </a:solidFill>
                <a:latin typeface="Times New Roman"/>
              </a:rPr>
              <a:t>Открытый  бассейн с подогревом </a:t>
            </a:r>
            <a:endParaRPr lang="ru-RU" sz="25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788040" y="374040"/>
            <a:ext cx="8484480" cy="103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     Контакты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347" name="Объект 3"/>
          <p:cNvPicPr/>
          <p:nvPr/>
        </p:nvPicPr>
        <p:blipFill>
          <a:blip r:embed="rId2"/>
          <a:stretch/>
        </p:blipFill>
        <p:spPr>
          <a:xfrm>
            <a:off x="263160" y="1938240"/>
            <a:ext cx="4317480" cy="298080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348" name="CustomShape 2"/>
          <p:cNvSpPr/>
          <p:nvPr/>
        </p:nvSpPr>
        <p:spPr>
          <a:xfrm>
            <a:off x="4580640" y="1450800"/>
            <a:ext cx="4786560" cy="197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150517, Ярославская область, Ярославский р-н, п. Красный Холм, ул. Волжская д. 2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Отдел развития и продаж: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9B2D1F"/>
                </a:solidFill>
                <a:latin typeface="Trebuchet MS"/>
              </a:rPr>
              <a:t>(4852) 60-91-00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9B2D1F"/>
                </a:solidFill>
                <a:latin typeface="Trebuchet MS"/>
              </a:rPr>
              <a:t>sale@redholm.ru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349" name="CustomShape 3"/>
          <p:cNvSpPr/>
          <p:nvPr/>
        </p:nvSpPr>
        <p:spPr>
          <a:xfrm>
            <a:off x="677160" y="3755880"/>
            <a:ext cx="8781840" cy="284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6000" b="1" i="1" strike="noStrike" spc="-1">
                <a:solidFill>
                  <a:srgbClr val="9B2D1F"/>
                </a:solidFill>
                <a:latin typeface="Trebuchet MS"/>
              </a:rPr>
              <a:t>     </a:t>
            </a:r>
            <a:r>
              <a:rPr lang="ru-RU" sz="6000" b="1" i="1" strike="noStrike" spc="-1">
                <a:solidFill>
                  <a:srgbClr val="9B2D1F"/>
                </a:solidFill>
                <a:latin typeface="Trebuchet MS"/>
              </a:rPr>
              <a:t> </a:t>
            </a:r>
            <a:r>
              <a:rPr lang="en-US" sz="5400" b="1" i="1" strike="noStrike" spc="-1">
                <a:solidFill>
                  <a:srgbClr val="9B2D1F"/>
                </a:solidFill>
                <a:latin typeface="Trebuchet MS"/>
              </a:rPr>
              <a:t>redholm.ru</a:t>
            </a:r>
            <a:endParaRPr lang="ru-RU" sz="5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5400" b="0" strike="noStrike" spc="-1">
              <a:latin typeface="Arial"/>
            </a:endParaRPr>
          </a:p>
        </p:txBody>
      </p:sp>
      <p:pic>
        <p:nvPicPr>
          <p:cNvPr id="350" name="Рисунок 6"/>
          <p:cNvPicPr/>
          <p:nvPr/>
        </p:nvPicPr>
        <p:blipFill>
          <a:blip r:embed="rId3"/>
          <a:stretch/>
        </p:blipFill>
        <p:spPr>
          <a:xfrm>
            <a:off x="63360" y="174600"/>
            <a:ext cx="3136680" cy="711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255960" y="334800"/>
            <a:ext cx="4896720" cy="484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Санаторий «</a:t>
            </a: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Красный Холм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» расположен в 14 км от Ярославля на берегу реки Волги, на территории дендропарка с редкими породами деревьев и кустарников, являющегося памятником природы.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pic>
        <p:nvPicPr>
          <p:cNvPr id="269" name="Рисунок 9"/>
          <p:cNvPicPr/>
          <p:nvPr/>
        </p:nvPicPr>
        <p:blipFill>
          <a:blip r:embed="rId2"/>
          <a:stretch/>
        </p:blipFill>
        <p:spPr>
          <a:xfrm>
            <a:off x="7296120" y="190080"/>
            <a:ext cx="4736520" cy="355212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270" name="Рисунок 12"/>
          <p:cNvPicPr/>
          <p:nvPr/>
        </p:nvPicPr>
        <p:blipFill>
          <a:blip r:embed="rId3"/>
          <a:stretch/>
        </p:blipFill>
        <p:spPr>
          <a:xfrm>
            <a:off x="8417880" y="3979440"/>
            <a:ext cx="3586320" cy="26942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271" name="Рисунок 15"/>
          <p:cNvPicPr/>
          <p:nvPr/>
        </p:nvPicPr>
        <p:blipFill>
          <a:blip r:embed="rId4"/>
          <a:stretch/>
        </p:blipFill>
        <p:spPr>
          <a:xfrm>
            <a:off x="4896000" y="1328760"/>
            <a:ext cx="2241000" cy="24134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272" name="Рисунок 2"/>
          <p:cNvPicPr/>
          <p:nvPr/>
        </p:nvPicPr>
        <p:blipFill>
          <a:blip r:embed="rId5"/>
          <a:stretch/>
        </p:blipFill>
        <p:spPr>
          <a:xfrm>
            <a:off x="442800" y="4337280"/>
            <a:ext cx="3801960" cy="233028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273" name="Рисунок 2"/>
          <p:cNvPicPr/>
          <p:nvPr/>
        </p:nvPicPr>
        <p:blipFill>
          <a:blip r:embed="rId6"/>
          <a:stretch/>
        </p:blipFill>
        <p:spPr>
          <a:xfrm>
            <a:off x="4349520" y="3973320"/>
            <a:ext cx="3939120" cy="2694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Объект 6"/>
          <p:cNvPicPr/>
          <p:nvPr/>
        </p:nvPicPr>
        <p:blipFill>
          <a:blip r:embed="rId2"/>
          <a:stretch/>
        </p:blipFill>
        <p:spPr>
          <a:xfrm>
            <a:off x="7920000" y="1404720"/>
            <a:ext cx="2923920" cy="292392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275" name="Рисунок 9"/>
          <p:cNvPicPr/>
          <p:nvPr/>
        </p:nvPicPr>
        <p:blipFill>
          <a:blip r:embed="rId3"/>
          <a:stretch/>
        </p:blipFill>
        <p:spPr>
          <a:xfrm>
            <a:off x="5144760" y="3726720"/>
            <a:ext cx="2922120" cy="292212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276" name="CustomShape 1"/>
          <p:cNvSpPr/>
          <p:nvPr/>
        </p:nvSpPr>
        <p:spPr>
          <a:xfrm>
            <a:off x="59400" y="353160"/>
            <a:ext cx="9846360" cy="79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Близость к туристическим объектам: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277" name="Рисунок 7"/>
          <p:cNvPicPr/>
          <p:nvPr/>
        </p:nvPicPr>
        <p:blipFill>
          <a:blip r:embed="rId4"/>
          <a:stretch/>
        </p:blipFill>
        <p:spPr>
          <a:xfrm>
            <a:off x="2675160" y="1314000"/>
            <a:ext cx="2928960" cy="292896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278" name="Рисунок 8"/>
          <p:cNvPicPr/>
          <p:nvPr/>
        </p:nvPicPr>
        <p:blipFill>
          <a:blip r:embed="rId5"/>
          <a:stretch/>
        </p:blipFill>
        <p:spPr>
          <a:xfrm>
            <a:off x="176040" y="3726720"/>
            <a:ext cx="2907720" cy="293040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279" name="CustomShape 2"/>
          <p:cNvSpPr/>
          <p:nvPr/>
        </p:nvSpPr>
        <p:spPr>
          <a:xfrm>
            <a:off x="5617800" y="2844720"/>
            <a:ext cx="2301840" cy="71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9B2D1F"/>
                </a:solidFill>
                <a:latin typeface="Times New Roman"/>
              </a:rPr>
              <a:t>Кострома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148680" y="2844720"/>
            <a:ext cx="239760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9B2D1F"/>
                </a:solidFill>
                <a:latin typeface="Times New Roman"/>
              </a:rPr>
              <a:t>Ярославль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81" name="CustomShape 4"/>
          <p:cNvSpPr/>
          <p:nvPr/>
        </p:nvSpPr>
        <p:spPr>
          <a:xfrm>
            <a:off x="3412440" y="4476240"/>
            <a:ext cx="140364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9B2D1F"/>
                </a:solidFill>
                <a:latin typeface="Times New Roman"/>
              </a:rPr>
              <a:t>Углич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282" name="CustomShape 5"/>
          <p:cNvSpPr/>
          <p:nvPr/>
        </p:nvSpPr>
        <p:spPr>
          <a:xfrm>
            <a:off x="8395560" y="4584960"/>
            <a:ext cx="159588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9B2D1F"/>
                </a:solidFill>
                <a:latin typeface="Times New Roman"/>
              </a:rPr>
              <a:t>Ростов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83" name="Рисунок 6"/>
          <p:cNvPicPr/>
          <p:nvPr/>
        </p:nvPicPr>
        <p:blipFill>
          <a:blip r:embed="rId6"/>
          <a:stretch/>
        </p:blipFill>
        <p:spPr>
          <a:xfrm>
            <a:off x="154800" y="3726720"/>
            <a:ext cx="2928960" cy="302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Рисунок 3"/>
          <p:cNvPicPr/>
          <p:nvPr/>
        </p:nvPicPr>
        <p:blipFill>
          <a:blip r:embed="rId2"/>
          <a:stretch/>
        </p:blipFill>
        <p:spPr>
          <a:xfrm>
            <a:off x="417960" y="220320"/>
            <a:ext cx="11355840" cy="41396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285" name="CustomShape 1"/>
          <p:cNvSpPr/>
          <p:nvPr/>
        </p:nvSpPr>
        <p:spPr>
          <a:xfrm>
            <a:off x="388080" y="4436640"/>
            <a:ext cx="9073440" cy="230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Корпуса с номерами ВИП, стандарт и комфорт соединены теплыми переходами с бассейном, лечебной базой и рестораном, оборудованы лифтами.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Все номера оснащены современной мебелью, телевизором, холодильником, санузлом с душевой кабиной.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80000"/>
              <a:buFont typeface="Wingdings 3" charset="2"/>
              <a:buChar char=""/>
            </a:pPr>
            <a:r>
              <a:rPr lang="ru-RU" sz="2000" b="0" strike="noStrike" spc="-1">
                <a:solidFill>
                  <a:srgbClr val="000000"/>
                </a:solidFill>
                <a:latin typeface="Trebuchet MS"/>
              </a:rPr>
              <a:t> Номерам категории комфорт, джуниор сюит и люкс  присвоена категория </a:t>
            </a: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4 звезды.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7572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            Номерной фонд </a:t>
            </a:r>
            <a:endParaRPr lang="en-US" sz="44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600" b="1" strike="noStrike" spc="-1">
                <a:solidFill>
                  <a:srgbClr val="404040"/>
                </a:solidFill>
                <a:latin typeface="Times New Roman"/>
              </a:rPr>
              <a:t>         </a:t>
            </a:r>
            <a:r>
              <a:rPr lang="ru-RU" sz="3600" b="1" strike="noStrike" spc="-1">
                <a:solidFill>
                  <a:srgbClr val="9B2D1F"/>
                </a:solidFill>
                <a:latin typeface="Times New Roman"/>
              </a:rPr>
              <a:t> Стандарт </a:t>
            </a:r>
            <a:endParaRPr lang="en-US" sz="36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88" name="Объект 8"/>
          <p:cNvPicPr/>
          <p:nvPr/>
        </p:nvPicPr>
        <p:blipFill>
          <a:blip r:embed="rId2"/>
          <a:stretch/>
        </p:blipFill>
        <p:spPr>
          <a:xfrm>
            <a:off x="291600" y="2737080"/>
            <a:ext cx="5579280" cy="3721320"/>
          </a:xfrm>
          <a:prstGeom prst="rect">
            <a:avLst/>
          </a:prstGeom>
          <a:ln w="0">
            <a:noFill/>
          </a:ln>
        </p:spPr>
      </p:pic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7840080" y="1930320"/>
            <a:ext cx="2226240" cy="8064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600" b="1" strike="noStrike" spc="-1">
                <a:solidFill>
                  <a:srgbClr val="404040"/>
                </a:solidFill>
                <a:latin typeface="Times New Roman"/>
              </a:rPr>
              <a:t>                                </a:t>
            </a:r>
            <a:r>
              <a:rPr lang="ru-RU" sz="3600" b="1" strike="noStrike" spc="-1">
                <a:solidFill>
                  <a:srgbClr val="9B2D1F"/>
                </a:solidFill>
                <a:latin typeface="Times New Roman"/>
              </a:rPr>
              <a:t>Комфорт</a:t>
            </a:r>
            <a:r>
              <a:rPr lang="ru-RU" sz="3600" b="1" strike="noStrike" spc="-1">
                <a:solidFill>
                  <a:srgbClr val="404040"/>
                </a:solidFill>
                <a:latin typeface="Times New Roman"/>
              </a:rPr>
              <a:t>  </a:t>
            </a:r>
            <a:endParaRPr lang="en-US" sz="36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90" name="Объект 10"/>
          <p:cNvPicPr/>
          <p:nvPr/>
        </p:nvPicPr>
        <p:blipFill>
          <a:blip r:embed="rId3"/>
          <a:stretch/>
        </p:blipFill>
        <p:spPr>
          <a:xfrm>
            <a:off x="6258240" y="2737080"/>
            <a:ext cx="5579280" cy="372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             Номерной фонд </a:t>
            </a:r>
            <a:endParaRPr lang="en-US" sz="44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600" b="1" strike="noStrike" spc="-1">
                <a:solidFill>
                  <a:srgbClr val="404040"/>
                </a:solidFill>
                <a:latin typeface="Times New Roman"/>
              </a:rPr>
              <a:t>      </a:t>
            </a:r>
            <a:r>
              <a:rPr lang="ru-RU" sz="3600" b="1" strike="noStrike" spc="-1">
                <a:solidFill>
                  <a:srgbClr val="9B2D1F"/>
                </a:solidFill>
                <a:latin typeface="Times New Roman"/>
              </a:rPr>
              <a:t>Джуниор сиют </a:t>
            </a:r>
            <a:endParaRPr lang="en-US" sz="36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93" name="Объект 9"/>
          <p:cNvPicPr/>
          <p:nvPr/>
        </p:nvPicPr>
        <p:blipFill>
          <a:blip r:embed="rId2"/>
          <a:stretch/>
        </p:blipFill>
        <p:spPr>
          <a:xfrm>
            <a:off x="406440" y="2854080"/>
            <a:ext cx="5436000" cy="3581640"/>
          </a:xfrm>
          <a:prstGeom prst="rect">
            <a:avLst/>
          </a:prstGeom>
          <a:ln w="0">
            <a:noFill/>
          </a:ln>
        </p:spPr>
      </p:pic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7992360" y="2048760"/>
            <a:ext cx="1676160" cy="687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600" b="1" strike="noStrike" spc="-1">
                <a:solidFill>
                  <a:srgbClr val="404040"/>
                </a:solidFill>
                <a:latin typeface="Times New Roman"/>
              </a:rPr>
              <a:t>      </a:t>
            </a:r>
            <a:r>
              <a:rPr lang="ru-RU" sz="3600" b="1" strike="noStrike" spc="-1">
                <a:solidFill>
                  <a:srgbClr val="9B2D1F"/>
                </a:solidFill>
                <a:latin typeface="Times New Roman"/>
              </a:rPr>
              <a:t>Люкс </a:t>
            </a:r>
            <a:endParaRPr lang="en-US" sz="36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95" name="Объект 11"/>
          <p:cNvPicPr/>
          <p:nvPr/>
        </p:nvPicPr>
        <p:blipFill>
          <a:blip r:embed="rId3"/>
          <a:stretch/>
        </p:blipFill>
        <p:spPr>
          <a:xfrm>
            <a:off x="6350040" y="2859840"/>
            <a:ext cx="5375880" cy="358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221760" y="187200"/>
            <a:ext cx="9433440" cy="98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           Ресторан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297" name="Рисунок 7"/>
          <p:cNvPicPr/>
          <p:nvPr/>
        </p:nvPicPr>
        <p:blipFill>
          <a:blip r:embed="rId2"/>
          <a:stretch/>
        </p:blipFill>
        <p:spPr>
          <a:xfrm>
            <a:off x="8008920" y="4061520"/>
            <a:ext cx="3936960" cy="262260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298" name="Рисунок 8"/>
          <p:cNvPicPr/>
          <p:nvPr/>
        </p:nvPicPr>
        <p:blipFill>
          <a:blip r:embed="rId3"/>
          <a:stretch/>
        </p:blipFill>
        <p:spPr>
          <a:xfrm>
            <a:off x="3828600" y="1200960"/>
            <a:ext cx="3939120" cy="26240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299" name="Рисунок 9"/>
          <p:cNvPicPr/>
          <p:nvPr/>
        </p:nvPicPr>
        <p:blipFill>
          <a:blip r:embed="rId4"/>
          <a:stretch/>
        </p:blipFill>
        <p:spPr>
          <a:xfrm>
            <a:off x="8008920" y="1200960"/>
            <a:ext cx="3939120" cy="26240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300" name="CustomShape 2"/>
          <p:cNvSpPr/>
          <p:nvPr/>
        </p:nvSpPr>
        <p:spPr>
          <a:xfrm>
            <a:off x="55440" y="963000"/>
            <a:ext cx="3676320" cy="58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5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Питание по системе «шведский стол», вместимость </a:t>
            </a:r>
            <a:endParaRPr lang="ru-RU" sz="2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250 посадочных мест</a:t>
            </a:r>
            <a:r>
              <a:rPr lang="ru-RU" sz="25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, профессиональная звуковая и световая аппаратура, организация банкетов и мероприятий. </a:t>
            </a:r>
            <a:r>
              <a:rPr lang="ru-RU" sz="25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Лобби-бар</a:t>
            </a:r>
            <a:r>
              <a:rPr lang="ru-RU" sz="25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 предлагает разнообразные напитки, снеки и натуральные сладости</a:t>
            </a:r>
            <a:r>
              <a:rPr lang="ru-RU" sz="25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.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301" name="Рисунок 5"/>
          <p:cNvPicPr/>
          <p:nvPr/>
        </p:nvPicPr>
        <p:blipFill>
          <a:blip r:embed="rId5"/>
          <a:stretch/>
        </p:blipFill>
        <p:spPr>
          <a:xfrm>
            <a:off x="3827160" y="4060800"/>
            <a:ext cx="3940560" cy="26240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302" name="Рисунок 8"/>
          <p:cNvPicPr/>
          <p:nvPr/>
        </p:nvPicPr>
        <p:blipFill>
          <a:blip r:embed="rId6"/>
          <a:stretch/>
        </p:blipFill>
        <p:spPr>
          <a:xfrm>
            <a:off x="3827160" y="4039560"/>
            <a:ext cx="3936960" cy="264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180000" y="145440"/>
            <a:ext cx="9092520" cy="91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      Медицинский корпус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240840" y="1207800"/>
            <a:ext cx="4974480" cy="560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    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Многофункциональный медицинский центр предоставляет возможность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консультаций врачей 15 специальностей,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10 программ лечения, более 60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терапевтических процедур и 32 аппаратных методик.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262633"/>
                </a:solidFill>
                <a:latin typeface="YS Text"/>
              </a:rPr>
              <a:t>      </a:t>
            </a: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В отделении активно применяются инновационные методы физиотерапии: фотоматричная хромотерапия, низкоинтенсивная лазеротерапия, электростатический массаж, озонотерапия, карбокситерапия</a:t>
            </a:r>
            <a:r>
              <a:rPr lang="ru-RU" sz="2000" b="0" strike="noStrike" spc="-1">
                <a:solidFill>
                  <a:srgbClr val="262633"/>
                </a:solidFill>
                <a:latin typeface="YS Text"/>
              </a:rPr>
              <a:t>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262633"/>
                </a:solidFill>
                <a:latin typeface="YS Text"/>
              </a:rPr>
              <a:t>     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05" name="Рисунок 5"/>
          <p:cNvPicPr/>
          <p:nvPr/>
        </p:nvPicPr>
        <p:blipFill>
          <a:blip r:embed="rId2"/>
          <a:stretch/>
        </p:blipFill>
        <p:spPr>
          <a:xfrm>
            <a:off x="8280360" y="3754440"/>
            <a:ext cx="3725280" cy="28616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306" name="Рисунок 3"/>
          <p:cNvPicPr/>
          <p:nvPr/>
        </p:nvPicPr>
        <p:blipFill>
          <a:blip r:embed="rId3"/>
          <a:stretch/>
        </p:blipFill>
        <p:spPr>
          <a:xfrm>
            <a:off x="5638680" y="3754440"/>
            <a:ext cx="2548080" cy="28616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pic>
        <p:nvPicPr>
          <p:cNvPr id="307" name="Рисунок 306"/>
          <p:cNvPicPr/>
          <p:nvPr/>
        </p:nvPicPr>
        <p:blipFill>
          <a:blip r:embed="rId4"/>
          <a:stretch/>
        </p:blipFill>
        <p:spPr>
          <a:xfrm>
            <a:off x="9289440" y="720000"/>
            <a:ext cx="2050560" cy="2734560"/>
          </a:xfrm>
          <a:prstGeom prst="rect">
            <a:avLst/>
          </a:prstGeom>
          <a:ln w="0">
            <a:noFill/>
          </a:ln>
        </p:spPr>
      </p:pic>
      <p:pic>
        <p:nvPicPr>
          <p:cNvPr id="308" name="Рисунок 307"/>
          <p:cNvPicPr/>
          <p:nvPr/>
        </p:nvPicPr>
        <p:blipFill>
          <a:blip r:embed="rId5"/>
          <a:stretch/>
        </p:blipFill>
        <p:spPr>
          <a:xfrm>
            <a:off x="6597720" y="829800"/>
            <a:ext cx="1862280" cy="259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677160" y="389520"/>
            <a:ext cx="8596440" cy="880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9B2D1F"/>
                </a:solidFill>
                <a:latin typeface="Times New Roman"/>
              </a:rPr>
              <a:t>         Медицинский корпус </a:t>
            </a:r>
            <a:endParaRPr lang="en-US" sz="4400" b="0" strike="noStrike" spc="-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310" name="Объект 5"/>
          <p:cNvPicPr/>
          <p:nvPr/>
        </p:nvPicPr>
        <p:blipFill>
          <a:blip r:embed="rId2"/>
          <a:stretch/>
        </p:blipFill>
        <p:spPr>
          <a:xfrm>
            <a:off x="8451720" y="3932280"/>
            <a:ext cx="3625200" cy="2800800"/>
          </a:xfrm>
          <a:prstGeom prst="rect">
            <a:avLst/>
          </a:prstGeom>
          <a:ln w="0">
            <a:noFill/>
          </a:ln>
        </p:spPr>
      </p:pic>
      <p:pic>
        <p:nvPicPr>
          <p:cNvPr id="311" name="Объект 7"/>
          <p:cNvPicPr/>
          <p:nvPr/>
        </p:nvPicPr>
        <p:blipFill>
          <a:blip r:embed="rId3"/>
          <a:stretch/>
        </p:blipFill>
        <p:spPr>
          <a:xfrm>
            <a:off x="4455360" y="2372760"/>
            <a:ext cx="3882600" cy="2912040"/>
          </a:xfrm>
          <a:prstGeom prst="rect">
            <a:avLst/>
          </a:prstGeom>
          <a:ln w="0">
            <a:noFill/>
          </a:ln>
        </p:spPr>
      </p:pic>
      <p:pic>
        <p:nvPicPr>
          <p:cNvPr id="312" name="Рисунок 9"/>
          <p:cNvPicPr/>
          <p:nvPr/>
        </p:nvPicPr>
        <p:blipFill>
          <a:blip r:embed="rId4"/>
          <a:stretch/>
        </p:blipFill>
        <p:spPr>
          <a:xfrm>
            <a:off x="8451720" y="1109520"/>
            <a:ext cx="3625200" cy="2718720"/>
          </a:xfrm>
          <a:prstGeom prst="rect">
            <a:avLst/>
          </a:prstGeom>
          <a:ln w="0">
            <a:noFill/>
          </a:ln>
        </p:spPr>
      </p:pic>
      <p:sp>
        <p:nvSpPr>
          <p:cNvPr id="313" name="TextBox 6"/>
          <p:cNvSpPr/>
          <p:nvPr/>
        </p:nvSpPr>
        <p:spPr>
          <a:xfrm>
            <a:off x="228600" y="1346040"/>
            <a:ext cx="377568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Отделение бальнеотерапии – это 13 физиотерапевтических ванн, подводный душ массаж, циркулярный, восходящий души, душ Шарко и душ Виши.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Термотерапия - представлена традиционными методиками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лечения: озокерит, аппликации сульфидной грязи,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62633"/>
                </a:solidFill>
                <a:latin typeface="YS Text"/>
              </a:rPr>
              <a:t>импрегнации с минеральной водой.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</TotalTime>
  <Words>460</Words>
  <Application>Microsoft Office PowerPoint</Application>
  <PresentationFormat>Широкоэкранный</PresentationFormat>
  <Paragraphs>111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Symbol</vt:lpstr>
      <vt:lpstr>Times New Roman</vt:lpstr>
      <vt:lpstr>Trebuchet MS</vt:lpstr>
      <vt:lpstr>Wingdings</vt:lpstr>
      <vt:lpstr>Wingdings 3</vt:lpstr>
      <vt:lpstr>YS Text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Номерной фонд </vt:lpstr>
      <vt:lpstr>              Номерной фонд </vt:lpstr>
      <vt:lpstr>Презентация PowerPoint</vt:lpstr>
      <vt:lpstr>Презентация PowerPoint</vt:lpstr>
      <vt:lpstr>         Медицинский корпус </vt:lpstr>
      <vt:lpstr>  Авторские программы лечения </vt:lpstr>
      <vt:lpstr>Термальный комплекс  и бассейн с минеральной водой </vt:lpstr>
      <vt:lpstr>    SPA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1</dc:creator>
  <dc:description/>
  <cp:lastModifiedBy>Nick</cp:lastModifiedBy>
  <cp:revision>22</cp:revision>
  <dcterms:modified xsi:type="dcterms:W3CDTF">2024-02-21T11:49:40Z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17</vt:i4>
  </property>
</Properties>
</file>