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98" r:id="rId2"/>
    <p:sldId id="605" r:id="rId3"/>
    <p:sldId id="633" r:id="rId4"/>
    <p:sldId id="670" r:id="rId5"/>
    <p:sldId id="674" r:id="rId6"/>
    <p:sldId id="675" r:id="rId7"/>
    <p:sldId id="679" r:id="rId8"/>
    <p:sldId id="684" r:id="rId9"/>
    <p:sldId id="680" r:id="rId10"/>
    <p:sldId id="676" r:id="rId11"/>
    <p:sldId id="677" r:id="rId12"/>
    <p:sldId id="678" r:id="rId13"/>
    <p:sldId id="685" r:id="rId14"/>
    <p:sldId id="681" r:id="rId15"/>
    <p:sldId id="682" r:id="rId16"/>
    <p:sldId id="683" r:id="rId17"/>
    <p:sldId id="672" r:id="rId18"/>
    <p:sldId id="671"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59" autoAdjust="0"/>
    <p:restoredTop sz="94660"/>
  </p:normalViewPr>
  <p:slideViewPr>
    <p:cSldViewPr snapToGrid="0">
      <p:cViewPr varScale="1">
        <p:scale>
          <a:sx n="144" d="100"/>
          <a:sy n="144" d="100"/>
        </p:scale>
        <p:origin x="444"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49522-F5B9-48B7-99CD-E7B7ACA8902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B751220-A0F4-47D6-AF3F-836420899E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804A92D-7DA1-4C97-9842-D9AE420C9056}"/>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5" name="Нижний колонтитул 4">
            <a:extLst>
              <a:ext uri="{FF2B5EF4-FFF2-40B4-BE49-F238E27FC236}">
                <a16:creationId xmlns:a16="http://schemas.microsoft.com/office/drawing/2014/main" id="{A7238FAA-2372-43A5-84FA-42EB5B18C9A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8FA6E8F-7806-4E6D-B085-E3ECC51E4591}"/>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107204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D530B4-7782-42C6-8E1B-F467C7BCB26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0D457F7-0732-4FB2-A0F5-75B62E3E276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FE2FAE5-376B-4E57-82E7-6A4CC79921D1}"/>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5" name="Нижний колонтитул 4">
            <a:extLst>
              <a:ext uri="{FF2B5EF4-FFF2-40B4-BE49-F238E27FC236}">
                <a16:creationId xmlns:a16="http://schemas.microsoft.com/office/drawing/2014/main" id="{A951D5D1-8B31-4D41-875D-865DDE44B8D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0189AD7-70F4-45F3-BEB4-AFF3597D59EA}"/>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321771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48EA00D-4590-4D8D-A490-B55F601CE78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6A78E02-63F7-4CC8-9304-BD5D1C94901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2B0D81C-7D6D-4733-A604-C573F017B87D}"/>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5" name="Нижний колонтитул 4">
            <a:extLst>
              <a:ext uri="{FF2B5EF4-FFF2-40B4-BE49-F238E27FC236}">
                <a16:creationId xmlns:a16="http://schemas.microsoft.com/office/drawing/2014/main" id="{03E8B75F-6275-44B2-A254-9242345C7FF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1248A87-E60B-46A3-893C-175BFFCDD41E}"/>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123521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445C9F-359C-4186-850C-66A4DC59977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FBEEE9E-51B4-42A7-A99F-CFD46A3427A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E4D671A-2142-4FC4-AA26-1E454C35312F}"/>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5" name="Нижний колонтитул 4">
            <a:extLst>
              <a:ext uri="{FF2B5EF4-FFF2-40B4-BE49-F238E27FC236}">
                <a16:creationId xmlns:a16="http://schemas.microsoft.com/office/drawing/2014/main" id="{E4E6E036-1BD0-4B94-9018-90DB9B2007E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6433DA5-F417-45D9-920C-EEFF7DFB2D24}"/>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43860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90FE82-7FF4-45A6-AA03-F4A77A33CBA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F0D845E-4019-4295-A3E3-537D8BE9E0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E8799CA-7E7E-4A09-B77C-E721974E1781}"/>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5" name="Нижний колонтитул 4">
            <a:extLst>
              <a:ext uri="{FF2B5EF4-FFF2-40B4-BE49-F238E27FC236}">
                <a16:creationId xmlns:a16="http://schemas.microsoft.com/office/drawing/2014/main" id="{522F94A6-7749-417B-8553-01607254304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2F5917E-956F-45FF-A572-312677F4B0CA}"/>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305657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2D958A-6B09-4CAC-8E71-68FE6474DA2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45E87F1-223E-44F0-9C93-4786F72215D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06762A0-2303-4AAD-A544-FE745E3115D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A3EAFD0-BAED-413A-904A-80D65B750C40}"/>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6" name="Нижний колонтитул 5">
            <a:extLst>
              <a:ext uri="{FF2B5EF4-FFF2-40B4-BE49-F238E27FC236}">
                <a16:creationId xmlns:a16="http://schemas.microsoft.com/office/drawing/2014/main" id="{394B28E9-8457-4D59-B9C5-23F6A49CFA6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8711BD2-8824-4239-A831-CA4EBA923360}"/>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416910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BD04BB-CAF3-44C6-B000-134130842A6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E94EFEE-A9BA-423F-A158-5B7C58D48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A43F7950-6EB1-4492-9208-E89D934DD41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295F441-8B9C-4E16-BBAC-AE18ED5690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4E4BB89-CE19-45CF-B64A-D50FBE63FE3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85720F9-EEA4-4BAC-9372-418B4CE58B1A}"/>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8" name="Нижний колонтитул 7">
            <a:extLst>
              <a:ext uri="{FF2B5EF4-FFF2-40B4-BE49-F238E27FC236}">
                <a16:creationId xmlns:a16="http://schemas.microsoft.com/office/drawing/2014/main" id="{8AE2815B-B960-422C-BF64-17B1C3AAF89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315BB6B-40B8-41BD-B893-5D7F3A5CA53B}"/>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239005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4E7A20-921D-406F-8574-65AF2ADA3A9D}"/>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BAC675C-E7A7-4EFF-BC8A-30E482518486}"/>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4" name="Нижний колонтитул 3">
            <a:extLst>
              <a:ext uri="{FF2B5EF4-FFF2-40B4-BE49-F238E27FC236}">
                <a16:creationId xmlns:a16="http://schemas.microsoft.com/office/drawing/2014/main" id="{E5F112B4-1C86-4A36-8240-F5AA0C52C35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0B18DC1-2FD4-4B3E-A447-FF36CBDDAAC6}"/>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354472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0614C78-0008-422A-ACF8-5274F2B7972E}"/>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3" name="Нижний колонтитул 2">
            <a:extLst>
              <a:ext uri="{FF2B5EF4-FFF2-40B4-BE49-F238E27FC236}">
                <a16:creationId xmlns:a16="http://schemas.microsoft.com/office/drawing/2014/main" id="{BA4EE677-14B5-42D2-8F48-F525E0FAC7D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D38374F-73C1-4149-A95C-7B18DE6179C9}"/>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17802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E1B7EE-37E0-4900-8CE9-02256043AA5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EC2CB2A-F64E-4673-82A4-DC87C5E739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32178A5-F7C4-449F-B05F-CF82D6638E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652FAA4-F359-4159-8C19-D805BEBFCADB}"/>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6" name="Нижний колонтитул 5">
            <a:extLst>
              <a:ext uri="{FF2B5EF4-FFF2-40B4-BE49-F238E27FC236}">
                <a16:creationId xmlns:a16="http://schemas.microsoft.com/office/drawing/2014/main" id="{C5527034-4D9F-4C7D-B334-F85517CA4B0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C8EBF34-643A-4353-8D16-78DEF35812CD}"/>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3603028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4ADA46-273C-467D-B116-A369D472785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C14848EA-5BD6-416C-8EED-FA7C39FB3E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3E3A665-6EAF-4AC1-887B-BA048E6A4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1385B45-D12D-4F3C-BD61-C715FBE81385}"/>
              </a:ext>
            </a:extLst>
          </p:cNvPr>
          <p:cNvSpPr>
            <a:spLocks noGrp="1"/>
          </p:cNvSpPr>
          <p:nvPr>
            <p:ph type="dt" sz="half" idx="10"/>
          </p:nvPr>
        </p:nvSpPr>
        <p:spPr/>
        <p:txBody>
          <a:bodyPr/>
          <a:lstStyle/>
          <a:p>
            <a:fld id="{136FF248-8B15-4B5F-B729-F8211BE99B67}" type="datetimeFigureOut">
              <a:rPr lang="ru-RU" smtClean="0"/>
              <a:t>ср 21.02.24</a:t>
            </a:fld>
            <a:endParaRPr lang="ru-RU"/>
          </a:p>
        </p:txBody>
      </p:sp>
      <p:sp>
        <p:nvSpPr>
          <p:cNvPr id="6" name="Нижний колонтитул 5">
            <a:extLst>
              <a:ext uri="{FF2B5EF4-FFF2-40B4-BE49-F238E27FC236}">
                <a16:creationId xmlns:a16="http://schemas.microsoft.com/office/drawing/2014/main" id="{D6A9FE3F-3B7A-4443-B819-86C36C76C6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342A772-A0CC-4845-9928-35373ED175D8}"/>
              </a:ext>
            </a:extLst>
          </p:cNvPr>
          <p:cNvSpPr>
            <a:spLocks noGrp="1"/>
          </p:cNvSpPr>
          <p:nvPr>
            <p:ph type="sldNum" sz="quarter" idx="12"/>
          </p:nvPr>
        </p:nvSpPr>
        <p:spPr/>
        <p:txBody>
          <a:bodyPr/>
          <a:lstStyle/>
          <a:p>
            <a:fld id="{84970F41-8B7D-4871-9D87-3C9E0B3F15E5}" type="slidenum">
              <a:rPr lang="ru-RU" smtClean="0"/>
              <a:t>‹#›</a:t>
            </a:fld>
            <a:endParaRPr lang="ru-RU"/>
          </a:p>
        </p:txBody>
      </p:sp>
    </p:spTree>
    <p:extLst>
      <p:ext uri="{BB962C8B-B14F-4D97-AF65-F5344CB8AC3E}">
        <p14:creationId xmlns:p14="http://schemas.microsoft.com/office/powerpoint/2010/main" val="83799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C07FEA-B4D3-4687-80B8-A51707A648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A2E17B0A-22D7-45D9-953E-6CB1C77E0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49C2EA2-A51B-4881-852E-1EBBA6E396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FF248-8B15-4B5F-B729-F8211BE99B67}" type="datetimeFigureOut">
              <a:rPr lang="ru-RU" smtClean="0"/>
              <a:t>ср 21.02.24</a:t>
            </a:fld>
            <a:endParaRPr lang="ru-RU"/>
          </a:p>
        </p:txBody>
      </p:sp>
      <p:sp>
        <p:nvSpPr>
          <p:cNvPr id="5" name="Нижний колонтитул 4">
            <a:extLst>
              <a:ext uri="{FF2B5EF4-FFF2-40B4-BE49-F238E27FC236}">
                <a16:creationId xmlns:a16="http://schemas.microsoft.com/office/drawing/2014/main" id="{5AAEAD45-D961-43E5-9CB1-DE2E8BAEB1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161A67F-18DA-48D2-B790-11835FC7B2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70F41-8B7D-4871-9D87-3C9E0B3F15E5}" type="slidenum">
              <a:rPr lang="ru-RU" smtClean="0"/>
              <a:t>‹#›</a:t>
            </a:fld>
            <a:endParaRPr lang="ru-RU"/>
          </a:p>
        </p:txBody>
      </p:sp>
    </p:spTree>
    <p:extLst>
      <p:ext uri="{BB962C8B-B14F-4D97-AF65-F5344CB8AC3E}">
        <p14:creationId xmlns:p14="http://schemas.microsoft.com/office/powerpoint/2010/main" val="410293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78612" y="5745558"/>
            <a:ext cx="5487135" cy="648376"/>
          </a:xfrm>
          <a:prstGeom prst="rect">
            <a:avLst/>
          </a:prstGeom>
          <a:noFill/>
        </p:spPr>
        <p:txBody>
          <a:bodyPr wrap="square" lIns="94607" tIns="47304" rIns="94607" bIns="47304">
            <a:spAutoFit/>
          </a:bodyPr>
          <a:lstStyle/>
          <a:p>
            <a:pPr algn="ctr" eaLnBrk="1" hangingPunct="1">
              <a:lnSpc>
                <a:spcPct val="110000"/>
              </a:lnSpc>
              <a:buClr>
                <a:srgbClr val="852F74"/>
              </a:buClr>
              <a:buSzPct val="80000"/>
              <a:defRPr/>
            </a:pPr>
            <a:r>
              <a:rPr lang="ru-RU" sz="1633" b="1" dirty="0" err="1">
                <a:solidFill>
                  <a:srgbClr val="7030A0"/>
                </a:solidFill>
                <a:latin typeface="Trebuchet MS (Заголовки)"/>
                <a:cs typeface="Arial" pitchFamily="34" charset="0"/>
              </a:rPr>
              <a:t>р.п</a:t>
            </a:r>
            <a:r>
              <a:rPr lang="ru-RU" sz="1633" b="1" dirty="0">
                <a:solidFill>
                  <a:srgbClr val="7030A0"/>
                </a:solidFill>
                <a:latin typeface="Trebuchet MS (Заголовки)"/>
                <a:cs typeface="Arial" pitchFamily="34" charset="0"/>
              </a:rPr>
              <a:t>. Правдинский,</a:t>
            </a:r>
          </a:p>
          <a:p>
            <a:pPr algn="ctr" eaLnBrk="1" hangingPunct="1">
              <a:lnSpc>
                <a:spcPct val="110000"/>
              </a:lnSpc>
              <a:buClr>
                <a:srgbClr val="852F74"/>
              </a:buClr>
              <a:buSzPct val="80000"/>
              <a:defRPr/>
            </a:pPr>
            <a:r>
              <a:rPr lang="ru-RU" sz="1633" b="1" dirty="0">
                <a:solidFill>
                  <a:srgbClr val="7030A0"/>
                </a:solidFill>
                <a:latin typeface="Trebuchet MS (Заголовки)"/>
                <a:cs typeface="Arial" pitchFamily="34" charset="0"/>
              </a:rPr>
              <a:t>31 января </a:t>
            </a:r>
            <a:r>
              <a:rPr lang="de-DE" sz="1633" b="1" dirty="0">
                <a:solidFill>
                  <a:srgbClr val="7030A0"/>
                </a:solidFill>
                <a:latin typeface="Trebuchet MS (Заголовки)"/>
                <a:cs typeface="Arial" pitchFamily="34" charset="0"/>
              </a:rPr>
              <a:t>20</a:t>
            </a:r>
            <a:r>
              <a:rPr lang="ru-RU" sz="1633" b="1" dirty="0">
                <a:solidFill>
                  <a:srgbClr val="7030A0"/>
                </a:solidFill>
                <a:latin typeface="Trebuchet MS (Заголовки)"/>
                <a:cs typeface="Arial" pitchFamily="34" charset="0"/>
              </a:rPr>
              <a:t>24 г.</a:t>
            </a:r>
            <a:endParaRPr lang="de-DE" sz="1633" b="1" dirty="0">
              <a:solidFill>
                <a:srgbClr val="7030A0"/>
              </a:solidFill>
              <a:latin typeface="Trebuchet MS (Заголовки)"/>
              <a:cs typeface="Arial" pitchFamily="34" charset="0"/>
            </a:endParaRPr>
          </a:p>
        </p:txBody>
      </p:sp>
      <p:sp>
        <p:nvSpPr>
          <p:cNvPr id="3" name="TextBox 2"/>
          <p:cNvSpPr txBox="1"/>
          <p:nvPr/>
        </p:nvSpPr>
        <p:spPr>
          <a:xfrm>
            <a:off x="2014756" y="1539627"/>
            <a:ext cx="8414848" cy="1200329"/>
          </a:xfrm>
          <a:prstGeom prst="rect">
            <a:avLst/>
          </a:prstGeom>
          <a:noFill/>
        </p:spPr>
        <p:txBody>
          <a:bodyPr wrap="square" rtlCol="0">
            <a:spAutoFit/>
          </a:bodyPr>
          <a:lstStyle/>
          <a:p>
            <a:pPr algn="ctr"/>
            <a:r>
              <a:rPr lang="ru-RU" sz="3600" b="1" dirty="0">
                <a:solidFill>
                  <a:srgbClr val="7030A0"/>
                </a:solidFill>
                <a:latin typeface="Trebuchet MS (Заголовки)"/>
              </a:rPr>
              <a:t>СУДЕБНАЯ ПРАКТИКА РАЗРЕШЕНИЯ ТРУДОВЫХ СПОРОВ</a:t>
            </a:r>
          </a:p>
        </p:txBody>
      </p:sp>
      <p:sp>
        <p:nvSpPr>
          <p:cNvPr id="4" name="Прямоугольник 3"/>
          <p:cNvSpPr/>
          <p:nvPr/>
        </p:nvSpPr>
        <p:spPr>
          <a:xfrm>
            <a:off x="10080785" y="6433920"/>
            <a:ext cx="587919" cy="424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33" dirty="0"/>
          </a:p>
        </p:txBody>
      </p:sp>
      <p:sp>
        <p:nvSpPr>
          <p:cNvPr id="10" name="TextBox 9"/>
          <p:cNvSpPr txBox="1"/>
          <p:nvPr/>
        </p:nvSpPr>
        <p:spPr>
          <a:xfrm>
            <a:off x="6478712" y="3589243"/>
            <a:ext cx="4625421" cy="1631216"/>
          </a:xfrm>
          <a:prstGeom prst="rect">
            <a:avLst/>
          </a:prstGeom>
          <a:noFill/>
        </p:spPr>
        <p:txBody>
          <a:bodyPr wrap="square" rtlCol="0">
            <a:spAutoFit/>
          </a:bodyPr>
          <a:lstStyle/>
          <a:p>
            <a:pPr algn="ctr"/>
            <a:r>
              <a:rPr lang="ru-RU" sz="2000" b="1" dirty="0">
                <a:solidFill>
                  <a:srgbClr val="7030A0"/>
                </a:solidFill>
                <a:latin typeface="+mj-lt"/>
              </a:rPr>
              <a:t>Бережнов Андрей Александрович,</a:t>
            </a:r>
          </a:p>
          <a:p>
            <a:pPr algn="ctr"/>
            <a:r>
              <a:rPr lang="ru-RU" sz="2000" dirty="0" err="1">
                <a:solidFill>
                  <a:srgbClr val="7030A0"/>
                </a:solidFill>
                <a:latin typeface="+mj-lt"/>
              </a:rPr>
              <a:t>к.ю.н</a:t>
            </a:r>
            <a:r>
              <a:rPr lang="ru-RU" sz="2000" dirty="0">
                <a:solidFill>
                  <a:srgbClr val="7030A0"/>
                </a:solidFill>
                <a:latin typeface="+mj-lt"/>
              </a:rPr>
              <a:t>., заместитель декана,</a:t>
            </a:r>
          </a:p>
          <a:p>
            <a:pPr algn="ctr"/>
            <a:r>
              <a:rPr lang="ru-RU" sz="2000" dirty="0">
                <a:solidFill>
                  <a:srgbClr val="7030A0"/>
                </a:solidFill>
                <a:latin typeface="+mj-lt"/>
              </a:rPr>
              <a:t>доцент кафедры трудового права Юридического факультета </a:t>
            </a:r>
          </a:p>
          <a:p>
            <a:pPr algn="ctr"/>
            <a:r>
              <a:rPr lang="ru-RU" sz="2000" dirty="0">
                <a:solidFill>
                  <a:srgbClr val="7030A0"/>
                </a:solidFill>
                <a:latin typeface="+mj-lt"/>
              </a:rPr>
              <a:t>МГУ имени М.В. Ломоносова</a:t>
            </a:r>
          </a:p>
        </p:txBody>
      </p:sp>
    </p:spTree>
    <p:extLst>
      <p:ext uri="{BB962C8B-B14F-4D97-AF65-F5344CB8AC3E}">
        <p14:creationId xmlns:p14="http://schemas.microsoft.com/office/powerpoint/2010/main" val="1206070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605566"/>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ОБ УВОЛЬНЕНИИ РАБОТНИКОВ ЗА СОВЕРШЕНИЕ ВИНОВНЫХ ДЕЙСТВИЙ - </a:t>
            </a:r>
            <a:r>
              <a:rPr lang="en-US" sz="2359" b="1" dirty="0">
                <a:solidFill>
                  <a:srgbClr val="7030A0"/>
                </a:solidFill>
                <a:latin typeface="Trebuchet MS (Заголовки)"/>
              </a:rPr>
              <a:t>I</a:t>
            </a:r>
            <a:endParaRPr lang="ru-RU" sz="1452" b="1" dirty="0">
              <a:solidFill>
                <a:srgbClr val="7030A0"/>
              </a:solidFill>
              <a:latin typeface="Trebuchet MS (Заголовки)"/>
            </a:endParaRPr>
          </a:p>
        </p:txBody>
      </p:sp>
      <p:sp>
        <p:nvSpPr>
          <p:cNvPr id="5" name="Text Box 104"/>
          <p:cNvSpPr txBox="1">
            <a:spLocks/>
          </p:cNvSpPr>
          <p:nvPr/>
        </p:nvSpPr>
        <p:spPr bwMode="auto">
          <a:xfrm>
            <a:off x="1367074" y="1349913"/>
            <a:ext cx="9877330" cy="4968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600" dirty="0">
                <a:latin typeface="Trebuchet MS (Заголовки)"/>
              </a:rPr>
              <a:t>При длительном прогуле работодатель обязан запросить от работника письменное объяснение причин отсутствия на рабочем месте по каждому дню прогула, указанному в приказе об увольнении. В противном случае увольнение может быть признано судом незаконным (</a:t>
            </a:r>
            <a:r>
              <a:rPr lang="ru-RU" sz="1600" b="1" i="1" dirty="0">
                <a:solidFill>
                  <a:srgbClr val="7030A0"/>
                </a:solidFill>
                <a:latin typeface="Trebuchet MS (Заголовки)"/>
              </a:rPr>
              <a:t>Определение Пятого кассационного суда общей юрисдикции от 15.11.2022 по делу № 88-8733/2022</a:t>
            </a:r>
            <a:r>
              <a:rPr lang="ru-RU" sz="16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600" dirty="0">
                <a:latin typeface="Trebuchet MS (Заголовки)"/>
              </a:rPr>
              <a:t>Если работник ушел с работы вследствие плохого самочувствия, а больничный ему был открыт позднее, это не повод увольнять его за прогул, т.к. нужно учитывать факт болезни, а не момент обращения к врачу (</a:t>
            </a:r>
            <a:r>
              <a:rPr lang="ru-RU" sz="1600" b="1" i="1" dirty="0">
                <a:solidFill>
                  <a:srgbClr val="7030A0"/>
                </a:solidFill>
                <a:latin typeface="Trebuchet MS (Заголовки)"/>
              </a:rPr>
              <a:t>Определение Верховного Суда РФ от 17.08.2020 № 57-КГ20-9-К1</a:t>
            </a:r>
            <a:r>
              <a:rPr lang="ru-RU" sz="16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600" dirty="0">
                <a:latin typeface="Trebuchet MS (Заголовки)"/>
              </a:rPr>
              <a:t>Увольнение за прогул может быть признано судом не соответствующим тяжести совершенного проступка. Применение работодателем крайней меры дисциплинарного взыскания в виде увольнения должно быть обосновано, даже если работник до этого совершал незначительные дисциплинарные проступки (</a:t>
            </a:r>
            <a:r>
              <a:rPr lang="ru-RU" sz="1600" b="1" i="1" dirty="0">
                <a:solidFill>
                  <a:srgbClr val="7030A0"/>
                </a:solidFill>
                <a:latin typeface="Trebuchet MS (Заголовки)"/>
              </a:rPr>
              <a:t>Определение Шестого кассационного суда общей юрисдикции от 05.08.2021 № 88-16206/2021 по делу № 2-697/2020</a:t>
            </a:r>
            <a:r>
              <a:rPr lang="ru-RU" sz="16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4248956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605566"/>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ОБ УВОЛЬНЕНИИ РАБОТНИКОВ ЗА СОВЕРШЕНИЕ ВИНОВНЫХ ДЕЙСТВИЙ - </a:t>
            </a:r>
            <a:r>
              <a:rPr lang="en-US" sz="2359" b="1" dirty="0">
                <a:solidFill>
                  <a:srgbClr val="7030A0"/>
                </a:solidFill>
                <a:latin typeface="Trebuchet MS (Заголовки)"/>
              </a:rPr>
              <a:t>II</a:t>
            </a:r>
            <a:endParaRPr lang="ru-RU" sz="1452" b="1" dirty="0">
              <a:solidFill>
                <a:srgbClr val="7030A0"/>
              </a:solidFill>
              <a:latin typeface="Trebuchet MS (Заголовки)"/>
            </a:endParaRPr>
          </a:p>
        </p:txBody>
      </p:sp>
      <p:sp>
        <p:nvSpPr>
          <p:cNvPr id="5" name="Text Box 104"/>
          <p:cNvSpPr txBox="1">
            <a:spLocks/>
          </p:cNvSpPr>
          <p:nvPr/>
        </p:nvSpPr>
        <p:spPr bwMode="auto">
          <a:xfrm>
            <a:off x="1077362" y="1404090"/>
            <a:ext cx="9854494"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Увольнение работника за неоднократное неисполнение своих трудовых обязанностей должно быть обосновано не только количеством совершенных проступков, но их тяжестью, например, характером наступивших для работодателя негативных последствий (</a:t>
            </a:r>
            <a:r>
              <a:rPr lang="ru-RU" sz="1700" b="1" i="1" dirty="0">
                <a:solidFill>
                  <a:srgbClr val="7030A0"/>
                </a:solidFill>
                <a:latin typeface="Trebuchet MS (Заголовки)"/>
              </a:rPr>
              <a:t>Обзор практики рассмотрения судами дел по спорам, связанным с прекращением трудового договора по инициативе работодателя (утв. Президиумом Верховного Суда РФ от 09.12.2020</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Пересылка работником сведений, составляющих коммерческую тайну, с корпоративной почты на личную не должна сама по себе влечь увольнение работника за разглашение охраняемой тайны без учета последствий такого проступка, а также предшествующего отношения к труду (</a:t>
            </a:r>
            <a:r>
              <a:rPr lang="ru-RU" sz="1700" b="1" i="1" dirty="0">
                <a:solidFill>
                  <a:srgbClr val="7030A0"/>
                </a:solidFill>
                <a:latin typeface="Trebuchet MS (Заголовки)"/>
              </a:rPr>
              <a:t>Определение Пятого кассационного суда общей юрисдикции от 25 мая 2023 г. по делу № 88-4285/2023</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351454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489186"/>
            <a:ext cx="9785872" cy="363048"/>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СРОЧНЫМ ТРУДОВЫМ ДОГОВОРАМ</a:t>
            </a:r>
            <a:r>
              <a:rPr lang="en-US" sz="2359" b="1" dirty="0">
                <a:solidFill>
                  <a:srgbClr val="7030A0"/>
                </a:solidFill>
                <a:latin typeface="Trebuchet MS (Заголовки)"/>
              </a:rPr>
              <a:t> - I</a:t>
            </a:r>
            <a:endParaRPr lang="ru-RU" sz="1452" b="1" dirty="0">
              <a:solidFill>
                <a:srgbClr val="7030A0"/>
              </a:solidFill>
              <a:latin typeface="Trebuchet MS (Заголовки)"/>
            </a:endParaRPr>
          </a:p>
        </p:txBody>
      </p:sp>
      <p:sp>
        <p:nvSpPr>
          <p:cNvPr id="5" name="Text Box 104"/>
          <p:cNvSpPr txBox="1">
            <a:spLocks/>
          </p:cNvSpPr>
          <p:nvPr/>
        </p:nvSpPr>
        <p:spPr bwMode="auto">
          <a:xfrm>
            <a:off x="1289531" y="1147337"/>
            <a:ext cx="9892145" cy="450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Не допускается заключение срочного трудового договора в целях обеспечения исполнения обязательств работодателя по заключенным им гражданско-правовым договорам об оказании услуг, относящихся к его уставной деятельности, а также последующего увольнения работника в связи с истечением срока трудового договора, если его срочный характер обусловлен исключительно ограниченным сроком действия таких гражданско-правовых договоров (</a:t>
            </a:r>
            <a:r>
              <a:rPr lang="ru-RU" sz="1700" b="1" i="1" dirty="0">
                <a:solidFill>
                  <a:srgbClr val="7030A0"/>
                </a:solidFill>
                <a:latin typeface="Trebuchet MS (Заголовки)"/>
              </a:rPr>
              <a:t>Постановление Конституционного Суда РФ от 19.05.2020 № 25-П</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Работник не должен делить с организацией риски, связанные с осуществлением ею уставной деятельности. Занятость работника не должна зависеть от заключения договора с заказчиком услуг (</a:t>
            </a:r>
            <a:r>
              <a:rPr lang="ru-RU" sz="1700" b="1" i="1" dirty="0">
                <a:solidFill>
                  <a:srgbClr val="7030A0"/>
                </a:solidFill>
                <a:latin typeface="Trebuchet MS (Заголовки)"/>
              </a:rPr>
              <a:t>Определение Верховного Суда РФ от 19.07.2021 № 85-КГПР21-1-К1</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1546653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270481" y="489186"/>
            <a:ext cx="9892145" cy="363048"/>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СРОЧНЫМ ТРУДОВЫМ ДОГОВОРАМ</a:t>
            </a:r>
            <a:r>
              <a:rPr lang="en-US" sz="2359" b="1" dirty="0">
                <a:solidFill>
                  <a:srgbClr val="7030A0"/>
                </a:solidFill>
                <a:latin typeface="Trebuchet MS (Заголовки)"/>
              </a:rPr>
              <a:t> - II</a:t>
            </a:r>
            <a:endParaRPr lang="ru-RU" sz="1452" b="1" dirty="0">
              <a:solidFill>
                <a:srgbClr val="7030A0"/>
              </a:solidFill>
              <a:latin typeface="Trebuchet MS (Заголовки)"/>
            </a:endParaRPr>
          </a:p>
        </p:txBody>
      </p:sp>
      <p:sp>
        <p:nvSpPr>
          <p:cNvPr id="5" name="Text Box 104"/>
          <p:cNvSpPr txBox="1">
            <a:spLocks/>
          </p:cNvSpPr>
          <p:nvPr/>
        </p:nvSpPr>
        <p:spPr bwMode="auto">
          <a:xfrm>
            <a:off x="1270481" y="967897"/>
            <a:ext cx="10070809" cy="49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Если срочный трудовой договор не был прекращен при истечении срока, а работник продолжил выполнять трудовые обязанности, трудовой договор считается заключенным на неопределенный срок, даже если он был продлен соглашением сторон на следующий день после истечения срока (</a:t>
            </a:r>
            <a:r>
              <a:rPr lang="ru-RU" sz="1700" b="1" i="1" dirty="0">
                <a:solidFill>
                  <a:srgbClr val="7030A0"/>
                </a:solidFill>
                <a:latin typeface="Trebuchet MS (Заголовки)"/>
              </a:rPr>
              <a:t>п. 14 Обзора судебной практики Верховного Суда РФ № 3 (2023), утв. Президиумом Верховного Суда РФ 15.11.2023</a:t>
            </a:r>
            <a:r>
              <a:rPr lang="ru-RU" sz="1700" dirty="0">
                <a:latin typeface="Trebuchet MS (Заголовки)"/>
              </a:rPr>
              <a:t>).</a:t>
            </a:r>
            <a:endParaRPr lang="en-US"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Срочный трудовой договор со ссылкой на абзац 8 части второй статьи 59 Трудового кодекса РФ может быть заключен только с лицом, которое руководит организацией в целом, что подтверждается учредительными документами юридического лица. Заключение срочного трудового договора на указанном основании с руководителями структурных подразделений не допускается (</a:t>
            </a:r>
            <a:r>
              <a:rPr lang="ru-RU" sz="1700" b="1" i="1" dirty="0">
                <a:solidFill>
                  <a:srgbClr val="7030A0"/>
                </a:solidFill>
                <a:latin typeface="Trebuchet MS (Заголовки)"/>
              </a:rPr>
              <a:t>Постановление Конституционного Суда РФ от 19 декабря 2023 г. № 59-П</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1734363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489186"/>
            <a:ext cx="9430603" cy="363048"/>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 ЗАРАБОТНОЙ ПЛАТЕ - </a:t>
            </a:r>
            <a:r>
              <a:rPr lang="en-US" sz="2359" b="1" dirty="0">
                <a:solidFill>
                  <a:srgbClr val="7030A0"/>
                </a:solidFill>
                <a:latin typeface="Trebuchet MS (Заголовки)"/>
              </a:rPr>
              <a:t>I</a:t>
            </a:r>
            <a:endParaRPr lang="ru-RU" sz="1452" b="1" dirty="0">
              <a:solidFill>
                <a:srgbClr val="7030A0"/>
              </a:solidFill>
              <a:latin typeface="Trebuchet MS (Заголовки)"/>
            </a:endParaRPr>
          </a:p>
        </p:txBody>
      </p:sp>
      <p:sp>
        <p:nvSpPr>
          <p:cNvPr id="5" name="Text Box 104"/>
          <p:cNvSpPr txBox="1">
            <a:spLocks/>
          </p:cNvSpPr>
          <p:nvPr/>
        </p:nvSpPr>
        <p:spPr bwMode="auto">
          <a:xfrm>
            <a:off x="1270481" y="918737"/>
            <a:ext cx="9892145" cy="625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Конституционный Суд РФ признал частично не соответствующей Конституции ч. 2 ст. 135 ТК РФ в части, позволяющей из-за дисциплинарного взыскания лишать работника стимулирующей части зарплаты (или произвольно ее снижать) на весь период действия дисциплинарного взыскания. Взыскание может быть учтено лишь за тот период, в котором работник совершил проступок. А размер дохода работника при таком снижении стимулирующей части зарплаты не должен превышать 20% (</a:t>
            </a:r>
            <a:r>
              <a:rPr lang="ru-RU" sz="1700" b="1" i="1" dirty="0">
                <a:solidFill>
                  <a:srgbClr val="7030A0"/>
                </a:solidFill>
                <a:latin typeface="Trebuchet MS (Заголовки)"/>
              </a:rPr>
              <a:t>Постановление Конституционного Суда РФ от 15 июня 2023 г. № 32-П</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Ч. 8 ст. 178 ТК РФ не предполагает отказа в выплате работнику, уволенному по соглашению сторон, выходного пособия, выплата которого при увольнении по данному основанию предусмотрена трудовым договором и (или) соглашением о его расторжении, в размере, установленном соответственно трудовым договором и (или) соглашением о его расторжении (</a:t>
            </a:r>
            <a:r>
              <a:rPr lang="ru-RU" sz="1700" b="1" i="1" dirty="0">
                <a:solidFill>
                  <a:srgbClr val="7030A0"/>
                </a:solidFill>
                <a:latin typeface="Trebuchet MS (Заголовки)"/>
              </a:rPr>
              <a:t>Постановление Конституционного Суда РФ от 13 июля 2023 г. № 40-П</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299031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412986"/>
            <a:ext cx="9430603" cy="363048"/>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 ЗАРАБОТНОЙ ПЛАТЕ</a:t>
            </a:r>
            <a:r>
              <a:rPr lang="en-US" sz="2359" b="1" dirty="0">
                <a:solidFill>
                  <a:srgbClr val="7030A0"/>
                </a:solidFill>
                <a:latin typeface="Trebuchet MS (Заголовки)"/>
              </a:rPr>
              <a:t> - II</a:t>
            </a:r>
            <a:endParaRPr lang="ru-RU" sz="1452" b="1" dirty="0">
              <a:solidFill>
                <a:srgbClr val="7030A0"/>
              </a:solidFill>
              <a:latin typeface="Trebuchet MS (Заголовки)"/>
            </a:endParaRPr>
          </a:p>
        </p:txBody>
      </p:sp>
      <p:sp>
        <p:nvSpPr>
          <p:cNvPr id="5" name="Text Box 104"/>
          <p:cNvSpPr txBox="1">
            <a:spLocks/>
          </p:cNvSpPr>
          <p:nvPr/>
        </p:nvSpPr>
        <p:spPr bwMode="auto">
          <a:xfrm>
            <a:off x="981075" y="918737"/>
            <a:ext cx="10860858" cy="658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Работнику была установлена нормальная продолжительность рабочего времени – 40 часов в неделю. Впоследствии работник уведомил работодателя о том, что является инвалидом </a:t>
            </a:r>
            <a:r>
              <a:rPr lang="en-US" sz="1700" dirty="0">
                <a:latin typeface="Trebuchet MS (Заголовки)"/>
              </a:rPr>
              <a:t>II </a:t>
            </a:r>
            <a:r>
              <a:rPr lang="ru-RU" sz="1700" dirty="0">
                <a:latin typeface="Trebuchet MS (Заголовки)"/>
              </a:rPr>
              <a:t>группы. Однако изменения в трудовой договор не внесли, сокращенное рабочее время (35 часов в неделю) не установили. Поскольку согласно табелю учета рабочего времени работник продолжал работать по 40 часов в неделю, суд взыскал в его пользу оплату </a:t>
            </a:r>
            <a:r>
              <a:rPr lang="ru-RU" sz="1700" u="sng" dirty="0">
                <a:latin typeface="Trebuchet MS (Заголовки)"/>
              </a:rPr>
              <a:t>сверхурочной работы</a:t>
            </a:r>
            <a:r>
              <a:rPr lang="ru-RU" sz="1700" dirty="0">
                <a:latin typeface="Trebuchet MS (Заголовки)"/>
              </a:rPr>
              <a:t> (</a:t>
            </a:r>
            <a:r>
              <a:rPr lang="ru-RU" sz="1700" b="1" i="1" dirty="0">
                <a:solidFill>
                  <a:srgbClr val="7030A0"/>
                </a:solidFill>
                <a:latin typeface="Trebuchet MS (Заголовки)"/>
              </a:rPr>
              <a:t>Определение Восьмого кассационного суда общей юрисдикции от 12 декабря 2023 г. № 88-23923/2023</a:t>
            </a:r>
            <a:r>
              <a:rPr lang="ru-RU" sz="1700" dirty="0">
                <a:latin typeface="Trebuchet MS (Заголовки)"/>
              </a:rPr>
              <a:t>).</a:t>
            </a:r>
            <a:endParaRPr lang="en-US"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Начала появляться судебная практика, когда суды обязывают работодателей проводить </a:t>
            </a:r>
            <a:r>
              <a:rPr lang="ru-RU" sz="1700" u="sng" dirty="0">
                <a:latin typeface="Trebuchet MS (Заголовки)"/>
              </a:rPr>
              <a:t>индексацию</a:t>
            </a:r>
            <a:r>
              <a:rPr lang="ru-RU" sz="1700" dirty="0">
                <a:latin typeface="Trebuchet MS (Заголовки)"/>
              </a:rPr>
              <a:t> заработной платы в соответствии с официальным уровнем инфляции. Так, в ЛНА организации было указано, что индексация происходит раз в четыре года на 8%. Суд указал, что это значительно ухудшает положение работников и фактически повышение уровня реального содержания заработной платы не происходит. Суд обязал работодателя проиндексировать зарплату согласно индексу потребительских цен по данным </a:t>
            </a:r>
            <a:r>
              <a:rPr lang="ru-RU" sz="1700" dirty="0" err="1">
                <a:latin typeface="Trebuchet MS (Заголовки)"/>
              </a:rPr>
              <a:t>Мосстата</a:t>
            </a:r>
            <a:r>
              <a:rPr lang="ru-RU" sz="1700" dirty="0">
                <a:latin typeface="Trebuchet MS (Заголовки)"/>
              </a:rPr>
              <a:t> </a:t>
            </a:r>
            <a:r>
              <a:rPr lang="ru-RU" sz="1800" dirty="0"/>
              <a:t>(</a:t>
            </a:r>
            <a:r>
              <a:rPr lang="ru-RU" sz="1700" b="1" i="1" dirty="0">
                <a:solidFill>
                  <a:srgbClr val="7030A0"/>
                </a:solidFill>
                <a:latin typeface="Trebuchet MS (Заголовки)"/>
              </a:rPr>
              <a:t>Определение Второго кассационного суда общей юрисдикции от 13 июня 2023 г. по делу № 88-12047/2023</a:t>
            </a:r>
            <a:r>
              <a:rPr lang="ru-RU" sz="1800" dirty="0"/>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70723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412986"/>
            <a:ext cx="9430603" cy="363048"/>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 ЗАРАБОТНОЙ ПЛАТЕ</a:t>
            </a:r>
            <a:r>
              <a:rPr lang="en-US" sz="2359" b="1" dirty="0">
                <a:solidFill>
                  <a:srgbClr val="7030A0"/>
                </a:solidFill>
                <a:latin typeface="Trebuchet MS (Заголовки)"/>
              </a:rPr>
              <a:t> - III</a:t>
            </a:r>
            <a:endParaRPr lang="ru-RU" sz="1452" b="1" dirty="0">
              <a:solidFill>
                <a:srgbClr val="7030A0"/>
              </a:solidFill>
              <a:latin typeface="Trebuchet MS (Заголовки)"/>
            </a:endParaRPr>
          </a:p>
        </p:txBody>
      </p:sp>
      <p:sp>
        <p:nvSpPr>
          <p:cNvPr id="5" name="Text Box 104"/>
          <p:cNvSpPr txBox="1">
            <a:spLocks/>
          </p:cNvSpPr>
          <p:nvPr/>
        </p:nvSpPr>
        <p:spPr bwMode="auto">
          <a:xfrm>
            <a:off x="981075" y="877793"/>
            <a:ext cx="10860858" cy="7107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При расчете оплаты сверхурочной работы нельзя руководствоваться лишь величиной тарифной ставки или оклада работника, нужно учитывать также компенсационные и стимулирующие выплаты (</a:t>
            </a:r>
            <a:r>
              <a:rPr lang="ru-RU" sz="1700" b="1" i="1" dirty="0">
                <a:solidFill>
                  <a:srgbClr val="7030A0"/>
                </a:solidFill>
                <a:latin typeface="Trebuchet MS (Заголовки)"/>
              </a:rPr>
              <a:t>Постановление Конституционного Суда РФ от 27 июня 2023 г. № 35-П</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Если работник не использовал полагающиеся ему отгулы ко дню увольнения, то при увольнении работодатель обязан выплатить работнику разницу между повышенной оплатой за работу в выходной или праздничный день и той, что выплатили в одинарном размере. Законодателю надлежит внести соответствующие изменения в Трудовой кодекс РФ, а пока этого не произошло, следует руководствоваться позицией Конституционного Суда РФ (</a:t>
            </a:r>
            <a:r>
              <a:rPr lang="ru-RU" sz="1700" b="1" i="1" dirty="0">
                <a:solidFill>
                  <a:srgbClr val="7030A0"/>
                </a:solidFill>
                <a:latin typeface="Trebuchet MS (Заголовки)"/>
              </a:rPr>
              <a:t>Постановление Конституционного Суда РФ от 06 декабря 2023 г. № 56-П</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Женщина, не являющаяся матерью или опекуном ребенка своего мужа, вправе использовать отпуск по уходу за таким ребенком, даже при наличии у него живой матери. При решении вопроса о предоставлении такого отпуска необходимо учитывать, с кем постоянно проживает ребенок и кто фактически занимается его воспитанием (</a:t>
            </a:r>
            <a:r>
              <a:rPr lang="ru-RU" sz="1700" b="1" i="1" dirty="0">
                <a:solidFill>
                  <a:srgbClr val="7030A0"/>
                </a:solidFill>
                <a:latin typeface="Trebuchet MS (Заголовки)"/>
              </a:rPr>
              <a:t>Определение Восьмого кассационного суда общей юрисдикции от 28 сентября 2023 г. по делу № 88-19888/2023</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4155505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441054" y="333962"/>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ТРУДОВЫМ СПОРАМ, СВЯЗАННЫМ С ПЕРСОНАЛЬНЫМИ ДАННЫМИ РАБОТНИКА</a:t>
            </a:r>
            <a:endParaRPr lang="ru-RU" sz="1452" b="1" dirty="0">
              <a:solidFill>
                <a:srgbClr val="7030A0"/>
              </a:solidFill>
              <a:latin typeface="Trebuchet MS (Заголовки)"/>
            </a:endParaRPr>
          </a:p>
        </p:txBody>
      </p:sp>
      <p:sp>
        <p:nvSpPr>
          <p:cNvPr id="4" name="Text Box 104"/>
          <p:cNvSpPr txBox="1">
            <a:spLocks/>
          </p:cNvSpPr>
          <p:nvPr/>
        </p:nvSpPr>
        <p:spPr bwMode="auto">
          <a:xfrm>
            <a:off x="860077" y="1150593"/>
            <a:ext cx="10592555" cy="618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600" dirty="0">
                <a:latin typeface="Trebuchet MS (Заголовки)"/>
              </a:rPr>
              <a:t>Организация вправе самостоятельно определять и изменять пропускной режим. Работодатель вправе вводить новые требования, например, оформление пропуска при сдачи биометрических персональных данных (отпечатков пальцев и т.д.). Возложение на работника такой обязанности не требует его согласия (</a:t>
            </a:r>
            <a:r>
              <a:rPr lang="ru-RU" sz="1600" b="1" i="1" dirty="0">
                <a:solidFill>
                  <a:srgbClr val="7030A0"/>
                </a:solidFill>
                <a:latin typeface="Trebuchet MS (Заголовки)"/>
              </a:rPr>
              <a:t>Определение Седьмого кассационного суда общей юрисдикции от 6 сентября 2022 г. по делу № 88-13416/2022</a:t>
            </a:r>
            <a:r>
              <a:rPr lang="ru-RU" sz="16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600" dirty="0">
                <a:latin typeface="Trebuchet MS (Заголовки)"/>
              </a:rPr>
              <a:t>К заболевшему работнику домой отправили группу работников, чтобы они забрали у него ключ от кабинета. Суд не посчитал это разглашением персональных данных третьим лицам, т.к. цель – обеспечение сохранности имущества организации (</a:t>
            </a:r>
            <a:r>
              <a:rPr lang="ru-RU" sz="1600" b="1" i="1" dirty="0">
                <a:solidFill>
                  <a:srgbClr val="7030A0"/>
                </a:solidFill>
                <a:latin typeface="Trebuchet MS (Заголовки)"/>
              </a:rPr>
              <a:t>Определение Второго кассационного суда общей юрисдикции от 29.11.2022 № 88-26835/2022</a:t>
            </a:r>
            <a:r>
              <a:rPr lang="ru-RU" sz="16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600" dirty="0">
                <a:latin typeface="Trebuchet MS (Заголовки)"/>
              </a:rPr>
              <a:t>Размещение работодателем камер наблюдения в помещениях, предназначенных для отдыха и питания работников, незаконно. Камеры можно устанавливать на рабочих местах, в производственных помещениях, на территории организации для целей, связанных с исполнением должностных обязанностей. Работников нужно уведомить о наличии камер и зонах их видимости (</a:t>
            </a:r>
            <a:r>
              <a:rPr lang="ru-RU" sz="1600" b="1" i="1" dirty="0">
                <a:solidFill>
                  <a:srgbClr val="7030A0"/>
                </a:solidFill>
                <a:latin typeface="Trebuchet MS (Заголовки)"/>
              </a:rPr>
              <a:t>Определение Третьего кассационного суда общей юрисдикции от 03 июля 2023 г. по делу № 14171/2023</a:t>
            </a:r>
            <a:r>
              <a:rPr lang="ru-RU" sz="16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6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3956443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4"/>
          <p:cNvSpPr txBox="1">
            <a:spLocks/>
          </p:cNvSpPr>
          <p:nvPr/>
        </p:nvSpPr>
        <p:spPr bwMode="auto">
          <a:xfrm>
            <a:off x="1730830" y="2109585"/>
            <a:ext cx="8882742" cy="97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algn="ctr">
              <a:lnSpc>
                <a:spcPct val="150000"/>
              </a:lnSpc>
              <a:spcBef>
                <a:spcPts val="544"/>
              </a:spcBef>
              <a:buClr>
                <a:srgbClr val="5F2875"/>
              </a:buClr>
            </a:pPr>
            <a:r>
              <a:rPr lang="ru-RU" sz="4800" b="1" dirty="0">
                <a:solidFill>
                  <a:srgbClr val="7030A0"/>
                </a:solidFill>
                <a:latin typeface="Trebuchet MS (Заголовки)"/>
              </a:rPr>
              <a:t>СПАСИБО ЗА ВНИМАНИЕ!</a:t>
            </a:r>
          </a:p>
        </p:txBody>
      </p:sp>
    </p:spTree>
    <p:extLst>
      <p:ext uri="{BB962C8B-B14F-4D97-AF65-F5344CB8AC3E}">
        <p14:creationId xmlns:p14="http://schemas.microsoft.com/office/powerpoint/2010/main" val="189621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Box 1"/>
          <p:cNvSpPr txBox="1">
            <a:spLocks noChangeArrowheads="1"/>
          </p:cNvSpPr>
          <p:nvPr/>
        </p:nvSpPr>
        <p:spPr bwMode="auto">
          <a:xfrm>
            <a:off x="5351032" y="828799"/>
            <a:ext cx="5995393" cy="5373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7" tIns="47304" rIns="94607" bIns="47304">
            <a:spAutoFit/>
          </a:bodyPr>
          <a:lstStyle>
            <a:lvl1pPr defTabSz="792163" eaLnBrk="0" hangingPunct="0">
              <a:tabLst>
                <a:tab pos="1281113" algn="l"/>
                <a:tab pos="3611563" algn="r"/>
              </a:tabLst>
              <a:defRPr>
                <a:solidFill>
                  <a:schemeClr val="tx1"/>
                </a:solidFill>
                <a:latin typeface="Calibri" pitchFamily="34" charset="0"/>
                <a:cs typeface="Arial" pitchFamily="34" charset="0"/>
              </a:defRPr>
            </a:lvl1pPr>
            <a:lvl2pPr marL="742950" indent="-285750" defTabSz="792163" eaLnBrk="0" hangingPunct="0">
              <a:tabLst>
                <a:tab pos="1281113" algn="l"/>
                <a:tab pos="3611563" algn="r"/>
              </a:tabLst>
              <a:defRPr>
                <a:solidFill>
                  <a:schemeClr val="tx1"/>
                </a:solidFill>
                <a:latin typeface="Calibri" pitchFamily="34" charset="0"/>
                <a:cs typeface="Arial" pitchFamily="34" charset="0"/>
              </a:defRPr>
            </a:lvl2pPr>
            <a:lvl3pPr marL="1143000" indent="-228600" defTabSz="792163" eaLnBrk="0" hangingPunct="0">
              <a:tabLst>
                <a:tab pos="1281113" algn="l"/>
                <a:tab pos="3611563" algn="r"/>
              </a:tabLst>
              <a:defRPr>
                <a:solidFill>
                  <a:schemeClr val="tx1"/>
                </a:solidFill>
                <a:latin typeface="Calibri" pitchFamily="34" charset="0"/>
                <a:cs typeface="Arial" pitchFamily="34" charset="0"/>
              </a:defRPr>
            </a:lvl3pPr>
            <a:lvl4pPr marL="1600200" indent="-228600" defTabSz="792163" eaLnBrk="0" hangingPunct="0">
              <a:tabLst>
                <a:tab pos="1281113" algn="l"/>
                <a:tab pos="3611563" algn="r"/>
              </a:tabLst>
              <a:defRPr>
                <a:solidFill>
                  <a:schemeClr val="tx1"/>
                </a:solidFill>
                <a:latin typeface="Calibri" pitchFamily="34" charset="0"/>
                <a:cs typeface="Arial" pitchFamily="34" charset="0"/>
              </a:defRPr>
            </a:lvl4pPr>
            <a:lvl5pPr marL="2057400" indent="-228600" defTabSz="792163" eaLnBrk="0" hangingPunct="0">
              <a:tabLst>
                <a:tab pos="1281113" algn="l"/>
                <a:tab pos="3611563" algn="r"/>
              </a:tabLst>
              <a:defRPr>
                <a:solidFill>
                  <a:schemeClr val="tx1"/>
                </a:solidFill>
                <a:latin typeface="Calibri" pitchFamily="34" charset="0"/>
                <a:cs typeface="Arial" pitchFamily="34" charset="0"/>
              </a:defRPr>
            </a:lvl5pPr>
            <a:lvl6pPr marL="2514600" indent="-228600" defTabSz="792163" eaLnBrk="0" fontAlgn="base" hangingPunct="0">
              <a:spcBef>
                <a:spcPct val="0"/>
              </a:spcBef>
              <a:spcAft>
                <a:spcPct val="0"/>
              </a:spcAft>
              <a:tabLst>
                <a:tab pos="1281113" algn="l"/>
                <a:tab pos="3611563" algn="r"/>
              </a:tabLst>
              <a:defRPr>
                <a:solidFill>
                  <a:schemeClr val="tx1"/>
                </a:solidFill>
                <a:latin typeface="Calibri" pitchFamily="34" charset="0"/>
                <a:cs typeface="Arial" pitchFamily="34" charset="0"/>
              </a:defRPr>
            </a:lvl6pPr>
            <a:lvl7pPr marL="2971800" indent="-228600" defTabSz="792163" eaLnBrk="0" fontAlgn="base" hangingPunct="0">
              <a:spcBef>
                <a:spcPct val="0"/>
              </a:spcBef>
              <a:spcAft>
                <a:spcPct val="0"/>
              </a:spcAft>
              <a:tabLst>
                <a:tab pos="1281113" algn="l"/>
                <a:tab pos="3611563" algn="r"/>
              </a:tabLst>
              <a:defRPr>
                <a:solidFill>
                  <a:schemeClr val="tx1"/>
                </a:solidFill>
                <a:latin typeface="Calibri" pitchFamily="34" charset="0"/>
                <a:cs typeface="Arial" pitchFamily="34" charset="0"/>
              </a:defRPr>
            </a:lvl7pPr>
            <a:lvl8pPr marL="3429000" indent="-228600" defTabSz="792163" eaLnBrk="0" fontAlgn="base" hangingPunct="0">
              <a:spcBef>
                <a:spcPct val="0"/>
              </a:spcBef>
              <a:spcAft>
                <a:spcPct val="0"/>
              </a:spcAft>
              <a:tabLst>
                <a:tab pos="1281113" algn="l"/>
                <a:tab pos="3611563" algn="r"/>
              </a:tabLst>
              <a:defRPr>
                <a:solidFill>
                  <a:schemeClr val="tx1"/>
                </a:solidFill>
                <a:latin typeface="Calibri" pitchFamily="34" charset="0"/>
                <a:cs typeface="Arial" pitchFamily="34" charset="0"/>
              </a:defRPr>
            </a:lvl8pPr>
            <a:lvl9pPr marL="3886200" indent="-228600" defTabSz="792163" eaLnBrk="0" fontAlgn="base" hangingPunct="0">
              <a:spcBef>
                <a:spcPct val="0"/>
              </a:spcBef>
              <a:spcAft>
                <a:spcPct val="0"/>
              </a:spcAft>
              <a:tabLst>
                <a:tab pos="1281113" algn="l"/>
                <a:tab pos="3611563" algn="r"/>
              </a:tabLst>
              <a:defRPr>
                <a:solidFill>
                  <a:schemeClr val="tx1"/>
                </a:solidFill>
                <a:latin typeface="Calibri" pitchFamily="34" charset="0"/>
                <a:cs typeface="Arial" pitchFamily="34" charset="0"/>
              </a:defRPr>
            </a:lvl9pPr>
          </a:lstStyle>
          <a:p>
            <a:pPr algn="ctr">
              <a:lnSpc>
                <a:spcPct val="130000"/>
              </a:lnSpc>
              <a:buClr>
                <a:srgbClr val="800080"/>
              </a:buClr>
              <a:defRPr/>
            </a:pPr>
            <a:r>
              <a:rPr lang="ru-RU" sz="1814" b="1" i="1" dirty="0">
                <a:solidFill>
                  <a:srgbClr val="800080"/>
                </a:solidFill>
              </a:rPr>
              <a:t>Бережнов Андрей Александрович</a:t>
            </a:r>
          </a:p>
          <a:p>
            <a:pPr algn="ctr">
              <a:lnSpc>
                <a:spcPct val="130000"/>
              </a:lnSpc>
              <a:buClr>
                <a:srgbClr val="800080"/>
              </a:buClr>
              <a:defRPr/>
            </a:pPr>
            <a:r>
              <a:rPr lang="ru-RU" sz="1542" i="1" dirty="0">
                <a:solidFill>
                  <a:srgbClr val="800080"/>
                </a:solidFill>
              </a:rPr>
              <a:t>кандидат юридических наук</a:t>
            </a:r>
          </a:p>
          <a:p>
            <a:pPr marL="295655" indent="-295655" algn="just" eaLnBrk="1" hangingPunct="1">
              <a:lnSpc>
                <a:spcPct val="130000"/>
              </a:lnSpc>
              <a:buClr>
                <a:srgbClr val="800080"/>
              </a:buClr>
              <a:buFont typeface="Wingdings" panose="05000000000000000000" pitchFamily="2" charset="2"/>
              <a:buChar char="Ø"/>
              <a:defRPr/>
            </a:pPr>
            <a:r>
              <a:rPr lang="ru-RU" sz="1361" dirty="0"/>
              <a:t>Заместитель декана по учебно-методической работе Юридического факультета МГУ имени М.В. Ломоносова.</a:t>
            </a:r>
            <a:endParaRPr lang="ru-RU" sz="1361" dirty="0">
              <a:latin typeface="+mj-lt"/>
            </a:endParaRPr>
          </a:p>
          <a:p>
            <a:pPr marL="295655" indent="-295655" algn="just" eaLnBrk="1" hangingPunct="1">
              <a:lnSpc>
                <a:spcPct val="130000"/>
              </a:lnSpc>
              <a:buClr>
                <a:srgbClr val="800080"/>
              </a:buClr>
              <a:buFont typeface="Wingdings" panose="05000000000000000000" pitchFamily="2" charset="2"/>
              <a:buChar char="Ø"/>
              <a:defRPr/>
            </a:pPr>
            <a:r>
              <a:rPr lang="ru-RU" sz="1361" dirty="0"/>
              <a:t>Доцент кафедры трудового права Юридического факультета МГУ имени М.В. Ломоносова.</a:t>
            </a:r>
          </a:p>
          <a:p>
            <a:pPr marL="295655" indent="-295655" algn="just" eaLnBrk="1" hangingPunct="1">
              <a:lnSpc>
                <a:spcPct val="130000"/>
              </a:lnSpc>
              <a:buClr>
                <a:srgbClr val="800080"/>
              </a:buClr>
              <a:buFont typeface="Wingdings" panose="05000000000000000000" pitchFamily="2" charset="2"/>
              <a:buChar char="Ø"/>
              <a:defRPr/>
            </a:pPr>
            <a:r>
              <a:rPr lang="ru-RU" sz="1361" dirty="0"/>
              <a:t>Член Общественного совета при Федеральной службе по труду и занятости (</a:t>
            </a:r>
            <a:r>
              <a:rPr lang="ru-RU" sz="1361" dirty="0" err="1"/>
              <a:t>Роструд</a:t>
            </a:r>
            <a:r>
              <a:rPr lang="ru-RU" sz="1361" dirty="0"/>
              <a:t>).</a:t>
            </a:r>
          </a:p>
          <a:p>
            <a:pPr marL="295655" indent="-295655" algn="just" eaLnBrk="1" hangingPunct="1">
              <a:lnSpc>
                <a:spcPct val="130000"/>
              </a:lnSpc>
              <a:buClr>
                <a:srgbClr val="800080"/>
              </a:buClr>
              <a:buFont typeface="Wingdings" panose="05000000000000000000" pitchFamily="2" charset="2"/>
              <a:buChar char="Ø"/>
              <a:defRPr/>
            </a:pPr>
            <a:r>
              <a:rPr lang="ru-RU" sz="1361" dirty="0"/>
              <a:t>Председатель комиссии по социально-трудовым спорам Московского отделения Ассоциации юристов России.</a:t>
            </a:r>
          </a:p>
          <a:p>
            <a:pPr marL="295655" indent="-295655" algn="just" eaLnBrk="1" hangingPunct="1">
              <a:lnSpc>
                <a:spcPct val="130000"/>
              </a:lnSpc>
              <a:buClr>
                <a:srgbClr val="800080"/>
              </a:buClr>
              <a:buFont typeface="Wingdings" panose="05000000000000000000" pitchFamily="2" charset="2"/>
              <a:buChar char="Ø"/>
              <a:defRPr/>
            </a:pPr>
            <a:r>
              <a:rPr lang="ru-RU" sz="1361" dirty="0"/>
              <a:t>Член Правления Ассоциации юридического образования.</a:t>
            </a:r>
          </a:p>
          <a:p>
            <a:pPr marL="295655" indent="-295655" algn="just" eaLnBrk="1" hangingPunct="1">
              <a:lnSpc>
                <a:spcPct val="130000"/>
              </a:lnSpc>
              <a:buClr>
                <a:srgbClr val="800080"/>
              </a:buClr>
              <a:buFont typeface="Wingdings" panose="05000000000000000000" pitchFamily="2" charset="2"/>
              <a:buChar char="Ø"/>
              <a:defRPr/>
            </a:pPr>
            <a:r>
              <a:rPr lang="ru-RU" sz="1361" dirty="0"/>
              <a:t>Имеет обширный опыт урегулирования всех категорий трудовых споров на досудебной стадии, представительства интересов клиентов в судах всех инстанций, взаимодействия с государственными органами, проведения кадрового аудита, консультирования по различным областям трудового права.</a:t>
            </a:r>
          </a:p>
          <a:p>
            <a:pPr marL="295655" indent="-295655" algn="just" eaLnBrk="1" hangingPunct="1">
              <a:lnSpc>
                <a:spcPct val="130000"/>
              </a:lnSpc>
              <a:buClr>
                <a:srgbClr val="800080"/>
              </a:buClr>
              <a:buFont typeface="Wingdings" panose="05000000000000000000" pitchFamily="2" charset="2"/>
              <a:buChar char="Ø"/>
              <a:defRPr/>
            </a:pPr>
            <a:r>
              <a:rPr lang="ru-RU" sz="1361" dirty="0"/>
              <a:t>Автор ряда научно-практических публикаций по трудовому праву, праву социального обеспечения.</a:t>
            </a:r>
            <a:endParaRPr lang="en-US" sz="1361" dirty="0"/>
          </a:p>
          <a:p>
            <a:pPr algn="ctr" eaLnBrk="1" hangingPunct="1">
              <a:lnSpc>
                <a:spcPct val="130000"/>
              </a:lnSpc>
              <a:buClr>
                <a:srgbClr val="800080"/>
              </a:buClr>
              <a:defRPr/>
            </a:pPr>
            <a:r>
              <a:rPr lang="en-US" sz="1361" dirty="0"/>
              <a:t>E-mail: aabmsu@gmail.com</a:t>
            </a:r>
            <a:endParaRPr lang="ru-RU" sz="1361" dirty="0"/>
          </a:p>
        </p:txBody>
      </p:sp>
      <p:pic>
        <p:nvPicPr>
          <p:cNvPr id="2" name="Рисунок 2" descr="Изображение выглядит как мужчина, человек, галстук, очки&#10;&#10;Автоматически созданное описание">
            <a:extLst>
              <a:ext uri="{FF2B5EF4-FFF2-40B4-BE49-F238E27FC236}">
                <a16:creationId xmlns:a16="http://schemas.microsoft.com/office/drawing/2014/main" id="{3AB34B4C-0A22-4437-A0B6-FFCF95E813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7430" y="914400"/>
            <a:ext cx="3623602" cy="5194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924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2372114" y="424080"/>
            <a:ext cx="7577647" cy="654346"/>
          </a:xfrm>
          <a:prstGeom prst="rect">
            <a:avLst/>
          </a:prstGeom>
          <a:noFill/>
          <a:ln w="9525">
            <a:noFill/>
            <a:miter lim="800000"/>
            <a:headEnd/>
            <a:tailEnd/>
          </a:ln>
        </p:spPr>
        <p:txBody>
          <a:bodyPr wrap="square" lIns="0" tIns="0" rIns="0" bIns="0">
            <a:spAutoFit/>
          </a:bodyPr>
          <a:lstStyle/>
          <a:p>
            <a:pPr algn="ctr"/>
            <a:r>
              <a:rPr lang="ru-RU" sz="2800" b="1" dirty="0">
                <a:solidFill>
                  <a:srgbClr val="5F2875"/>
                </a:solidFill>
                <a:latin typeface="Trebuchet MS (Заголовки)"/>
              </a:rPr>
              <a:t>СОДЕРЖАНИЕ</a:t>
            </a:r>
            <a:endParaRPr lang="ru-RU" b="1" dirty="0">
              <a:solidFill>
                <a:srgbClr val="FF0000"/>
              </a:solidFill>
              <a:latin typeface="Trebuchet MS (Заголовки)"/>
            </a:endParaRPr>
          </a:p>
          <a:p>
            <a:pPr algn="ctr"/>
            <a:endParaRPr lang="de-DE" sz="1452" b="1" dirty="0">
              <a:solidFill>
                <a:srgbClr val="5F2875"/>
              </a:solidFill>
              <a:latin typeface="Trebuchet MS (Заголовки)"/>
            </a:endParaRPr>
          </a:p>
        </p:txBody>
      </p:sp>
      <p:sp>
        <p:nvSpPr>
          <p:cNvPr id="11" name="Text Box 104"/>
          <p:cNvSpPr txBox="1">
            <a:spLocks/>
          </p:cNvSpPr>
          <p:nvPr/>
        </p:nvSpPr>
        <p:spPr bwMode="auto">
          <a:xfrm>
            <a:off x="1088194" y="655895"/>
            <a:ext cx="10145486" cy="6130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408960" indent="-408960" algn="just">
              <a:lnSpc>
                <a:spcPct val="150000"/>
              </a:lnSpc>
              <a:spcBef>
                <a:spcPts val="544"/>
              </a:spcBef>
              <a:buClr>
                <a:srgbClr val="5F2875"/>
              </a:buClr>
              <a:buFont typeface="Wingdings" pitchFamily="2" charset="2"/>
              <a:buChar char="Ø"/>
            </a:pPr>
            <a:endParaRPr lang="ru-RU" sz="1452" dirty="0">
              <a:latin typeface="Trebuchet MS (Заголовки)"/>
            </a:endParaRPr>
          </a:p>
          <a:p>
            <a:pPr marL="408960" indent="-408960" algn="just">
              <a:lnSpc>
                <a:spcPct val="150000"/>
              </a:lnSpc>
              <a:spcBef>
                <a:spcPts val="544"/>
              </a:spcBef>
              <a:buClr>
                <a:srgbClr val="5F2875"/>
              </a:buClr>
              <a:buFont typeface="Wingdings" pitchFamily="2" charset="2"/>
              <a:buChar char="Ø"/>
            </a:pPr>
            <a:r>
              <a:rPr lang="ru-RU" sz="2200" dirty="0">
                <a:latin typeface="Trebuchet MS (Заголовки)"/>
              </a:rPr>
              <a:t>Судебная практика по спорам о сокращении численности или штата работников.</a:t>
            </a:r>
          </a:p>
          <a:p>
            <a:pPr marL="408960" indent="-408960" algn="just">
              <a:lnSpc>
                <a:spcPct val="150000"/>
              </a:lnSpc>
              <a:spcBef>
                <a:spcPts val="544"/>
              </a:spcBef>
              <a:buClr>
                <a:srgbClr val="5F2875"/>
              </a:buClr>
              <a:buFont typeface="Wingdings" pitchFamily="2" charset="2"/>
              <a:buChar char="Ø"/>
            </a:pPr>
            <a:r>
              <a:rPr lang="ru-RU" sz="2200" dirty="0">
                <a:latin typeface="Trebuchet MS (Заголовки)"/>
              </a:rPr>
              <a:t>Судебная практика по спорам об увольнении работников по собственному желанию и по соглашению сторон.</a:t>
            </a:r>
          </a:p>
          <a:p>
            <a:pPr marL="408960" indent="-408960" algn="just">
              <a:lnSpc>
                <a:spcPct val="150000"/>
              </a:lnSpc>
              <a:spcBef>
                <a:spcPts val="544"/>
              </a:spcBef>
              <a:buClr>
                <a:srgbClr val="5F2875"/>
              </a:buClr>
              <a:buFont typeface="Wingdings" pitchFamily="2" charset="2"/>
              <a:buChar char="Ø"/>
            </a:pPr>
            <a:r>
              <a:rPr lang="ru-RU" sz="2200" dirty="0">
                <a:latin typeface="Trebuchet MS (Заголовки)"/>
              </a:rPr>
              <a:t>Судебная практика по спорам об увольнении работников за совершение виновных действий.</a:t>
            </a:r>
          </a:p>
          <a:p>
            <a:pPr marL="408960" indent="-408960" algn="just">
              <a:lnSpc>
                <a:spcPct val="150000"/>
              </a:lnSpc>
              <a:spcBef>
                <a:spcPts val="544"/>
              </a:spcBef>
              <a:buClr>
                <a:srgbClr val="5F2875"/>
              </a:buClr>
              <a:buFont typeface="Wingdings" pitchFamily="2" charset="2"/>
              <a:buChar char="Ø"/>
            </a:pPr>
            <a:r>
              <a:rPr lang="ru-RU" sz="2200" dirty="0">
                <a:latin typeface="Trebuchet MS (Заголовки)"/>
              </a:rPr>
              <a:t>Судебная практика по срочным трудовым договорам.</a:t>
            </a:r>
          </a:p>
          <a:p>
            <a:pPr marL="408960" indent="-408960" algn="just">
              <a:lnSpc>
                <a:spcPct val="150000"/>
              </a:lnSpc>
              <a:spcBef>
                <a:spcPts val="544"/>
              </a:spcBef>
              <a:buClr>
                <a:srgbClr val="5F2875"/>
              </a:buClr>
              <a:buFont typeface="Wingdings" pitchFamily="2" charset="2"/>
              <a:buChar char="Ø"/>
            </a:pPr>
            <a:r>
              <a:rPr lang="ru-RU" sz="2200" dirty="0">
                <a:latin typeface="Trebuchet MS (Заголовки)"/>
              </a:rPr>
              <a:t>Судебная практика по спорам о заработной плате.</a:t>
            </a:r>
          </a:p>
          <a:p>
            <a:pPr marL="408960" indent="-408960" algn="just">
              <a:lnSpc>
                <a:spcPct val="150000"/>
              </a:lnSpc>
              <a:spcBef>
                <a:spcPts val="544"/>
              </a:spcBef>
              <a:buClr>
                <a:srgbClr val="5F2875"/>
              </a:buClr>
              <a:buFont typeface="Wingdings" pitchFamily="2" charset="2"/>
              <a:buChar char="Ø"/>
            </a:pPr>
            <a:r>
              <a:rPr lang="ru-RU" sz="2200" dirty="0">
                <a:latin typeface="Trebuchet MS (Заголовки)"/>
              </a:rPr>
              <a:t>Судебная практика по спорам, связанным с персональными данными.</a:t>
            </a:r>
          </a:p>
          <a:p>
            <a:pPr algn="just">
              <a:lnSpc>
                <a:spcPct val="150000"/>
              </a:lnSpc>
              <a:spcBef>
                <a:spcPts val="544"/>
              </a:spcBef>
              <a:buClr>
                <a:srgbClr val="5F2875"/>
              </a:buClr>
            </a:pPr>
            <a:endParaRPr lang="ru-RU" sz="1633" dirty="0">
              <a:latin typeface="Trebuchet MS (Заголовки)"/>
            </a:endParaRPr>
          </a:p>
          <a:p>
            <a:pPr marL="408960" indent="-408960">
              <a:lnSpc>
                <a:spcPct val="150000"/>
              </a:lnSpc>
              <a:spcBef>
                <a:spcPts val="544"/>
              </a:spcBef>
              <a:buClr>
                <a:srgbClr val="5F2875"/>
              </a:buClr>
              <a:buFont typeface="Wingdings" pitchFamily="2" charset="2"/>
              <a:buChar char="Ø"/>
            </a:pPr>
            <a:endParaRPr lang="ru-RU" sz="1452" dirty="0">
              <a:latin typeface="Trebuchet MS (Заголовки)"/>
            </a:endParaRPr>
          </a:p>
        </p:txBody>
      </p:sp>
    </p:spTree>
    <p:extLst>
      <p:ext uri="{BB962C8B-B14F-4D97-AF65-F5344CB8AC3E}">
        <p14:creationId xmlns:p14="http://schemas.microsoft.com/office/powerpoint/2010/main" val="3358510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605566"/>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 СОКРАЩЕНИИ ЧИСЛЕННОСТИ ИЛИ ШТАТА РАБОТНИКОВ - </a:t>
            </a:r>
            <a:r>
              <a:rPr lang="en-US" sz="2359" b="1" dirty="0">
                <a:solidFill>
                  <a:srgbClr val="7030A0"/>
                </a:solidFill>
                <a:latin typeface="Trebuchet MS (Заголовки)"/>
              </a:rPr>
              <a:t>I</a:t>
            </a:r>
            <a:endParaRPr lang="ru-RU" sz="1452" b="1" dirty="0">
              <a:solidFill>
                <a:srgbClr val="7030A0"/>
              </a:solidFill>
              <a:latin typeface="Trebuchet MS (Заголовки)"/>
            </a:endParaRPr>
          </a:p>
        </p:txBody>
      </p:sp>
      <p:sp>
        <p:nvSpPr>
          <p:cNvPr id="5" name="Text Box 104"/>
          <p:cNvSpPr txBox="1">
            <a:spLocks/>
          </p:cNvSpPr>
          <p:nvPr/>
        </p:nvSpPr>
        <p:spPr bwMode="auto">
          <a:xfrm>
            <a:off x="1285594" y="1431250"/>
            <a:ext cx="9646262" cy="438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При реализации исключительной компетенции работодателя по изменению структуры, штатного расписания и численности работников действия работодателя должны являться обоснованными. В связи с этим подлежат проверке судом причины, побудившие работодателя сократить штат работников (оптимизация производства, сокращение видов осуществляемой деятельности и т.д.), а также наличие объективной связи между таким событием и предстоящим сокращением должности работника (</a:t>
            </a:r>
            <a:r>
              <a:rPr lang="ru-RU" sz="1700" b="1" i="1" dirty="0">
                <a:solidFill>
                  <a:srgbClr val="7030A0"/>
                </a:solidFill>
                <a:latin typeface="Trebuchet MS (Заголовки)"/>
              </a:rPr>
              <a:t>Определение Девятого кассационного суда общей юрисдикции от 10.03.2022 № 88-2286/2022</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Решение работодателя о сокращении штата работников должно быть доказано работодателем ссылками на влияние на производственный процесс экономических, технических, организационных и иных факторов (</a:t>
            </a:r>
            <a:r>
              <a:rPr lang="ru-RU" sz="1700" b="1" i="1" dirty="0">
                <a:solidFill>
                  <a:srgbClr val="7030A0"/>
                </a:solidFill>
                <a:latin typeface="Trebuchet MS (Заголовки)"/>
              </a:rPr>
              <a:t>Определение Четвертого кассационного суда общей юрисдикции от 23.11.2021 по делу № 88-23008/2021</a:t>
            </a:r>
            <a:r>
              <a:rPr lang="ru-RU" sz="1700" dirty="0">
                <a:latin typeface="Trebuchet MS (Заголовки)"/>
              </a:rPr>
              <a:t>).</a:t>
            </a:r>
          </a:p>
        </p:txBody>
      </p:sp>
    </p:spTree>
    <p:extLst>
      <p:ext uri="{BB962C8B-B14F-4D97-AF65-F5344CB8AC3E}">
        <p14:creationId xmlns:p14="http://schemas.microsoft.com/office/powerpoint/2010/main" val="259786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605566"/>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 СОКРАЩЕНИИ ЧИСЛЕННОСТИ ИЛИ ШТАТА РАБОТНИКОВ - </a:t>
            </a:r>
            <a:r>
              <a:rPr lang="en-US" sz="2359" b="1" dirty="0">
                <a:solidFill>
                  <a:srgbClr val="7030A0"/>
                </a:solidFill>
                <a:latin typeface="Trebuchet MS (Заголовки)"/>
              </a:rPr>
              <a:t>II</a:t>
            </a:r>
            <a:endParaRPr lang="ru-RU" sz="1452" b="1" dirty="0">
              <a:solidFill>
                <a:srgbClr val="7030A0"/>
              </a:solidFill>
              <a:latin typeface="Trebuchet MS (Заголовки)"/>
            </a:endParaRPr>
          </a:p>
        </p:txBody>
      </p:sp>
      <p:sp>
        <p:nvSpPr>
          <p:cNvPr id="5" name="Text Box 104"/>
          <p:cNvSpPr txBox="1">
            <a:spLocks/>
          </p:cNvSpPr>
          <p:nvPr/>
        </p:nvSpPr>
        <p:spPr bwMode="auto">
          <a:xfrm>
            <a:off x="1213164" y="1380822"/>
            <a:ext cx="9718692" cy="490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Если сокращается только одна должность и работодатель не представляет доказательства уменьшения объемов работы, сокращение может быть признано судом необоснованным (фиктивным) (</a:t>
            </a:r>
            <a:r>
              <a:rPr lang="ru-RU" sz="1700" b="1" i="1" dirty="0">
                <a:solidFill>
                  <a:srgbClr val="7030A0"/>
                </a:solidFill>
                <a:latin typeface="Trebuchet MS (Заголовки)"/>
              </a:rPr>
              <a:t>Определение Второго кассационного суда общей юрисдикции от 21.09.2021 по делу № 88-21411/2021</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Уволенный в связи с сокращением работник посчитал, что ему предложили не все вакансии, а именно должность, с которой уволился его коллега. Работодатель утверждал, что должность не была вакантной, т.к. на следующий же день после увольнения на нее взяли другого работника. Суд признал увольнение незаконным, т.к. данную вакансию необходимо было предложить при сокращении (</a:t>
            </a:r>
            <a:r>
              <a:rPr lang="ru-RU" sz="1700" b="1" i="1" dirty="0">
                <a:solidFill>
                  <a:srgbClr val="7030A0"/>
                </a:solidFill>
                <a:latin typeface="Trebuchet MS (Заголовки)"/>
              </a:rPr>
              <a:t>Определение Четвертого кассационного суда общей юрисдикции от 18.02.2021 по делу № 388-5712/2021</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33529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464107"/>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 СОКРАЩЕНИИ ЧИСЛЕННОСТИ ИЛИ ШТАТА РАБОТНИКОВ - </a:t>
            </a:r>
            <a:r>
              <a:rPr lang="en-US" sz="2359" b="1" dirty="0">
                <a:solidFill>
                  <a:srgbClr val="7030A0"/>
                </a:solidFill>
                <a:latin typeface="Trebuchet MS (Заголовки)"/>
              </a:rPr>
              <a:t>III</a:t>
            </a:r>
            <a:endParaRPr lang="ru-RU" sz="1452" b="1" dirty="0">
              <a:solidFill>
                <a:srgbClr val="7030A0"/>
              </a:solidFill>
              <a:latin typeface="Trebuchet MS (Заголовки)"/>
            </a:endParaRPr>
          </a:p>
        </p:txBody>
      </p:sp>
      <p:sp>
        <p:nvSpPr>
          <p:cNvPr id="5" name="Text Box 104"/>
          <p:cNvSpPr txBox="1">
            <a:spLocks/>
          </p:cNvSpPr>
          <p:nvPr/>
        </p:nvSpPr>
        <p:spPr bwMode="auto">
          <a:xfrm>
            <a:off x="1581150" y="1221729"/>
            <a:ext cx="9525000" cy="577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При сокращении работодатель должен предлагать работнику имеющиеся вакансии не только в том населенном пункте, где фактически работает работник, но и где находится сама компания, которая является местом работы (</a:t>
            </a:r>
            <a:r>
              <a:rPr lang="ru-RU" sz="1700" b="1" i="1" dirty="0">
                <a:solidFill>
                  <a:srgbClr val="7030A0"/>
                </a:solidFill>
                <a:latin typeface="Trebuchet MS (Заголовки)"/>
              </a:rPr>
              <a:t>Определение Верховного Суда РФ от 11.07.2022 № 9-КГПР22-5-К1</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Если восстановленному по решению суда работнику в первый день после восстановления вручают уведомление о предстоящем сокращении, это само по себе не свидетельствует о недобросовестных действиях работодателя, а суд должен проверить реальность такого сокращения (</a:t>
            </a:r>
            <a:r>
              <a:rPr lang="ru-RU" sz="1700" b="1" i="1" dirty="0">
                <a:solidFill>
                  <a:srgbClr val="7030A0"/>
                </a:solidFill>
                <a:latin typeface="Trebuchet MS (Заголовки)"/>
              </a:rPr>
              <a:t>Определение Первого кассационного суда общей юрисдикции от 25.07.2022 по делу № 88-18360/2022</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При сокращении работника с разъездным характером работы, если в его трудовом договоре не закреплено место его работы, необходимо предлагать имеющиеся вакансии на всей территории России (</a:t>
            </a:r>
            <a:r>
              <a:rPr lang="ru-RU" sz="1700" b="1" i="1" dirty="0">
                <a:solidFill>
                  <a:srgbClr val="7030A0"/>
                </a:solidFill>
                <a:latin typeface="Trebuchet MS (Заголовки)"/>
              </a:rPr>
              <a:t>Определение Второго кассационного суда общей юрисдикции от 08.12.2022 № 88-28314/2022</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1009974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519841"/>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ОБ УВОЛЬНЕНИИ ПО СОБСТВЕННОМУ ЖЕЛАНИЮ - </a:t>
            </a:r>
            <a:r>
              <a:rPr lang="en-US" sz="2359" b="1" dirty="0">
                <a:solidFill>
                  <a:srgbClr val="7030A0"/>
                </a:solidFill>
                <a:latin typeface="Trebuchet MS (Заголовки)"/>
              </a:rPr>
              <a:t>I</a:t>
            </a:r>
            <a:endParaRPr lang="ru-RU" sz="1452" b="1" dirty="0">
              <a:solidFill>
                <a:srgbClr val="7030A0"/>
              </a:solidFill>
              <a:latin typeface="Trebuchet MS (Заголовки)"/>
            </a:endParaRPr>
          </a:p>
        </p:txBody>
      </p:sp>
      <p:sp>
        <p:nvSpPr>
          <p:cNvPr id="5" name="Text Box 104"/>
          <p:cNvSpPr txBox="1">
            <a:spLocks/>
          </p:cNvSpPr>
          <p:nvPr/>
        </p:nvSpPr>
        <p:spPr bwMode="auto">
          <a:xfrm>
            <a:off x="1367073" y="1269601"/>
            <a:ext cx="9976919" cy="4444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Если после получения от работника заявления об увольнении по собственному желанию работодатель не разъяснил работнику последствия подачи такого заявления, право на его отзыв, не выяснил причины подачи такого заявления и не подтвердил его добровольность, увольнение может быть признано незаконным (</a:t>
            </a:r>
            <a:r>
              <a:rPr lang="ru-RU" sz="1700" b="1" i="1" dirty="0">
                <a:solidFill>
                  <a:srgbClr val="7030A0"/>
                </a:solidFill>
                <a:latin typeface="Trebuchet MS (Заголовки)"/>
              </a:rPr>
              <a:t>Определение Седьмого кассационного суда общей юрисдикции от 09.08.2022 по делу № 88-12401/2022</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Если работник находится на больничном и лишен возможности отозвать заявление об увольнении по собственному желанию письменно, по почте, электронной почте или в мессенджере, то он может это сделать устно в ходе телефонного разговора (</a:t>
            </a:r>
            <a:r>
              <a:rPr lang="ru-RU" sz="1700" b="1" i="1" dirty="0">
                <a:solidFill>
                  <a:srgbClr val="7030A0"/>
                </a:solidFill>
                <a:latin typeface="Trebuchet MS (Заголовки)"/>
              </a:rPr>
              <a:t>Определение Третьего кассационного суда общей юрисдикции от 30 октября 2023 г. № 88-21630/2023</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261018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519841"/>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ОБ УВОЛЬНЕНИИ ПО СОБСТВЕННОМУ ЖЕЛАНИЮ - </a:t>
            </a:r>
            <a:r>
              <a:rPr lang="en-US" sz="2359" b="1" dirty="0">
                <a:solidFill>
                  <a:srgbClr val="7030A0"/>
                </a:solidFill>
                <a:latin typeface="Trebuchet MS (Заголовки)"/>
              </a:rPr>
              <a:t>II</a:t>
            </a:r>
            <a:endParaRPr lang="ru-RU" sz="1452" b="1" dirty="0">
              <a:solidFill>
                <a:srgbClr val="7030A0"/>
              </a:solidFill>
              <a:latin typeface="Trebuchet MS (Заголовки)"/>
            </a:endParaRPr>
          </a:p>
        </p:txBody>
      </p:sp>
      <p:sp>
        <p:nvSpPr>
          <p:cNvPr id="5" name="Text Box 104"/>
          <p:cNvSpPr txBox="1">
            <a:spLocks/>
          </p:cNvSpPr>
          <p:nvPr/>
        </p:nvSpPr>
        <p:spPr bwMode="auto">
          <a:xfrm>
            <a:off x="1367073" y="1574401"/>
            <a:ext cx="9976919" cy="3547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Уволенный по собственному желанию работник может быть восстановлен на работе, если будет доказано, что на момент подачи заявления у него было психическое расстройство. При этом не имеет значение оказание давление со стороны работодателя не оказывалось. После увольнения работник проходил лечение в клинической психиатрической больнице, имел соответствующий диагноз. Судебно-психиатрическая экспертиза показала, что работник не мог понимать значение своих действий и руководить ими, а значит, отсутствовало волеизъявление на прекращение трудовых отношений (</a:t>
            </a:r>
            <a:r>
              <a:rPr lang="ru-RU" sz="1700" b="1" i="1" dirty="0">
                <a:solidFill>
                  <a:srgbClr val="7030A0"/>
                </a:solidFill>
                <a:latin typeface="Trebuchet MS (Заголовки)"/>
              </a:rPr>
              <a:t>Определение Первого кассационного суда общей юрисдикции от 01 августа 2023 г. по делу № 88-24959/2023</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endParaRPr lang="ru-RU" sz="1700" dirty="0">
              <a:latin typeface="Trebuchet MS (Заголовки)"/>
            </a:endParaRPr>
          </a:p>
        </p:txBody>
      </p:sp>
    </p:spTree>
    <p:extLst>
      <p:ext uri="{BB962C8B-B14F-4D97-AF65-F5344CB8AC3E}">
        <p14:creationId xmlns:p14="http://schemas.microsoft.com/office/powerpoint/2010/main" val="293784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3"/>
          <p:cNvSpPr txBox="1">
            <a:spLocks/>
          </p:cNvSpPr>
          <p:nvPr/>
        </p:nvSpPr>
        <p:spPr bwMode="auto">
          <a:xfrm>
            <a:off x="1501253" y="605566"/>
            <a:ext cx="9430603" cy="726096"/>
          </a:xfrm>
          <a:prstGeom prst="rect">
            <a:avLst/>
          </a:prstGeom>
          <a:noFill/>
          <a:ln w="9525">
            <a:noFill/>
            <a:miter lim="800000"/>
            <a:headEnd/>
            <a:tailEnd/>
          </a:ln>
        </p:spPr>
        <p:txBody>
          <a:bodyPr wrap="square" lIns="0" tIns="0" rIns="0" bIns="0">
            <a:spAutoFit/>
          </a:bodyPr>
          <a:lstStyle/>
          <a:p>
            <a:pPr algn="ctr"/>
            <a:r>
              <a:rPr lang="ru-RU" sz="2359" b="1" dirty="0">
                <a:solidFill>
                  <a:srgbClr val="7030A0"/>
                </a:solidFill>
                <a:latin typeface="Trebuchet MS (Заголовки)"/>
              </a:rPr>
              <a:t>СУДЕБНАЯ ПРАКТИКА ПО СПОРАМ ОБ УВОЛЬНЕНИИ ПО СОГЛАШЕНИЮ СТОРОН</a:t>
            </a:r>
            <a:endParaRPr lang="ru-RU" sz="1452" b="1" dirty="0">
              <a:solidFill>
                <a:srgbClr val="7030A0"/>
              </a:solidFill>
              <a:latin typeface="Trebuchet MS (Заголовки)"/>
            </a:endParaRPr>
          </a:p>
        </p:txBody>
      </p:sp>
      <p:sp>
        <p:nvSpPr>
          <p:cNvPr id="5" name="Text Box 104"/>
          <p:cNvSpPr txBox="1">
            <a:spLocks/>
          </p:cNvSpPr>
          <p:nvPr/>
        </p:nvSpPr>
        <p:spPr bwMode="auto">
          <a:xfrm>
            <a:off x="1654628" y="1345801"/>
            <a:ext cx="9102271" cy="472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tabLst>
                <a:tab pos="1281113" algn="l"/>
                <a:tab pos="3611563" algn="r"/>
              </a:tabLst>
              <a:defRPr sz="2400">
                <a:solidFill>
                  <a:schemeClr val="tx1"/>
                </a:solidFill>
                <a:latin typeface="Times New Roman" pitchFamily="18" charset="0"/>
                <a:cs typeface="Times New Roman" pitchFamily="18" charset="0"/>
              </a:defRPr>
            </a:lvl1pPr>
            <a:lvl2pPr marL="742950" indent="-285750" eaLnBrk="0" hangingPunct="0">
              <a:tabLst>
                <a:tab pos="1281113" algn="l"/>
                <a:tab pos="3611563" algn="r"/>
              </a:tabLst>
              <a:defRPr sz="2400">
                <a:solidFill>
                  <a:schemeClr val="tx1"/>
                </a:solidFill>
                <a:latin typeface="Times New Roman" pitchFamily="18" charset="0"/>
                <a:cs typeface="Times New Roman" pitchFamily="18" charset="0"/>
              </a:defRPr>
            </a:lvl2pPr>
            <a:lvl3pPr marL="1143000" indent="-228600" eaLnBrk="0" hangingPunct="0">
              <a:tabLst>
                <a:tab pos="1281113" algn="l"/>
                <a:tab pos="3611563" algn="r"/>
              </a:tabLst>
              <a:defRPr sz="2400">
                <a:solidFill>
                  <a:schemeClr val="tx1"/>
                </a:solidFill>
                <a:latin typeface="Times New Roman" pitchFamily="18" charset="0"/>
                <a:cs typeface="Times New Roman" pitchFamily="18" charset="0"/>
              </a:defRPr>
            </a:lvl3pPr>
            <a:lvl4pPr marL="1600200" indent="-228600" eaLnBrk="0" hangingPunct="0">
              <a:tabLst>
                <a:tab pos="1281113" algn="l"/>
                <a:tab pos="3611563" algn="r"/>
              </a:tabLst>
              <a:defRPr sz="2400">
                <a:solidFill>
                  <a:schemeClr val="tx1"/>
                </a:solidFill>
                <a:latin typeface="Times New Roman" pitchFamily="18" charset="0"/>
                <a:cs typeface="Times New Roman" pitchFamily="18" charset="0"/>
              </a:defRPr>
            </a:lvl4pPr>
            <a:lvl5pPr marL="2057400" indent="-228600" eaLnBrk="0" hangingPunct="0">
              <a:tabLst>
                <a:tab pos="1281113" algn="l"/>
                <a:tab pos="3611563" algn="r"/>
              </a:tabLst>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tabLst>
                <a:tab pos="1281113" algn="l"/>
                <a:tab pos="3611563" algn="r"/>
              </a:tabLst>
              <a:defRPr sz="2400">
                <a:solidFill>
                  <a:schemeClr val="tx1"/>
                </a:solidFill>
                <a:latin typeface="Times New Roman" pitchFamily="18" charset="0"/>
                <a:cs typeface="Times New Roman" pitchFamily="18" charset="0"/>
              </a:defRPr>
            </a:lvl9pPr>
          </a:lstStyle>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Если работник, подписавший соглашение о расторжении трудового договора, пытается отозвать свою подпись в таком соглашении, а также предпринимает действия, свидетельствующие об отсутствии желания уволиться, увольнение может быть признано судом незаконным (</a:t>
            </a:r>
            <a:r>
              <a:rPr lang="ru-RU" sz="1700" b="1" i="1" dirty="0">
                <a:solidFill>
                  <a:srgbClr val="7030A0"/>
                </a:solidFill>
                <a:latin typeface="Trebuchet MS (Заголовки)"/>
              </a:rPr>
              <a:t>Определение Первого кассационного суда общей юрисдикции от 21.12.2020 по делу № 8Г-26753/2020</a:t>
            </a:r>
            <a:r>
              <a:rPr lang="ru-RU" sz="1700" dirty="0">
                <a:latin typeface="Trebuchet MS (Заголовки)"/>
              </a:rPr>
              <a:t>).</a:t>
            </a:r>
          </a:p>
          <a:p>
            <a:pPr marL="259232" indent="-259232" algn="just">
              <a:lnSpc>
                <a:spcPct val="150000"/>
              </a:lnSpc>
              <a:spcBef>
                <a:spcPts val="544"/>
              </a:spcBef>
              <a:buClr>
                <a:srgbClr val="5F2875"/>
              </a:buClr>
              <a:buFont typeface="Wingdings" panose="05000000000000000000" pitchFamily="2" charset="2"/>
              <a:buChar char="Ø"/>
            </a:pPr>
            <a:r>
              <a:rPr lang="ru-RU" sz="1700" dirty="0">
                <a:latin typeface="Trebuchet MS (Заголовки)"/>
              </a:rPr>
              <a:t>Если соглашение о расторжении трудового договора подписано «день в день», а работник впоследствии оспаривает правомерность своего увольнения, суд может признать расторжение трудового договора незаконным, т.к. работник был лишен возможности оценить правовые последствия подписания такого соглашения, не в полной мере осознавал свои действия и их последствия в виде потери работы и средств к существованию (</a:t>
            </a:r>
            <a:r>
              <a:rPr lang="ru-RU" sz="1700" b="1" i="1" dirty="0">
                <a:solidFill>
                  <a:srgbClr val="7030A0"/>
                </a:solidFill>
                <a:latin typeface="Trebuchet MS (Заголовки)"/>
              </a:rPr>
              <a:t>Определение Второго кассационного суда общей юрисдикции от 27.07.2021 по делу № 88-16841/2021</a:t>
            </a:r>
            <a:r>
              <a:rPr lang="ru-RU" sz="1700" dirty="0">
                <a:latin typeface="Trebuchet MS (Заголовки)"/>
              </a:rPr>
              <a:t>).</a:t>
            </a:r>
          </a:p>
        </p:txBody>
      </p:sp>
    </p:spTree>
    <p:extLst>
      <p:ext uri="{BB962C8B-B14F-4D97-AF65-F5344CB8AC3E}">
        <p14:creationId xmlns:p14="http://schemas.microsoft.com/office/powerpoint/2010/main" val="235801646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1314</TotalTime>
  <Words>2225</Words>
  <Application>Microsoft Office PowerPoint</Application>
  <PresentationFormat>Широкоэкранный</PresentationFormat>
  <Paragraphs>74</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Calibri</vt:lpstr>
      <vt:lpstr>Calibri Light</vt:lpstr>
      <vt:lpstr>Times New Roman</vt:lpstr>
      <vt:lpstr>Trebuchet MS (Заголовки)</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 Бережнов</dc:creator>
  <cp:lastModifiedBy>Nick</cp:lastModifiedBy>
  <cp:revision>93</cp:revision>
  <dcterms:created xsi:type="dcterms:W3CDTF">2020-10-30T13:33:11Z</dcterms:created>
  <dcterms:modified xsi:type="dcterms:W3CDTF">2024-02-21T11:48:00Z</dcterms:modified>
</cp:coreProperties>
</file>