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76" r:id="rId8"/>
    <p:sldId id="279" r:id="rId9"/>
    <p:sldId id="280" r:id="rId10"/>
    <p:sldId id="259" r:id="rId11"/>
    <p:sldId id="273" r:id="rId12"/>
    <p:sldId id="275" r:id="rId13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Автор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 varScale="1">
        <p:scale>
          <a:sx n="144" d="100"/>
          <a:sy n="144" d="100"/>
        </p:scale>
        <p:origin x="51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1579"/>
    </p:cViewPr>
  </p:sorterViewPr>
  <p:notesViewPr>
    <p:cSldViewPr snapToGrid="0">
      <p:cViewPr>
        <p:scale>
          <a:sx n="182" d="100"/>
          <a:sy n="182" d="100"/>
        </p:scale>
        <p:origin x="-638" y="138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B82CC1C-2EFA-41CD-8EE1-D64C4317C9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9F3A9A9-5F67-4774-9AE0-18456713EA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3173202-3FA2-4863-9924-4F9298719CA6}" type="datetime1">
              <a:rPr lang="ru-RU" smtClean="0"/>
              <a:t>ср 21.02.24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822A631-0269-4E45-A3DF-4FA7D06E90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69B2A7-A232-444D-B3CD-C3D1E5A8E2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F9F022-6C35-409F-B2A6-FFC7C9918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499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1285-024B-434B-8505-8BDCC11E2F3D}" type="datetime1">
              <a:rPr lang="ru-RU" smtClean="0"/>
              <a:pPr/>
              <a:t>ср 21.02.24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7DC217-DF71-1A49-B3EA-559F1F43B0F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noProof="0" dirty="0"/>
              <a:t>20 октября съезд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97DC217-DF71-1A49-B3EA-559F1F43B0F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650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5825630"/>
          </a:xfrm>
        </p:spPr>
        <p:txBody>
          <a:bodyPr>
            <a:noAutofit/>
          </a:bodyPr>
          <a:lstStyle/>
          <a:p>
            <a:r>
              <a:rPr lang="ru-RU" sz="700" b="1" dirty="0"/>
              <a:t>Президиум ЦС 8 ноября</a:t>
            </a:r>
          </a:p>
          <a:p>
            <a:r>
              <a:rPr lang="ru-RU" sz="700" dirty="0"/>
              <a:t>проходил в режиме ВКС</a:t>
            </a:r>
          </a:p>
          <a:p>
            <a:r>
              <a:rPr lang="ru-RU" sz="700" dirty="0"/>
              <a:t>Было решено продлить работу по приоритетному направлению «Финансирование» до марта 2024 года для продвижения предложения съезда – добиваться разработки и утверждения графика увеличения бюджетного финансирования фундаментальных исследований в процентах от ВВП.</a:t>
            </a:r>
          </a:p>
          <a:p>
            <a:r>
              <a:rPr lang="ru-RU" sz="700" dirty="0"/>
              <a:t>Поддержано предложение Г.В. </a:t>
            </a:r>
            <a:r>
              <a:rPr lang="ru-RU" sz="700" dirty="0" err="1"/>
              <a:t>Чучевой</a:t>
            </a:r>
            <a:r>
              <a:rPr lang="ru-RU" sz="700" dirty="0"/>
              <a:t> ввести в штатное расписание должности руководитель аппарата и юрист.</a:t>
            </a:r>
          </a:p>
          <a:p>
            <a:r>
              <a:rPr lang="ru-RU" sz="700" dirty="0"/>
              <a:t>Президиум ЦС одобрил подготовленный рабочей группой профсоюза отзыв на присланный из </a:t>
            </a:r>
            <a:r>
              <a:rPr lang="ru-RU" sz="700" dirty="0" err="1"/>
              <a:t>Минобрнауки</a:t>
            </a:r>
            <a:r>
              <a:rPr lang="ru-RU" sz="700" dirty="0"/>
              <a:t> проект Примерного положения об оплате труда. Замечания направлены в министерство. Решено продолжить консультации по введению и корректировке приказа, финансовому обеспечению его реализации.</a:t>
            </a:r>
          </a:p>
          <a:p>
            <a:r>
              <a:rPr lang="ru-RU" sz="700" dirty="0"/>
              <a:t>Президиум ЦС одобрил подготовленный и в целом согласованный с РАН текст нового соглашения о сотрудничестве профсоюза и академии, а также план совместных действий на 2023/24 годы. Решено провести новый цикл консультаций с руководством РАН для корректировки этих документов и подписания соглашения.</a:t>
            </a:r>
          </a:p>
          <a:p>
            <a:r>
              <a:rPr lang="ru-RU" sz="700" dirty="0"/>
              <a:t>Отмечена недостаточная проработанность отдельных разделов проекта нового Межотраслевого соглашения. Внесены изменения в состав рабочей группы по подготовке МОС и представителей профсоюза в Комиссии </a:t>
            </a:r>
            <a:r>
              <a:rPr lang="ru-RU" sz="700" dirty="0" err="1"/>
              <a:t>Минобрнауки</a:t>
            </a:r>
            <a:r>
              <a:rPr lang="ru-RU" sz="700" dirty="0"/>
              <a:t> по подготовке и контролю за выполнением Межотраслевого соглашения. </a:t>
            </a:r>
          </a:p>
          <a:p>
            <a:endParaRPr lang="ru-RU" sz="700" dirty="0"/>
          </a:p>
          <a:p>
            <a:r>
              <a:rPr lang="ru-RU" sz="700" dirty="0"/>
              <a:t>На заседании </a:t>
            </a:r>
            <a:r>
              <a:rPr lang="ru-RU" sz="700" b="1" dirty="0"/>
              <a:t>Центрального совета (ЦС) профсоюза 28-30 ноября </a:t>
            </a:r>
            <a:r>
              <a:rPr lang="ru-RU" sz="700" dirty="0"/>
              <a:t>решались текущие вопросы и проблемы, накопившиеся за </a:t>
            </a:r>
            <a:r>
              <a:rPr lang="ru-RU" sz="700" dirty="0" err="1"/>
              <a:t>досъездовское</a:t>
            </a:r>
            <a:r>
              <a:rPr lang="ru-RU" sz="700" dirty="0"/>
              <a:t> время и несколько предыдущих лет. </a:t>
            </a:r>
          </a:p>
          <a:p>
            <a:r>
              <a:rPr lang="ru-RU" sz="700" dirty="0"/>
              <a:t>Окончательно сформирована управленческая команда профсоюза. Вместо покинувшего пост заместителя председателя на основании собственного заявления Я.Л. Богомолова, работавшего на полную ставку, добавилось два зама - председатель Санкт-Петербургской региональной организации профсоюза А.П. Филиппов (основная задача - работа с новым отделением РАН) и член президиума ЦС Н.Г. </a:t>
            </a:r>
            <a:r>
              <a:rPr lang="ru-RU" sz="700" dirty="0" err="1"/>
              <a:t>Тюрнина</a:t>
            </a:r>
            <a:r>
              <a:rPr lang="ru-RU" sz="700" dirty="0"/>
              <a:t> (основное направление - работа с молодежью, кадровым резервом). </a:t>
            </a:r>
          </a:p>
          <a:p>
            <a:r>
              <a:rPr lang="ru-RU" sz="700" dirty="0"/>
              <a:t>Зоны ответственности заместителей председателя профсоюза определены, после окончательного согласования их полномочия будут обнародованы. </a:t>
            </a:r>
          </a:p>
          <a:p>
            <a:r>
              <a:rPr lang="ru-RU" sz="700" dirty="0"/>
              <a:t>Выбраны трое новых председателей комиссий ЦС: Н.Г. Демченко - Жилищная комиссия, Р.М. Еремина - Социальная комиссия, И.А. Козлова – Научно-производственная комиссия. </a:t>
            </a:r>
          </a:p>
          <a:p>
            <a:r>
              <a:rPr lang="ru-RU" sz="700" dirty="0"/>
              <a:t>Принят новый регламент работы Центрального совета, его президиума и комиссий профсоюза. Прежний документ был несовершенен, к тому же серьезно устарел. Отсутствие четко прописанного порядка работы коллегиальных органов очень мешало делу. </a:t>
            </a:r>
          </a:p>
          <a:p>
            <a:r>
              <a:rPr lang="ru-RU" sz="700" dirty="0"/>
              <a:t>Утвержден план мероприятий профсоюза на 2024 год, включающий проведение конкурса первичных профорганизаций,  </a:t>
            </a:r>
            <a:r>
              <a:rPr lang="ru-RU" sz="700" dirty="0" err="1"/>
              <a:t>Академиад</a:t>
            </a:r>
            <a:r>
              <a:rPr lang="ru-RU" sz="700" dirty="0"/>
              <a:t> по лыжным гонкам, горным лыжам, волейболу,  настольному теннису, XXIX Всероссийской (Поволжской) ассамблеи с молодежной секцией, Молодежной межрегиональной конференции в Варнавино (МНПК-2023), Молодежного межрегионального семинара на Северо-Западе, выездного заседания Президиума ЦС, участие Профсоюза в Общем собрании РАН.</a:t>
            </a:r>
            <a:br>
              <a:rPr lang="ru-RU" sz="700" dirty="0"/>
            </a:br>
            <a:r>
              <a:rPr lang="ru-RU" sz="700" dirty="0"/>
              <a:t>Подробно обсуждалась ситуация в Профсоюзе СО РАН.</a:t>
            </a:r>
          </a:p>
          <a:p>
            <a:r>
              <a:rPr lang="ru-RU" sz="700" dirty="0"/>
              <a:t>В режиме видеоконференцсвязи прошла встреча членов ЦС с  руководителем Департамента экономической политики Министерства науки и высшего образования А.С. </a:t>
            </a:r>
            <a:r>
              <a:rPr lang="ru-RU" sz="700" dirty="0" err="1"/>
              <a:t>Канукоевым</a:t>
            </a:r>
            <a:r>
              <a:rPr lang="ru-RU" sz="700" dirty="0"/>
              <a:t>. Он рассказал об уже стартовавших и запланированных на ближайшее время мероприятиях департамента по улучшению качества финансового менеджмента НИИ и ситуации с новой системой оплаты труда.</a:t>
            </a:r>
          </a:p>
          <a:p>
            <a:r>
              <a:rPr lang="ru-RU" sz="700" dirty="0"/>
              <a:t>Планируется, что подобные встречи станут традиционными и будут проводиться на площадке профсоюза  в конце года (разговор о планах на новый период) и в первом квартале (обсуждение итогов завершившегося этапа).</a:t>
            </a:r>
          </a:p>
          <a:p>
            <a:endParaRPr lang="ru-RU" sz="700" noProof="0" dirty="0"/>
          </a:p>
          <a:p>
            <a:r>
              <a:rPr lang="ru-RU" sz="700" b="1" dirty="0"/>
              <a:t>Президиум ЦС 20 декабря </a:t>
            </a:r>
            <a:r>
              <a:rPr lang="ru-RU" sz="700" dirty="0"/>
              <a:t>в режиме ВКС. В повестке было подведение промежуточных итогов работы по приоритетному направлению «Финансирование»;  рассмотрение результатов работы комиссий, готовивших предложения профсоюза по  итогам встречи с А.С. </a:t>
            </a:r>
            <a:r>
              <a:rPr lang="ru-RU" sz="700" dirty="0" err="1"/>
              <a:t>Канукоевым</a:t>
            </a:r>
            <a:r>
              <a:rPr lang="ru-RU" sz="700" dirty="0"/>
              <a:t>; определение формата празднования организацией 300-летия Академии наук;  утверждение сметы поступлений и расходов на 2024 год.</a:t>
            </a:r>
            <a:endParaRPr lang="ru-RU" sz="7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912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49275" y="800100"/>
            <a:ext cx="5772150" cy="32480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799" y="4219662"/>
            <a:ext cx="5501081" cy="4894978"/>
          </a:xfrm>
        </p:spPr>
        <p:txBody>
          <a:bodyPr/>
          <a:lstStyle/>
          <a:p>
            <a:r>
              <a:rPr lang="ru-RU" sz="700" b="1" dirty="0" err="1"/>
              <a:t>Минобрнауки</a:t>
            </a:r>
            <a:r>
              <a:rPr lang="ru-RU" sz="700" dirty="0"/>
              <a:t> – включили председателя профсоюза в Коллегию министерства?, включили Киселеву в </a:t>
            </a:r>
            <a:r>
              <a:rPr lang="ru-RU" sz="700" dirty="0" err="1"/>
              <a:t>Жилкомиссию</a:t>
            </a:r>
            <a:r>
              <a:rPr lang="ru-RU" sz="700" dirty="0"/>
              <a:t>? </a:t>
            </a:r>
          </a:p>
          <a:p>
            <a:r>
              <a:rPr lang="ru-RU" sz="700" dirty="0"/>
              <a:t>Запланировали проведение встреч с профактивом на площадке профсоюза  в конце года (разговор о планах на новый период) и в первом квартале (обсуждение итогов завершившегося этапа).</a:t>
            </a:r>
          </a:p>
          <a:p>
            <a:r>
              <a:rPr lang="ru-RU" sz="700" b="1" dirty="0"/>
              <a:t>Участие профсоюза в работе над проектом нового примерного положения об оплате труда.</a:t>
            </a:r>
            <a:r>
              <a:rPr lang="ru-RU" sz="700" dirty="0"/>
              <a:t> Сформулировать, что такое молодой специалист и молодой ученый для определения мер поддержки этих категорий в рамках отраслевой системы оплаты труда, уточнили список должностей рабочих и АУП. Профсоюз будет участвовать в мониторинге введения соответствующих локальных нормативных актов в организациях с тем, чтобы выделить те, в которых возникли проблемы с выплатами минимальных окладов. На обеспечение новых примерных положений дополнительных средств выделяться не будет, но министерство может точечно помочь тем, кто окажется в особенно трудном положении.</a:t>
            </a:r>
          </a:p>
          <a:p>
            <a:r>
              <a:rPr lang="ru-RU" sz="700" dirty="0"/>
              <a:t>Предложения профсоюза:</a:t>
            </a:r>
          </a:p>
          <a:p>
            <a:r>
              <a:rPr lang="ru-RU" sz="700" dirty="0"/>
              <a:t>Кого отнести к категориям «молодой специалист» и «молодой ученый» для определения мер поддержки в рамках отраслевой системы оплаты труда? Молодыми специалистами профсоюз предложил считать работников, получивших высшее образование по имеющим государственную аккредитацию образовательным программам и впервые принятым на работу в соответствии с полученной специальностью, в течение одного года со дня получения профессионального образования. Такие работники из числа молодых ученых и сотрудников, занятых на инженерно-технических должностях, должны иметь право на выплаты за интенсивность и высокие результаты работы на период адаптации к профессиональной деятельности. К молодым ученым предложено отнести всех научных работников в возрасте до 35 лет включительно, а также научных работников, имеющих крови декабрь 2023 В конце декабря </a:t>
            </a:r>
            <a:r>
              <a:rPr lang="ru-RU" sz="700" dirty="0" err="1"/>
              <a:t>Минобрнауки</a:t>
            </a:r>
            <a:r>
              <a:rPr lang="ru-RU" sz="700" dirty="0"/>
              <a:t> начало доводить до подведомственных организаций дополнительную финансовую поддержку для достижения в текущем году целевых показателей заработной платы (средства на выполнение указа президента о доведении средних зарплат ученых до 200% от среднерегиональной). </a:t>
            </a:r>
          </a:p>
          <a:p>
            <a:r>
              <a:rPr lang="ru-RU" sz="700" dirty="0"/>
              <a:t>Какие критерии при стимулировании? Для рабочих предложено учитывать: - особый режим работы (связанный с обеспечением безаварийного, безотказного и бесперебойного функционирования инженерных и хозяйственно-эксплуатационных систем жизнеобеспечения учреждения) - выполнение особо важных, срочных работ, а также других видов работ, связанных со спецификой деятельности учреждения. Для всех категорий работников рекомендуется учитывать: - успешное и добросовестное исполнение должностных обязанностей в соответствующем периоде - инициативу, творчество, новаторство и внедрение современных форм и методов организации труда - качественную подготовку и проведение мероприятий, связанных с уставной деятельностью учреждения - выполнение порученной работы, связанной с обеспечением рабочего процесса или уставной деятельности учреждения - качественную подготовку и своевременную сдачу отчетности - участие в выполнении важных работ, мероприятий - разработку и внедрение рационализаторских предложений. </a:t>
            </a:r>
          </a:p>
          <a:p>
            <a:r>
              <a:rPr lang="ru-RU" sz="700" dirty="0"/>
              <a:t>Какими должны быть стимулирующие выплаты за степень? За кандидатскую степень - 10-20%, за докторскую степень - 20-30% к установленному окладу. Как профсоюз может помочь </a:t>
            </a:r>
            <a:r>
              <a:rPr lang="ru-RU" sz="700" dirty="0" err="1"/>
              <a:t>Минобрнауки</a:t>
            </a:r>
            <a:r>
              <a:rPr lang="ru-RU" sz="700" dirty="0"/>
              <a:t> определить организации, в которых возникли проблемы с выплатами минимальных окладов при мониторинге внедрения новых Положений об оплате труда? Профсоюз готов вести анализ ситуации по обращениям организаций.</a:t>
            </a:r>
          </a:p>
          <a:p>
            <a:r>
              <a:rPr lang="ru-RU" sz="700" b="1" dirty="0"/>
              <a:t>МОС</a:t>
            </a:r>
          </a:p>
          <a:p>
            <a:r>
              <a:rPr lang="ru-RU" sz="700" dirty="0"/>
              <a:t>Состав комиссии по МОС был изменен в связи с обновлением руководящих органов профсоюза. Передача подготовленных материалов затянулась, поскольку их пришлось собирать из фрагментов. Были вопросы и к качеству их подготовки.</a:t>
            </a:r>
          </a:p>
          <a:p>
            <a:r>
              <a:rPr lang="ru-RU" sz="700" b="1" noProof="0" dirty="0"/>
              <a:t>РАН</a:t>
            </a:r>
          </a:p>
          <a:p>
            <a:r>
              <a:rPr lang="ru-RU" sz="700" dirty="0"/>
              <a:t>Приготовила выступление на декабрьскую научную сессию </a:t>
            </a:r>
            <a:r>
              <a:rPr lang="ru-RU" sz="700" b="1" dirty="0"/>
              <a:t>Общего собрания членов РАН</a:t>
            </a:r>
            <a:r>
              <a:rPr lang="ru-RU" sz="700" dirty="0"/>
              <a:t> по увеличению финансирования науки. Выступления отменили, поэтому мы внесли </a:t>
            </a:r>
            <a:r>
              <a:rPr lang="ru-RU" sz="700" noProof="0" dirty="0"/>
              <a:t>предложения в резолюцию в письменном виде.</a:t>
            </a:r>
          </a:p>
          <a:p>
            <a:r>
              <a:rPr lang="ru-RU" sz="700" dirty="0"/>
              <a:t>Новый вариант </a:t>
            </a:r>
            <a:r>
              <a:rPr lang="ru-RU" sz="700" b="1" dirty="0"/>
              <a:t>Соглашения о сотрудничестве профсоюза и РАН</a:t>
            </a:r>
            <a:r>
              <a:rPr lang="ru-RU" sz="700" dirty="0"/>
              <a:t> взамен прежнего, утратившего силу, в целом согласован. Однако начальник Управления правового обеспечения деятельности РАН настаивает, чтобы подписание документа было предварено отраслевыми соглашениями территориальных организаций профсоюза с соответствующими региональными отделениями РАН. Профсоюз выразил согласие с тем, что эти документы необходимо разработать и принять в рамках плана совместной работы, однако нельзя ставить в зависимость от них партнерское соглашение с РАН. Переговоры продолжаются.</a:t>
            </a:r>
            <a:endParaRPr lang="ru-RU" sz="700" noProof="0" dirty="0"/>
          </a:p>
          <a:p>
            <a:endParaRPr lang="ru-RU" sz="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046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1513689"/>
          </a:xfrm>
        </p:spPr>
        <p:txBody>
          <a:bodyPr/>
          <a:lstStyle/>
          <a:p>
            <a:r>
              <a:rPr lang="ru-RU" sz="800" b="1" dirty="0"/>
              <a:t>Конгресс МУ </a:t>
            </a:r>
          </a:p>
          <a:p>
            <a:r>
              <a:rPr lang="ru-RU" sz="800" dirty="0"/>
              <a:t>Юлия Егорова (СПб), Анастасия Топчиева (Москва), Анна </a:t>
            </a:r>
            <a:r>
              <a:rPr lang="ru-RU" sz="800" dirty="0" err="1"/>
              <a:t>Белослудцева</a:t>
            </a:r>
            <a:r>
              <a:rPr lang="ru-RU" sz="800" dirty="0"/>
              <a:t> (Томск)выступили спикерами на круглом столе в открытой программе III Конгресса молодых ученых, который проходил на федеральной территории «Сириус» в Сочи в конце ноября. Молодые профсоюзные активисты заявили к обсуждению тему, посвященную взаимодействию советов молодых ученых (СМУ) и профсоюза. В том числе благодаря поддержке многих наших коллег, которые оперативно откликнулись на призыв проголосовать, тема прошла серьезный отбор и победила в конкурсе. </a:t>
            </a:r>
          </a:p>
          <a:p>
            <a:r>
              <a:rPr lang="ru-RU" sz="800" b="1" dirty="0" err="1"/>
              <a:t>Академиада</a:t>
            </a:r>
            <a:r>
              <a:rPr lang="ru-RU" sz="800" b="1" dirty="0"/>
              <a:t> по волейболу</a:t>
            </a:r>
            <a:r>
              <a:rPr lang="ru-RU" sz="800" dirty="0"/>
              <a:t>. </a:t>
            </a:r>
          </a:p>
          <a:p>
            <a:r>
              <a:rPr lang="ru-RU" sz="800" dirty="0"/>
              <a:t>Приняли участие команды, представлявшие академические организации Екатеринбурга, Пущино, Новосибирска, Уфы, Казани, Сыктывкара, Иркутска, Москвы, Перми. Сильнейшей стала команда «Новосибирск-НЦ», второе место заняли их земляки из команды «Сибирь», бронзу завоевала сборная Екатеринбурга. На традиционных научных посиделках прозвучали доклады о деятельности Уфимского НЦ РАН, работе Профсоюза РАН и его спортивной политике, научно-популярные сообщения. </a:t>
            </a:r>
            <a:endParaRPr lang="ru-RU" sz="8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912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6368" y="1113522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28320" y="2147582"/>
            <a:ext cx="35862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4367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760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Незадолго до заседания ЦС первичная профорганизация Института ядерной физики РАН (крупнейшая в профсоюзе) на своей конференции приняла решение о выходе из региональной организации в связи с разногласиями, в частности, по поводу норм представительства </a:t>
            </a:r>
            <a:r>
              <a:rPr lang="ru-RU" dirty="0" err="1"/>
              <a:t>первичек</a:t>
            </a:r>
            <a:r>
              <a:rPr lang="ru-RU" dirty="0"/>
              <a:t> в коллегиальных органах и использования ресурсов организации. Несмотря на усилия руководства профсоюза и работу комиссии по урегулированию конфликта, помирить стороны не удалось. После длительных и напряженных дебатов было принято решение о том, что ЦС рекомендует организациям в течение полугода определить, как будут строиться их отношения. После этого совет вновь вернется к обсуждению вопроса.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83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670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98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1" name="Полилиния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9" name="Полилиния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22" name="Полилиния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8" name="Полилиния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ременная шка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03966553-6159-4242-B33B-027F2473920A}" type="datetime1">
              <a:rPr lang="ru-RU" noProof="0" smtClean="0"/>
              <a:t>ср 21.02.24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Полилиния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40FB8BE9-7A64-44AB-BB5B-AD811A6C2FE5}" type="datetime1">
              <a:rPr lang="ru-RU" noProof="0" smtClean="0"/>
              <a:t>ср 21.02.24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83235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Полилиния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AA76B42C-152E-47A0-82B2-16BAF395053B}" type="datetime1">
              <a:rPr lang="ru-RU" noProof="0" smtClean="0"/>
              <a:t>ср 21.02.24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16749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83788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</a:defRPr>
            </a:lvl4pPr>
            <a:lvl5pPr marL="1828800" indent="0">
              <a:buNone/>
              <a:defRPr sz="1400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20008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>
                <a:latin typeface="Arial" panose="020B0604020202020204" pitchFamily="34" charset="0"/>
              </a:defRPr>
            </a:lvl2pPr>
            <a:lvl3pPr marL="914400" indent="0">
              <a:buNone/>
              <a:defRPr sz="1800" b="1">
                <a:latin typeface="Arial" panose="020B0604020202020204" pitchFamily="34" charset="0"/>
              </a:defRPr>
            </a:lvl3pPr>
            <a:lvl4pPr marL="1371600" indent="0">
              <a:buNone/>
              <a:defRPr sz="1600" b="1">
                <a:latin typeface="Arial" panose="020B0604020202020204" pitchFamily="34" charset="0"/>
              </a:defRPr>
            </a:lvl4pPr>
            <a:lvl5pPr marL="1828800" indent="0">
              <a:buNone/>
              <a:defRPr sz="1600" b="1"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Конец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 rtlCol="0">
            <a:noAutofit/>
          </a:bodyPr>
          <a:lstStyle>
            <a:lvl1pPr marL="0" indent="0" algn="l">
              <a:buNone/>
              <a:defRPr sz="280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22" name="Полилиния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7" name="Полилиния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Полилиния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1314A10-1709-4319-A9C8-2A42B5467D8F}" type="datetime1">
              <a:rPr lang="ru-RU" noProof="0" smtClean="0"/>
              <a:t>ср 21.02.24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4" name="Полилиния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5" name="Полилиния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A2DF2193-8134-4486-89F6-62DB33FCB84D}" type="datetime1">
              <a:rPr lang="ru-RU" noProof="0" smtClean="0"/>
              <a:t>ср 21.02.24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олилиния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17" name="Полилиния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8" name="Полилиния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Полилиния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5" name="Полилиния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EE4C4DE0-4994-48E7-943F-980A68F8B6AF}" type="datetime1">
              <a:rPr lang="ru-RU" noProof="0" smtClean="0"/>
              <a:t>ср 21.02.24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иаграмма 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0" name="Дата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38B5AB67-CCC2-4E5A-B66D-B898F6ED4D06}" type="datetime1">
              <a:rPr lang="ru-RU" noProof="0" smtClean="0"/>
              <a:t>ср 21.02.24</a:t>
            </a:fld>
            <a:endParaRPr lang="ru-RU" noProof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 rtlCol="0"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ru-RU" noProof="0"/>
              <a:t>“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1813" y="4494213"/>
            <a:ext cx="3511550" cy="679450"/>
          </a:xfrm>
        </p:spPr>
        <p:txBody>
          <a:bodyPr rtlCol="0"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ru-RU" noProof="0"/>
              <a:t>”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ED787DF6-ACFE-4C00-9C96-EF7AECAF7268}" type="datetime1">
              <a:rPr lang="ru-RU" noProof="0" smtClean="0"/>
              <a:t>ср 21.02.24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31" name="Заголовок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Рисунок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10" name="Текст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1" name="Текст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7" name="Рисунок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12" name="Текст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3" name="Текст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8" name="Рисунок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14" name="Текст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5" name="Текст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9" name="Рисунок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16" name="Текст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7E0B0B17-4F50-4B35-B8C9-0613B43B9D97}" type="datetime1">
              <a:rPr lang="ru-RU" noProof="0" smtClean="0"/>
              <a:t>ср 21.02.24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9" name="Полилиния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1" name="Полилиния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5" name="Полилиния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7" name="Полилиния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8" name="Полилиния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29" name="Полилиния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ся команда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Заголовок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Arial" panose="020B060402020202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Рисунок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31" name="Текст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3" name="Рисунок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34" name="Текст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35" name="Текст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6" name="Рисунок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37" name="Текст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38" name="Текст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39" name="Рисунок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40" name="Текст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41" name="Текст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42" name="Рисунок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43" name="Текст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44" name="Текст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45" name="Рисунок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46" name="Текст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47" name="Текст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48" name="Рисунок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49" name="Текст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50" name="Текст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51" name="Рисунок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52" name="Текст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Имя</a:t>
            </a:r>
          </a:p>
        </p:txBody>
      </p:sp>
      <p:sp>
        <p:nvSpPr>
          <p:cNvPr id="53" name="Текст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rtl="0"/>
            <a:r>
              <a:rPr lang="ru-RU" noProof="0"/>
              <a:t>Должность</a:t>
            </a:r>
          </a:p>
        </p:txBody>
      </p:sp>
      <p:sp>
        <p:nvSpPr>
          <p:cNvPr id="18" name="Дата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5750FF87-0D30-4577-86A4-71D6B95F0809}" type="datetime1">
              <a:rPr lang="ru-RU" noProof="0" smtClean="0"/>
              <a:t>ср 21.02.24</a:t>
            </a:fld>
            <a:endParaRPr lang="ru-RU" noProof="0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НАЗВАНИЕ ПРЕЗЕНТАЦИИ</a:t>
            </a:r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0A41FFE9-9960-4022-A784-43C152265200}" type="datetime1">
              <a:rPr lang="ru-RU" noProof="0" smtClean="0"/>
              <a:t>ср 21.02.24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ru-RU" noProof="0"/>
              <a:t>ЗАГОЛОВОК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294A09A9-5501-47C1-A89A-A340965A2BE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2357" y="1448242"/>
            <a:ext cx="8723525" cy="3435411"/>
          </a:xfrm>
        </p:spPr>
        <p:txBody>
          <a:bodyPr rtlCol="0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Первые итоги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 планы на будущее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3200" dirty="0"/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6734" y="4665896"/>
            <a:ext cx="5104687" cy="904938"/>
          </a:xfrm>
        </p:spPr>
        <p:txBody>
          <a:bodyPr rtlCol="0"/>
          <a:lstStyle/>
          <a:p>
            <a:pPr rtl="0"/>
            <a:r>
              <a:rPr lang="ru-RU" sz="4400" b="1" dirty="0">
                <a:latin typeface="Arial Black" pitchFamily="34" charset="0"/>
              </a:rPr>
              <a:t>Галина Чучева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3757" y="-381965"/>
            <a:ext cx="7605757" cy="1828476"/>
          </a:xfrm>
        </p:spPr>
        <p:txBody>
          <a:bodyPr rtlCol="0"/>
          <a:lstStyle/>
          <a:p>
            <a:pPr rtl="0"/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Три месяца: что сделано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767" y="1812368"/>
            <a:ext cx="9779182" cy="374239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rtl="0"/>
            <a:r>
              <a:rPr lang="ru-RU" b="1" dirty="0"/>
              <a:t>Организационно-административная работа</a:t>
            </a:r>
          </a:p>
          <a:p>
            <a:pPr marL="457200" indent="-457200" rtl="0">
              <a:buFont typeface="Arial" pitchFamily="34" charset="0"/>
              <a:buChar char="•"/>
            </a:pPr>
            <a:r>
              <a:rPr lang="ru-RU" dirty="0"/>
              <a:t>оформлено право подписи документов</a:t>
            </a:r>
          </a:p>
          <a:p>
            <a:pPr marL="457200" indent="-457200" rtl="0">
              <a:buFont typeface="Arial" pitchFamily="34" charset="0"/>
              <a:buChar char="•"/>
            </a:pPr>
            <a:r>
              <a:rPr lang="ru-RU" dirty="0"/>
              <a:t>принят регламент работы коллегиальных органов</a:t>
            </a:r>
          </a:p>
          <a:p>
            <a:pPr marL="457200" indent="-457200" rtl="0">
              <a:buFont typeface="Arial" pitchFamily="34" charset="0"/>
              <a:buChar char="•"/>
            </a:pPr>
            <a:r>
              <a:rPr lang="ru-RU" dirty="0"/>
              <a:t>сформирован аппарат и команда</a:t>
            </a:r>
          </a:p>
          <a:p>
            <a:pPr marL="457200" indent="-457200" rtl="0">
              <a:buFont typeface="Arial" pitchFamily="34" charset="0"/>
              <a:buChar char="•"/>
            </a:pPr>
            <a:r>
              <a:rPr lang="ru-RU" dirty="0"/>
              <a:t>подготовлена к регистрации принятая съездом</a:t>
            </a:r>
          </a:p>
          <a:p>
            <a:pPr rtl="0"/>
            <a:r>
              <a:rPr lang="ru-RU" dirty="0"/>
              <a:t>     новая редакция устава</a:t>
            </a:r>
          </a:p>
          <a:p>
            <a:pPr marL="457200" indent="-457200" rtl="0">
              <a:buFont typeface="Arial" pitchFamily="34" charset="0"/>
              <a:buChar char="•"/>
            </a:pPr>
            <a:r>
              <a:rPr lang="ru-RU" dirty="0"/>
              <a:t>проведено заседание Центрального совета и два заседания президиума ЦС</a:t>
            </a:r>
          </a:p>
          <a:p>
            <a:pPr rtl="0"/>
            <a:endParaRPr lang="ru-RU" dirty="0"/>
          </a:p>
          <a:p>
            <a:pPr rtl="0"/>
            <a:endParaRPr lang="ru-RU" dirty="0"/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rtl="0"/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2880" y="6226105"/>
            <a:ext cx="5811852" cy="585595"/>
          </a:xfrm>
        </p:spPr>
        <p:txBody>
          <a:bodyPr rtlCol="0"/>
          <a:lstStyle/>
          <a:p>
            <a:pPr algn="l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Первые итоги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и планы на будущее.</a:t>
            </a:r>
          </a:p>
          <a:p>
            <a:pPr algn="l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Г.В. Чучева. ПРАВДА-2024</a:t>
            </a:r>
            <a:endParaRPr lang="ru-RU" sz="180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515" y="665609"/>
            <a:ext cx="5350208" cy="1325563"/>
          </a:xfrm>
        </p:spPr>
        <p:txBody>
          <a:bodyPr rtlCol="0"/>
          <a:lstStyle/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Взаимодействие </a:t>
            </a:r>
            <a:br>
              <a:rPr lang="ru-RU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с партнерами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676" y="2298819"/>
            <a:ext cx="9981000" cy="379083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b="1" dirty="0"/>
              <a:t>Налажены связи с </a:t>
            </a:r>
            <a:r>
              <a:rPr lang="ru-RU" b="1" dirty="0" err="1"/>
              <a:t>Минобрнауки</a:t>
            </a:r>
            <a:r>
              <a:rPr lang="ru-RU" b="1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1" dirty="0"/>
              <a:t>Профсоюз внес предложения в проект нового примерного положения об оплате труда, которые  министерством были учтены, после чего профсоюз согласовал данный документ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b="1" dirty="0"/>
              <a:t>Завершена подготовка проекта Межотраслевого соглашения (МОС), достигнуты договоренности с профсоюзами работников здравоохранения и агропромышленного комплекса о совместной работе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1" dirty="0"/>
              <a:t>Подготовлено и в целом одобрено Соглашение о взаимодействии с РАН</a:t>
            </a:r>
          </a:p>
          <a:p>
            <a:pPr marL="342900" indent="-342900">
              <a:buFont typeface="Arial" pitchFamily="34" charset="0"/>
              <a:buChar char="•"/>
            </a:pPr>
            <a:endParaRPr lang="ru-RU" b="1" dirty="0"/>
          </a:p>
          <a:p>
            <a:pPr rtl="0"/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93FA18-50D6-0344-B477-1D7C91CF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21856" y="6246768"/>
            <a:ext cx="4350521" cy="611232"/>
          </a:xfrm>
        </p:spPr>
        <p:txBody>
          <a:bodyPr rtlCol="0"/>
          <a:lstStyle/>
          <a:p>
            <a:r>
              <a:rPr lang="ru-RU" sz="1800" dirty="0">
                <a:solidFill>
                  <a:schemeClr val="bg1"/>
                </a:solidFill>
              </a:rPr>
              <a:t>Первые итоги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chemeClr val="bg1"/>
                </a:solidFill>
              </a:rPr>
              <a:t>и планы на будущее. Г.В. Чучева. ПРАВДА-2024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894" y="-324740"/>
            <a:ext cx="7605757" cy="1666430"/>
          </a:xfrm>
        </p:spPr>
        <p:txBody>
          <a:bodyPr rtlCol="0"/>
          <a:lstStyle/>
          <a:p>
            <a:pPr rtl="0"/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Мероприятия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767" y="1812368"/>
            <a:ext cx="9779182" cy="3366815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4100" dirty="0"/>
              <a:t>Переписка с властными инстанциями по обращениям съезда.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4100" dirty="0"/>
              <a:t>Молодежь Профсоюза провела круглый стол, посвященный взаимодействию советов молодых ученых (СМУ) и профсоюза на III Конгрессе молодых ученых, который проходил на федеральной территории «Сириус» в Сочи в конце ноября.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4100" dirty="0"/>
              <a:t>На базе Уфимского научного центра 10-12 декабря проведена V Всероссийская </a:t>
            </a:r>
            <a:r>
              <a:rPr lang="ru-RU" sz="4100" dirty="0" err="1"/>
              <a:t>академиада</a:t>
            </a:r>
            <a:r>
              <a:rPr lang="ru-RU" sz="4100" dirty="0"/>
              <a:t> РАН                         по волейболу.</a:t>
            </a:r>
          </a:p>
          <a:p>
            <a:pPr rtl="0"/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3009" y="6169856"/>
            <a:ext cx="4273609" cy="688144"/>
          </a:xfrm>
        </p:spPr>
        <p:txBody>
          <a:bodyPr rtlCol="0"/>
          <a:lstStyle/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Первые итоги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и планы на будущее. Г.В. Чучева. ПРАВДА-2024</a:t>
            </a:r>
            <a:endParaRPr lang="ru-RU" sz="180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83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299975"/>
            <a:ext cx="8401624" cy="1325563"/>
          </a:xfrm>
        </p:spPr>
        <p:txBody>
          <a:bodyPr rtlCol="0"/>
          <a:lstStyle/>
          <a:p>
            <a:pPr rt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Хорошая новость</a:t>
            </a:r>
          </a:p>
        </p:txBody>
      </p:sp>
      <p:pic>
        <p:nvPicPr>
          <p:cNvPr id="42" name="Рисунок 15" descr="Портретный снимок сотрудника">
            <a:extLst>
              <a:ext uri="{FF2B5EF4-FFF2-40B4-BE49-F238E27FC236}">
                <a16:creationId xmlns:a16="http://schemas.microsoft.com/office/drawing/2014/main" id="{8BDB1906-FF07-4447-9C68-585F54C5EED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429" y="2227758"/>
            <a:ext cx="1200374" cy="1201242"/>
          </a:xfrm>
        </p:spPr>
      </p:pic>
      <p:sp>
        <p:nvSpPr>
          <p:cNvPr id="34" name="Текст 33">
            <a:extLst>
              <a:ext uri="{FF2B5EF4-FFF2-40B4-BE49-F238E27FC236}">
                <a16:creationId xmlns:a16="http://schemas.microsoft.com/office/drawing/2014/main" id="{C1C92E27-D550-F44E-8491-927F819E72B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23351" y="2426400"/>
            <a:ext cx="2281237" cy="347662"/>
          </a:xfrm>
        </p:spPr>
        <p:txBody>
          <a:bodyPr rtlCol="0"/>
          <a:lstStyle/>
          <a:p>
            <a:pPr rtl="0"/>
            <a:r>
              <a:rPr lang="ru-RU"/>
              <a:t>Павел Безруков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id="{7D722C50-45F7-D84B-B216-568F72D6634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123350" y="2811646"/>
            <a:ext cx="2281237" cy="347662"/>
          </a:xfrm>
        </p:spPr>
        <p:txBody>
          <a:bodyPr rtlCol="0"/>
          <a:lstStyle/>
          <a:p>
            <a:pPr rtl="0"/>
            <a:r>
              <a:rPr lang="ru-RU"/>
              <a:t>Президент</a:t>
            </a:r>
          </a:p>
        </p:txBody>
      </p:sp>
      <p:pic>
        <p:nvPicPr>
          <p:cNvPr id="43" name="Рисунок 17" descr="Портретный снимок сотрудника">
            <a:extLst>
              <a:ext uri="{FF2B5EF4-FFF2-40B4-BE49-F238E27FC236}">
                <a16:creationId xmlns:a16="http://schemas.microsoft.com/office/drawing/2014/main" id="{A82F6AEE-FCBF-0245-BB71-E76973B3A97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95813" y="2227758"/>
            <a:ext cx="1200374" cy="1201242"/>
          </a:xfrm>
        </p:spPr>
      </p:pic>
      <p:sp>
        <p:nvSpPr>
          <p:cNvPr id="36" name="Текст 35">
            <a:extLst>
              <a:ext uri="{FF2B5EF4-FFF2-40B4-BE49-F238E27FC236}">
                <a16:creationId xmlns:a16="http://schemas.microsoft.com/office/drawing/2014/main" id="{176187A9-3EBE-F64D-AE99-021BB3767F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70817" y="2422565"/>
            <a:ext cx="2281237" cy="347662"/>
          </a:xfrm>
        </p:spPr>
        <p:txBody>
          <a:bodyPr rtlCol="0"/>
          <a:lstStyle/>
          <a:p>
            <a:pPr rtl="0"/>
            <a:r>
              <a:rPr lang="ru-RU"/>
              <a:t>Мария Анисимова</a:t>
            </a:r>
          </a:p>
        </p:txBody>
      </p:sp>
      <p:sp>
        <p:nvSpPr>
          <p:cNvPr id="37" name="Текст 36">
            <a:extLst>
              <a:ext uri="{FF2B5EF4-FFF2-40B4-BE49-F238E27FC236}">
                <a16:creationId xmlns:a16="http://schemas.microsoft.com/office/drawing/2014/main" id="{7990731F-95DE-4F44-8EA0-E275CEAFD8A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870816" y="2807811"/>
            <a:ext cx="2281237" cy="347662"/>
          </a:xfrm>
        </p:spPr>
        <p:txBody>
          <a:bodyPr rtlCol="0"/>
          <a:lstStyle/>
          <a:p>
            <a:pPr rtl="0"/>
            <a:r>
              <a:rPr lang="ru-RU"/>
              <a:t>Генеральный директор</a:t>
            </a:r>
          </a:p>
        </p:txBody>
      </p:sp>
      <p:pic>
        <p:nvPicPr>
          <p:cNvPr id="44" name="Рисунок 19" descr="Портретный снимок сотрудника">
            <a:extLst>
              <a:ext uri="{FF2B5EF4-FFF2-40B4-BE49-F238E27FC236}">
                <a16:creationId xmlns:a16="http://schemas.microsoft.com/office/drawing/2014/main" id="{C99B7845-619A-9F40-A5C3-4C122626044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429" y="4254273"/>
            <a:ext cx="1200374" cy="1201242"/>
          </a:xfrm>
        </p:spPr>
      </p:pic>
      <p:sp>
        <p:nvSpPr>
          <p:cNvPr id="38" name="Текст 37">
            <a:extLst>
              <a:ext uri="{FF2B5EF4-FFF2-40B4-BE49-F238E27FC236}">
                <a16:creationId xmlns:a16="http://schemas.microsoft.com/office/drawing/2014/main" id="{5B19EE51-628F-CA4E-94B0-57E9ACA144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123351" y="4498793"/>
            <a:ext cx="2281237" cy="347662"/>
          </a:xfrm>
        </p:spPr>
        <p:txBody>
          <a:bodyPr rtlCol="0"/>
          <a:lstStyle/>
          <a:p>
            <a:pPr rtl="0"/>
            <a:r>
              <a:rPr lang="ru-RU"/>
              <a:t>Татьяна Селезнева</a:t>
            </a:r>
          </a:p>
        </p:txBody>
      </p:sp>
      <p:sp>
        <p:nvSpPr>
          <p:cNvPr id="39" name="Текст 38">
            <a:extLst>
              <a:ext uri="{FF2B5EF4-FFF2-40B4-BE49-F238E27FC236}">
                <a16:creationId xmlns:a16="http://schemas.microsoft.com/office/drawing/2014/main" id="{2A6ACC78-74DF-604E-BD14-4BBE7B4EEF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123350" y="4884039"/>
            <a:ext cx="2281237" cy="347662"/>
          </a:xfrm>
        </p:spPr>
        <p:txBody>
          <a:bodyPr rtlCol="0"/>
          <a:lstStyle/>
          <a:p>
            <a:pPr rtl="0"/>
            <a:r>
              <a:rPr lang="ru-RU"/>
              <a:t>Директор по производству</a:t>
            </a:r>
          </a:p>
        </p:txBody>
      </p:sp>
      <p:pic>
        <p:nvPicPr>
          <p:cNvPr id="45" name="Рисунок 21" descr="Портретный снимок сотрудника">
            <a:extLst>
              <a:ext uri="{FF2B5EF4-FFF2-40B4-BE49-F238E27FC236}">
                <a16:creationId xmlns:a16="http://schemas.microsoft.com/office/drawing/2014/main" id="{647F7FB2-8714-6449-A700-2E1B81F9DFB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95813" y="4254273"/>
            <a:ext cx="1200374" cy="1201242"/>
          </a:xfrm>
        </p:spPr>
      </p:pic>
      <p:sp>
        <p:nvSpPr>
          <p:cNvPr id="40" name="Текст 39">
            <a:extLst>
              <a:ext uri="{FF2B5EF4-FFF2-40B4-BE49-F238E27FC236}">
                <a16:creationId xmlns:a16="http://schemas.microsoft.com/office/drawing/2014/main" id="{9DC429C0-1DEB-1F4F-AE66-C503B31B7B4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870817" y="4498793"/>
            <a:ext cx="2281237" cy="347662"/>
          </a:xfrm>
        </p:spPr>
        <p:txBody>
          <a:bodyPr rtlCol="0"/>
          <a:lstStyle/>
          <a:p>
            <a:pPr rtl="0"/>
            <a:r>
              <a:rPr lang="ru-RU"/>
              <a:t>Виталий Топоров</a:t>
            </a:r>
          </a:p>
        </p:txBody>
      </p:sp>
      <p:sp>
        <p:nvSpPr>
          <p:cNvPr id="41" name="Текст 40">
            <a:extLst>
              <a:ext uri="{FF2B5EF4-FFF2-40B4-BE49-F238E27FC236}">
                <a16:creationId xmlns:a16="http://schemas.microsoft.com/office/drawing/2014/main" id="{31C0CCD4-2502-A14F-B520-7B57524EDF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870816" y="4884039"/>
            <a:ext cx="2281237" cy="571476"/>
          </a:xfrm>
        </p:spPr>
        <p:txBody>
          <a:bodyPr rtlCol="0"/>
          <a:lstStyle/>
          <a:p>
            <a:pPr rtl="0"/>
            <a:r>
              <a:rPr lang="ru-RU"/>
              <a:t>Вице-президент по маркетингу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CF90246-DFB2-A340-AADC-E85D28C3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8658" y="6281160"/>
            <a:ext cx="4332717" cy="504202"/>
          </a:xfrm>
        </p:spPr>
        <p:txBody>
          <a:bodyPr rtlCol="0"/>
          <a:lstStyle/>
          <a:p>
            <a:pPr algn="l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Первые итоги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и планы на будущее. Г.В. Чучева. ПРАВДА-2024</a:t>
            </a:r>
            <a:endParaRPr lang="ru-RU" sz="18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8181" y="1862985"/>
            <a:ext cx="8461095" cy="3935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dirty="0"/>
              <a:t>Замоскворецкий суд Москвы решил не продлевать меру пресечения в виде заключения под стражу ученому- гидрологу Александру Цветкову из Ярославской области, обвиняемому в убийствах 20-летней давности. Суд заменил арест на запрет определенных действий.</a:t>
            </a:r>
          </a:p>
          <a:p>
            <a:pPr>
              <a:lnSpc>
                <a:spcPct val="150000"/>
              </a:lnSpc>
            </a:pPr>
            <a:r>
              <a:rPr lang="ru-RU" dirty="0"/>
              <a:t>Десять месяцев родные, друзья, коллеги </a:t>
            </a:r>
            <a:r>
              <a:rPr lang="ru-RU" dirty="0" err="1"/>
              <a:t>А.Цветкова</a:t>
            </a:r>
            <a:r>
              <a:rPr lang="ru-RU" dirty="0"/>
              <a:t>, в том числе из нашего профсоюза, боролись за освобождение человека, арестованного несмотря на наличие алиби. Что ж, справедливость восторжествовала. Ждем снятия обвинений и компенсации ущерба.</a:t>
            </a:r>
          </a:p>
        </p:txBody>
      </p:sp>
    </p:spTree>
    <p:extLst>
      <p:ext uri="{BB962C8B-B14F-4D97-AF65-F5344CB8AC3E}">
        <p14:creationId xmlns:p14="http://schemas.microsoft.com/office/powerpoint/2010/main" val="416203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D1A202-23A3-4F3A-AA92-0172C8D2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42" y="1295425"/>
            <a:ext cx="5997243" cy="1325563"/>
          </a:xfrm>
        </p:spPr>
        <p:txBody>
          <a:bodyPr rtlCol="0"/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Плохая новость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943E7C-A74D-4CB3-844B-51917C88C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562" y="2303363"/>
            <a:ext cx="10605814" cy="3786288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ru-RU" sz="2900" dirty="0"/>
              <a:t>В результате длящегося два года конфликта Новосибирской региональной организации с профорганизацией Института ядерной физики СО РАН Конференция ППО ИЯФ приняла решение о выходе ППО из Профсоюза СО РАН и переходе в прямое подчинение Профсоюза работников РАН. </a:t>
            </a:r>
          </a:p>
          <a:p>
            <a:r>
              <a:rPr lang="ru-RU" sz="2900" dirty="0"/>
              <a:t>Центральный совет профсоюза выразил чрезвычайную обеспокоенность сложившей ситуацией и констатировал, что решение Конференции ППО ИЯФ не предусмотрено Уставом Профсоюза, а также что организаций не приложили достаточных усилий к поиску компромисса.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sz="2900" dirty="0"/>
              <a:t>Решено было отложить решение вопроса о включении в реестр Профсоюза ППО ИЯФ до апреля 2024 г.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sz="2900" dirty="0"/>
              <a:t>Руководителям организаций поручено разработать и подписать соглашение о совместном финансировании спортивных, социальных, молодежных, жилищных и иных мероприятий в интересах членов профсоюза</a:t>
            </a:r>
            <a:r>
              <a:rPr lang="ru-RU" dirty="0"/>
              <a:t>. 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FD8152-D9C3-204A-9444-45CD4F18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0600" y="1645454"/>
            <a:ext cx="4114800" cy="365125"/>
          </a:xfrm>
        </p:spPr>
        <p:txBody>
          <a:bodyPr rtlCol="0"/>
          <a:lstStyle/>
          <a:p>
            <a:pPr rtl="0"/>
            <a:r>
              <a:rPr lang="ru-RU" dirty="0"/>
              <a:t>ЗАГОЛОВОК ПРЕЗЕНТАЦИИ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5B7362-01DC-0E4C-9B34-0DF3FD44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74694" y="6211669"/>
            <a:ext cx="5231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Первые итоги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и планы на будущее.</a:t>
            </a:r>
          </a:p>
          <a:p>
            <a:r>
              <a:rPr lang="ru-RU" dirty="0">
                <a:solidFill>
                  <a:schemeClr val="bg1"/>
                </a:solidFill>
              </a:rPr>
              <a:t> Г.В. Чучева. ПРАВДА-2024</a:t>
            </a:r>
          </a:p>
        </p:txBody>
      </p:sp>
    </p:spTree>
    <p:extLst>
      <p:ext uri="{BB962C8B-B14F-4D97-AF65-F5344CB8AC3E}">
        <p14:creationId xmlns:p14="http://schemas.microsoft.com/office/powerpoint/2010/main" val="258132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469" y="982766"/>
            <a:ext cx="6340980" cy="1521152"/>
          </a:xfrm>
        </p:spPr>
        <p:txBody>
          <a:bodyPr rtlCol="0"/>
          <a:lstStyle/>
          <a:p>
            <a:pPr rtl="0"/>
            <a:r>
              <a:rPr lang="ru-RU" dirty="0"/>
              <a:t>Ближайшие планы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12895"/>
            <a:ext cx="8241932" cy="18943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 rtl="0">
              <a:buFont typeface="Arial" pitchFamily="34" charset="0"/>
              <a:buChar char="•"/>
            </a:pPr>
            <a:r>
              <a:rPr lang="ru-RU" sz="2800" dirty="0"/>
              <a:t>Пресс-конференция по вопросу увеличения бюджета науки</a:t>
            </a:r>
          </a:p>
          <a:p>
            <a:pPr marL="457200" indent="-457200" rtl="0">
              <a:buFont typeface="Arial" pitchFamily="34" charset="0"/>
              <a:buChar char="•"/>
            </a:pPr>
            <a:r>
              <a:rPr lang="ru-RU" sz="2800" dirty="0"/>
              <a:t>Утверждение МОС и Соглашения с РАН </a:t>
            </a:r>
          </a:p>
          <a:p>
            <a:pPr marL="457200" indent="-457200" rtl="0">
              <a:buFont typeface="Arial" pitchFamily="34" charset="0"/>
              <a:buChar char="•"/>
            </a:pPr>
            <a:r>
              <a:rPr lang="ru-RU" sz="2800" dirty="0"/>
              <a:t>Проведение запланированных на 2024 год мероприятий</a:t>
            </a:r>
          </a:p>
          <a:p>
            <a:pPr rtl="0"/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95686" y="621942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Первые итоги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и планы на будущее.</a:t>
            </a:r>
          </a:p>
          <a:p>
            <a:r>
              <a:rPr lang="ru-RU" dirty="0">
                <a:solidFill>
                  <a:schemeClr val="bg1"/>
                </a:solidFill>
              </a:rPr>
              <a:t> Г.В. Чучева. ПРАВДА-2024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961" y="1999368"/>
            <a:ext cx="8412079" cy="2810460"/>
          </a:xfrm>
        </p:spPr>
        <p:txBody>
          <a:bodyPr rtlCol="0">
            <a:normAutofit fontScale="90000"/>
          </a:bodyPr>
          <a:lstStyle/>
          <a:p>
            <a:pPr algn="l"/>
            <a:r>
              <a:rPr lang="ru-RU" sz="4400" dirty="0"/>
              <a:t>«Наша самая большая слабость — желание сдаться. </a:t>
            </a:r>
            <a:br>
              <a:rPr lang="ru-RU" sz="4400" dirty="0"/>
            </a:br>
            <a:r>
              <a:rPr lang="ru-RU" sz="4400" dirty="0"/>
              <a:t>А самый верный способ добиться успеха — попробовать еще раз». </a:t>
            </a:r>
          </a:p>
        </p:txBody>
      </p:sp>
      <p:sp>
        <p:nvSpPr>
          <p:cNvPr id="13" name="Текст 5">
            <a:extLst>
              <a:ext uri="{FF2B5EF4-FFF2-40B4-BE49-F238E27FC236}">
                <a16:creationId xmlns:a16="http://schemas.microsoft.com/office/drawing/2014/main" id="{6118A1B7-08BA-6B43-BBA8-952377DF94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2619" y="543354"/>
            <a:ext cx="1364297" cy="1094521"/>
          </a:xfrm>
        </p:spPr>
        <p:txBody>
          <a:bodyPr rtlCol="0"/>
          <a:lstStyle/>
          <a:p>
            <a:pPr rtl="0"/>
            <a:r>
              <a:rPr lang="ru-RU" dirty="0"/>
              <a:t>“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E178654B-08C9-4C41-8BEC-DFB7202458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5013877"/>
            <a:ext cx="3511550" cy="679450"/>
          </a:xfrm>
        </p:spPr>
        <p:txBody>
          <a:bodyPr rtlCol="0"/>
          <a:lstStyle/>
          <a:p>
            <a:r>
              <a:rPr lang="ru-RU" dirty="0"/>
              <a:t>Томас Эдисон</a:t>
            </a:r>
          </a:p>
        </p:txBody>
      </p:sp>
      <p:sp>
        <p:nvSpPr>
          <p:cNvPr id="14" name="Текст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57370" y="3660100"/>
            <a:ext cx="1364297" cy="1094521"/>
          </a:xfrm>
        </p:spPr>
        <p:txBody>
          <a:bodyPr rtlCol="0"/>
          <a:lstStyle/>
          <a:p>
            <a:pPr rtl="0"/>
            <a:r>
              <a:rPr lang="ru-RU"/>
              <a:t>”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ru-RU" smtClean="0"/>
              <a:pPr rtl="0"/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62195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Первые итоги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и планы на будущее. </a:t>
            </a:r>
          </a:p>
          <a:p>
            <a:r>
              <a:rPr lang="ru-RU" dirty="0">
                <a:solidFill>
                  <a:schemeClr val="bg1"/>
                </a:solidFill>
              </a:rPr>
              <a:t>Г.В. Чучева. ПРАВДА-2024</a:t>
            </a:r>
          </a:p>
        </p:txBody>
      </p:sp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967" y="1585363"/>
            <a:ext cx="5644429" cy="1791753"/>
          </a:xfrm>
        </p:spPr>
        <p:txBody>
          <a:bodyPr rtlCol="0"/>
          <a:lstStyle/>
          <a:p>
            <a:pPr algn="ctr" rt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связи!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9556" y="4136164"/>
            <a:ext cx="5336779" cy="1661818"/>
          </a:xfrm>
        </p:spPr>
        <p:txBody>
          <a:bodyPr rtlCol="0">
            <a:normAutofit/>
          </a:bodyPr>
          <a:lstStyle/>
          <a:p>
            <a:pPr rtl="0"/>
            <a:r>
              <a:rPr lang="ru-RU" dirty="0"/>
              <a:t>Галина Чучева</a:t>
            </a:r>
          </a:p>
          <a:p>
            <a:r>
              <a:rPr lang="en-US" dirty="0"/>
              <a:t>g_chucheva@mail.ru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theme/theme1.xml><?xml version="1.0" encoding="utf-8"?>
<a:theme xmlns:a="http://schemas.openxmlformats.org/drawingml/2006/main" name="Пользовательские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9A5FA357-B0DF-4EFE-A910-4D3F993A1AA1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www.w3.org/XML/1998/namespace"/>
    <ds:schemaRef ds:uri="http://purl.org/dc/elements/1.1/"/>
    <ds:schemaRef ds:uri="230e9df3-be65-4c73-a93b-d1236ebd677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71af3243-3dd4-4a8d-8c0d-dd76da1f02a5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2011</Words>
  <Application>Microsoft Office PowerPoint</Application>
  <PresentationFormat>Широкоэкранный</PresentationFormat>
  <Paragraphs>114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Courier New</vt:lpstr>
      <vt:lpstr>Tenorite</vt:lpstr>
      <vt:lpstr>Пользовательские</vt:lpstr>
      <vt:lpstr>Первые итоги  и планы на будущее  </vt:lpstr>
      <vt:lpstr>Три месяца: что сделано</vt:lpstr>
      <vt:lpstr>Взаимодействие  с партнерами</vt:lpstr>
      <vt:lpstr>Мероприятия</vt:lpstr>
      <vt:lpstr>Хорошая новость</vt:lpstr>
      <vt:lpstr> Плохая новость  </vt:lpstr>
      <vt:lpstr>Ближайшие планы</vt:lpstr>
      <vt:lpstr>«Наша самая большая слабость — желание сдаться.  А самый верный способ добиться успеха — попробовать еще раз». </vt:lpstr>
      <vt:lpstr>На связи!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2021-09-06T16:30:14Z</dcterms:created>
  <dcterms:modified xsi:type="dcterms:W3CDTF">2024-02-21T11:32:38Z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