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handoutMasterIdLst>
    <p:handoutMasterId r:id="rId36"/>
  </p:handoutMasterIdLst>
  <p:sldIdLst>
    <p:sldId id="263" r:id="rId3"/>
    <p:sldId id="257" r:id="rId4"/>
    <p:sldId id="258" r:id="rId5"/>
    <p:sldId id="259" r:id="rId6"/>
    <p:sldId id="260" r:id="rId7"/>
    <p:sldId id="266" r:id="rId8"/>
    <p:sldId id="265" r:id="rId9"/>
    <p:sldId id="264" r:id="rId10"/>
    <p:sldId id="276" r:id="rId11"/>
    <p:sldId id="277" r:id="rId12"/>
    <p:sldId id="268" r:id="rId13"/>
    <p:sldId id="274" r:id="rId14"/>
    <p:sldId id="269" r:id="rId15"/>
    <p:sldId id="261" r:id="rId16"/>
    <p:sldId id="267" r:id="rId17"/>
    <p:sldId id="270" r:id="rId18"/>
    <p:sldId id="271" r:id="rId19"/>
    <p:sldId id="272" r:id="rId20"/>
    <p:sldId id="273" r:id="rId21"/>
    <p:sldId id="278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80" r:id="rId30"/>
    <p:sldId id="281" r:id="rId31"/>
    <p:sldId id="282" r:id="rId32"/>
    <p:sldId id="283" r:id="rId33"/>
    <p:sldId id="284" r:id="rId34"/>
    <p:sldId id="279" r:id="rId3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BA0"/>
    <a:srgbClr val="4B5A1F"/>
    <a:srgbClr val="C6E06E"/>
    <a:srgbClr val="A9B0BE"/>
    <a:srgbClr val="9AB975"/>
    <a:srgbClr val="FEE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9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7927B-4299-4679-B748-8DBE770F038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41F29DF-CBD0-438B-A894-A03247079E2B}">
      <dgm:prSet phldrT="[Текст]"/>
      <dgm:spPr/>
      <dgm:t>
        <a:bodyPr/>
        <a:lstStyle/>
        <a:p>
          <a:r>
            <a:rPr lang="ru-RU" dirty="0">
              <a:latin typeface="Segoe UI Semilight" panose="020B0402040204020203" pitchFamily="34" charset="0"/>
              <a:cs typeface="Segoe UI Semilight" panose="020B0402040204020203" pitchFamily="34" charset="0"/>
            </a:rPr>
            <a:t>ИО</a:t>
          </a:r>
        </a:p>
      </dgm:t>
    </dgm:pt>
    <dgm:pt modelId="{8416E6D1-7B6D-4237-A302-C432393AF32E}" type="parTrans" cxnId="{C3CBC3E0-EF5A-493A-B05D-E527BCF4D2E2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3A128D3-2128-4391-BD91-7394CAB06375}" type="sibTrans" cxnId="{C3CBC3E0-EF5A-493A-B05D-E527BCF4D2E2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BB61155-C7A2-4050-A793-A1F5840A7EB0}">
      <dgm:prSet phldrT="[Текст]"/>
      <dgm:spPr/>
      <dgm:t>
        <a:bodyPr/>
        <a:lstStyle/>
        <a:p>
          <a:r>
            <a:rPr lang="ru-RU" dirty="0">
              <a:latin typeface="Segoe UI Semilight" panose="020B0402040204020203" pitchFamily="34" charset="0"/>
              <a:cs typeface="Segoe UI Semilight" panose="020B0402040204020203" pitchFamily="34" charset="0"/>
            </a:rPr>
            <a:t>легенда / история организации</a:t>
          </a:r>
        </a:p>
      </dgm:t>
    </dgm:pt>
    <dgm:pt modelId="{CBFC4BF2-A56E-46A6-B8EC-20EB90B89047}" type="parTrans" cxnId="{2EDAA4FF-9D1C-489D-B703-1E47B7EE7193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0529EB2-3A5A-4913-AB00-1D67258D045E}" type="sibTrans" cxnId="{2EDAA4FF-9D1C-489D-B703-1E47B7EE7193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FC0F66A-98FA-4E25-BBA7-21E96E0730E8}">
      <dgm:prSet phldrT="[Текст]"/>
      <dgm:spPr/>
      <dgm:t>
        <a:bodyPr/>
        <a:lstStyle/>
        <a:p>
          <a:r>
            <a:rPr lang="ru-RU" dirty="0">
              <a:latin typeface="Segoe UI Semilight" panose="020B0402040204020203" pitchFamily="34" charset="0"/>
              <a:cs typeface="Segoe UI Semilight" panose="020B0402040204020203" pitchFamily="34" charset="0"/>
            </a:rPr>
            <a:t>философия организации</a:t>
          </a:r>
        </a:p>
      </dgm:t>
    </dgm:pt>
    <dgm:pt modelId="{C0457167-E534-4DFE-A98F-8A82E951ABC7}" type="parTrans" cxnId="{0788D9EC-63B6-432F-A5E5-49A872827C33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E206A9E-D248-4001-80A9-8D92585ECB7D}" type="sibTrans" cxnId="{0788D9EC-63B6-432F-A5E5-49A872827C33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C917F3D-EA16-4A19-A392-3A20E3A37F14}">
      <dgm:prSet phldrT="[Текст]"/>
      <dgm:spPr/>
      <dgm:t>
        <a:bodyPr/>
        <a:lstStyle/>
        <a:p>
          <a:r>
            <a:rPr lang="ru-RU" dirty="0">
              <a:latin typeface="Segoe UI Semilight" panose="020B0402040204020203" pitchFamily="34" charset="0"/>
              <a:cs typeface="Segoe UI Semilight" panose="020B0402040204020203" pitchFamily="34" charset="0"/>
            </a:rPr>
            <a:t>внешний облик</a:t>
          </a:r>
        </a:p>
      </dgm:t>
    </dgm:pt>
    <dgm:pt modelId="{9DF719DA-1091-422A-BEBE-875B4CB0E765}" type="parTrans" cxnId="{55FCD0F1-FE65-4C7F-9832-2B8E796F21FD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7FF102E-6738-4994-AD7C-F161AD760DE2}" type="sibTrans" cxnId="{55FCD0F1-FE65-4C7F-9832-2B8E796F21FD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180820F-0DCB-42CF-A339-3A22A65705A9}">
      <dgm:prSet/>
      <dgm:spPr/>
      <dgm:t>
        <a:bodyPr/>
        <a:lstStyle/>
        <a:p>
          <a:r>
            <a:rPr lang="ru-RU" dirty="0">
              <a:latin typeface="Segoe UI Semilight" panose="020B0402040204020203" pitchFamily="34" charset="0"/>
              <a:cs typeface="Segoe UI Semilight" panose="020B0402040204020203" pitchFamily="34" charset="0"/>
            </a:rPr>
            <a:t>культура организации</a:t>
          </a:r>
        </a:p>
      </dgm:t>
    </dgm:pt>
    <dgm:pt modelId="{A23C430B-977A-452F-9032-B2C0B1112F2C}" type="parTrans" cxnId="{6583E4DA-CC0E-4F61-9D37-9BC3DC32FD5A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556CD42-FCAD-4334-814B-45CD00C32C18}" type="sibTrans" cxnId="{6583E4DA-CC0E-4F61-9D37-9BC3DC32FD5A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7C5CA67-054F-429E-AC0D-381E5E1D8D3E}">
      <dgm:prSet/>
      <dgm:spPr/>
      <dgm:t>
        <a:bodyPr/>
        <a:lstStyle/>
        <a:p>
          <a:r>
            <a:rPr lang="ru-RU" dirty="0">
              <a:latin typeface="Segoe UI Semilight" panose="020B0402040204020203" pitchFamily="34" charset="0"/>
              <a:cs typeface="Segoe UI Semilight" panose="020B0402040204020203" pitchFamily="34" charset="0"/>
            </a:rPr>
            <a:t>Формирование общественных отношений</a:t>
          </a:r>
        </a:p>
      </dgm:t>
    </dgm:pt>
    <dgm:pt modelId="{F20AAB41-AE33-4559-B6A4-041FE4F1911D}" type="parTrans" cxnId="{E9C5BC18-FEB4-470A-992E-76258E81C52C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389447F-ADE9-436B-9729-918AC6500BC2}" type="sibTrans" cxnId="{E9C5BC18-FEB4-470A-992E-76258E81C52C}">
      <dgm:prSet/>
      <dgm:spPr/>
      <dgm:t>
        <a:bodyPr/>
        <a:lstStyle/>
        <a:p>
          <a:endParaRPr lang="ru-RU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F4556F1-2EAE-4A70-9000-0A1A975FD8B1}" type="pres">
      <dgm:prSet presAssocID="{BD97927B-4299-4679-B748-8DBE770F038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03C15C-854F-4DAA-86AC-C2E4DC9D7BA9}" type="pres">
      <dgm:prSet presAssocID="{F41F29DF-CBD0-438B-A894-A03247079E2B}" presName="centerShape" presStyleLbl="node0" presStyleIdx="0" presStyleCnt="1"/>
      <dgm:spPr/>
    </dgm:pt>
    <dgm:pt modelId="{D3234F57-1900-4EAD-96E6-9797AFF33358}" type="pres">
      <dgm:prSet presAssocID="{CBFC4BF2-A56E-46A6-B8EC-20EB90B89047}" presName="parTrans" presStyleLbl="bgSibTrans2D1" presStyleIdx="0" presStyleCnt="5"/>
      <dgm:spPr/>
    </dgm:pt>
    <dgm:pt modelId="{5AFDBAC7-54F5-4FC8-8223-D01D74D54A90}" type="pres">
      <dgm:prSet presAssocID="{0BB61155-C7A2-4050-A793-A1F5840A7EB0}" presName="node" presStyleLbl="node1" presStyleIdx="0" presStyleCnt="5">
        <dgm:presLayoutVars>
          <dgm:bulletEnabled val="1"/>
        </dgm:presLayoutVars>
      </dgm:prSet>
      <dgm:spPr/>
    </dgm:pt>
    <dgm:pt modelId="{3077FDAC-31CD-4B21-945C-BA602E9DB572}" type="pres">
      <dgm:prSet presAssocID="{C0457167-E534-4DFE-A98F-8A82E951ABC7}" presName="parTrans" presStyleLbl="bgSibTrans2D1" presStyleIdx="1" presStyleCnt="5"/>
      <dgm:spPr/>
    </dgm:pt>
    <dgm:pt modelId="{DB5077BF-77FA-454E-A664-1D3B1773C3AB}" type="pres">
      <dgm:prSet presAssocID="{BFC0F66A-98FA-4E25-BBA7-21E96E0730E8}" presName="node" presStyleLbl="node1" presStyleIdx="1" presStyleCnt="5">
        <dgm:presLayoutVars>
          <dgm:bulletEnabled val="1"/>
        </dgm:presLayoutVars>
      </dgm:prSet>
      <dgm:spPr/>
    </dgm:pt>
    <dgm:pt modelId="{17F0892D-B66A-49A2-8BC0-5B98021C39E4}" type="pres">
      <dgm:prSet presAssocID="{9DF719DA-1091-422A-BEBE-875B4CB0E765}" presName="parTrans" presStyleLbl="bgSibTrans2D1" presStyleIdx="2" presStyleCnt="5"/>
      <dgm:spPr/>
    </dgm:pt>
    <dgm:pt modelId="{E6599BFE-5243-43AF-A669-A72DF5772C41}" type="pres">
      <dgm:prSet presAssocID="{EC917F3D-EA16-4A19-A392-3A20E3A37F14}" presName="node" presStyleLbl="node1" presStyleIdx="2" presStyleCnt="5">
        <dgm:presLayoutVars>
          <dgm:bulletEnabled val="1"/>
        </dgm:presLayoutVars>
      </dgm:prSet>
      <dgm:spPr/>
    </dgm:pt>
    <dgm:pt modelId="{396D80C7-2DE4-4753-A720-9C980FB38DAA}" type="pres">
      <dgm:prSet presAssocID="{A23C430B-977A-452F-9032-B2C0B1112F2C}" presName="parTrans" presStyleLbl="bgSibTrans2D1" presStyleIdx="3" presStyleCnt="5"/>
      <dgm:spPr/>
    </dgm:pt>
    <dgm:pt modelId="{DD0E9AD7-EF4F-4043-80CB-DBA7C80ECCCA}" type="pres">
      <dgm:prSet presAssocID="{9180820F-0DCB-42CF-A339-3A22A65705A9}" presName="node" presStyleLbl="node1" presStyleIdx="3" presStyleCnt="5">
        <dgm:presLayoutVars>
          <dgm:bulletEnabled val="1"/>
        </dgm:presLayoutVars>
      </dgm:prSet>
      <dgm:spPr/>
    </dgm:pt>
    <dgm:pt modelId="{532B38D2-3903-4109-A5EE-0AF1FD9DAB4A}" type="pres">
      <dgm:prSet presAssocID="{F20AAB41-AE33-4559-B6A4-041FE4F1911D}" presName="parTrans" presStyleLbl="bgSibTrans2D1" presStyleIdx="4" presStyleCnt="5"/>
      <dgm:spPr/>
    </dgm:pt>
    <dgm:pt modelId="{069AA189-6BA9-410E-8D6A-C6AD3CC3BDE5}" type="pres">
      <dgm:prSet presAssocID="{B7C5CA67-054F-429E-AC0D-381E5E1D8D3E}" presName="node" presStyleLbl="node1" presStyleIdx="4" presStyleCnt="5">
        <dgm:presLayoutVars>
          <dgm:bulletEnabled val="1"/>
        </dgm:presLayoutVars>
      </dgm:prSet>
      <dgm:spPr/>
    </dgm:pt>
  </dgm:ptLst>
  <dgm:cxnLst>
    <dgm:cxn modelId="{9A855F08-930A-4A51-A1C0-9FED0FA9B187}" type="presOf" srcId="{EC917F3D-EA16-4A19-A392-3A20E3A37F14}" destId="{E6599BFE-5243-43AF-A669-A72DF5772C41}" srcOrd="0" destOrd="0" presId="urn:microsoft.com/office/officeart/2005/8/layout/radial4"/>
    <dgm:cxn modelId="{C32D400A-33DA-445E-9452-060ED1643E1D}" type="presOf" srcId="{BFC0F66A-98FA-4E25-BBA7-21E96E0730E8}" destId="{DB5077BF-77FA-454E-A664-1D3B1773C3AB}" srcOrd="0" destOrd="0" presId="urn:microsoft.com/office/officeart/2005/8/layout/radial4"/>
    <dgm:cxn modelId="{0B4F5616-872E-45FA-A2E8-FFB7E4DA5F74}" type="presOf" srcId="{CBFC4BF2-A56E-46A6-B8EC-20EB90B89047}" destId="{D3234F57-1900-4EAD-96E6-9797AFF33358}" srcOrd="0" destOrd="0" presId="urn:microsoft.com/office/officeart/2005/8/layout/radial4"/>
    <dgm:cxn modelId="{E9C5BC18-FEB4-470A-992E-76258E81C52C}" srcId="{F41F29DF-CBD0-438B-A894-A03247079E2B}" destId="{B7C5CA67-054F-429E-AC0D-381E5E1D8D3E}" srcOrd="4" destOrd="0" parTransId="{F20AAB41-AE33-4559-B6A4-041FE4F1911D}" sibTransId="{9389447F-ADE9-436B-9729-918AC6500BC2}"/>
    <dgm:cxn modelId="{58F6C67B-FB9D-4C46-8006-4E09B8C57D11}" type="presOf" srcId="{BD97927B-4299-4679-B748-8DBE770F0382}" destId="{8F4556F1-2EAE-4A70-9000-0A1A975FD8B1}" srcOrd="0" destOrd="0" presId="urn:microsoft.com/office/officeart/2005/8/layout/radial4"/>
    <dgm:cxn modelId="{2E122380-B01C-4608-8C4C-016803816E29}" type="presOf" srcId="{B7C5CA67-054F-429E-AC0D-381E5E1D8D3E}" destId="{069AA189-6BA9-410E-8D6A-C6AD3CC3BDE5}" srcOrd="0" destOrd="0" presId="urn:microsoft.com/office/officeart/2005/8/layout/radial4"/>
    <dgm:cxn modelId="{45E93192-7B05-4FAC-A4D9-5C8CFF27F5DE}" type="presOf" srcId="{0BB61155-C7A2-4050-A793-A1F5840A7EB0}" destId="{5AFDBAC7-54F5-4FC8-8223-D01D74D54A90}" srcOrd="0" destOrd="0" presId="urn:microsoft.com/office/officeart/2005/8/layout/radial4"/>
    <dgm:cxn modelId="{2247BF92-378A-4B77-8630-0AE5B0E26152}" type="presOf" srcId="{F20AAB41-AE33-4559-B6A4-041FE4F1911D}" destId="{532B38D2-3903-4109-A5EE-0AF1FD9DAB4A}" srcOrd="0" destOrd="0" presId="urn:microsoft.com/office/officeart/2005/8/layout/radial4"/>
    <dgm:cxn modelId="{D1AD1A9F-B5C3-48B1-85C5-857047DF0097}" type="presOf" srcId="{C0457167-E534-4DFE-A98F-8A82E951ABC7}" destId="{3077FDAC-31CD-4B21-945C-BA602E9DB572}" srcOrd="0" destOrd="0" presId="urn:microsoft.com/office/officeart/2005/8/layout/radial4"/>
    <dgm:cxn modelId="{A1D780BC-B0BC-4CAB-8907-ED8150596787}" type="presOf" srcId="{9180820F-0DCB-42CF-A339-3A22A65705A9}" destId="{DD0E9AD7-EF4F-4043-80CB-DBA7C80ECCCA}" srcOrd="0" destOrd="0" presId="urn:microsoft.com/office/officeart/2005/8/layout/radial4"/>
    <dgm:cxn modelId="{5CE3FAC2-E46B-4F2A-9337-AA2A8B2B1B58}" type="presOf" srcId="{A23C430B-977A-452F-9032-B2C0B1112F2C}" destId="{396D80C7-2DE4-4753-A720-9C980FB38DAA}" srcOrd="0" destOrd="0" presId="urn:microsoft.com/office/officeart/2005/8/layout/radial4"/>
    <dgm:cxn modelId="{6583E4DA-CC0E-4F61-9D37-9BC3DC32FD5A}" srcId="{F41F29DF-CBD0-438B-A894-A03247079E2B}" destId="{9180820F-0DCB-42CF-A339-3A22A65705A9}" srcOrd="3" destOrd="0" parTransId="{A23C430B-977A-452F-9032-B2C0B1112F2C}" sibTransId="{7556CD42-FCAD-4334-814B-45CD00C32C18}"/>
    <dgm:cxn modelId="{7A8D2BE0-F4C4-4784-A309-962EB132879F}" type="presOf" srcId="{9DF719DA-1091-422A-BEBE-875B4CB0E765}" destId="{17F0892D-B66A-49A2-8BC0-5B98021C39E4}" srcOrd="0" destOrd="0" presId="urn:microsoft.com/office/officeart/2005/8/layout/radial4"/>
    <dgm:cxn modelId="{C3CBC3E0-EF5A-493A-B05D-E527BCF4D2E2}" srcId="{BD97927B-4299-4679-B748-8DBE770F0382}" destId="{F41F29DF-CBD0-438B-A894-A03247079E2B}" srcOrd="0" destOrd="0" parTransId="{8416E6D1-7B6D-4237-A302-C432393AF32E}" sibTransId="{83A128D3-2128-4391-BD91-7394CAB06375}"/>
    <dgm:cxn modelId="{68DA72E6-CC9F-473C-8A28-BEDDAA1AF5CB}" type="presOf" srcId="{F41F29DF-CBD0-438B-A894-A03247079E2B}" destId="{AF03C15C-854F-4DAA-86AC-C2E4DC9D7BA9}" srcOrd="0" destOrd="0" presId="urn:microsoft.com/office/officeart/2005/8/layout/radial4"/>
    <dgm:cxn modelId="{0788D9EC-63B6-432F-A5E5-49A872827C33}" srcId="{F41F29DF-CBD0-438B-A894-A03247079E2B}" destId="{BFC0F66A-98FA-4E25-BBA7-21E96E0730E8}" srcOrd="1" destOrd="0" parTransId="{C0457167-E534-4DFE-A98F-8A82E951ABC7}" sibTransId="{0E206A9E-D248-4001-80A9-8D92585ECB7D}"/>
    <dgm:cxn modelId="{55FCD0F1-FE65-4C7F-9832-2B8E796F21FD}" srcId="{F41F29DF-CBD0-438B-A894-A03247079E2B}" destId="{EC917F3D-EA16-4A19-A392-3A20E3A37F14}" srcOrd="2" destOrd="0" parTransId="{9DF719DA-1091-422A-BEBE-875B4CB0E765}" sibTransId="{47FF102E-6738-4994-AD7C-F161AD760DE2}"/>
    <dgm:cxn modelId="{2EDAA4FF-9D1C-489D-B703-1E47B7EE7193}" srcId="{F41F29DF-CBD0-438B-A894-A03247079E2B}" destId="{0BB61155-C7A2-4050-A793-A1F5840A7EB0}" srcOrd="0" destOrd="0" parTransId="{CBFC4BF2-A56E-46A6-B8EC-20EB90B89047}" sibTransId="{60529EB2-3A5A-4913-AB00-1D67258D045E}"/>
    <dgm:cxn modelId="{CB6E4329-C20C-4FD9-BEDE-A8EF5BA82A4C}" type="presParOf" srcId="{8F4556F1-2EAE-4A70-9000-0A1A975FD8B1}" destId="{AF03C15C-854F-4DAA-86AC-C2E4DC9D7BA9}" srcOrd="0" destOrd="0" presId="urn:microsoft.com/office/officeart/2005/8/layout/radial4"/>
    <dgm:cxn modelId="{B55F51E0-DB1A-491E-9EB9-D9FB18BFF3AE}" type="presParOf" srcId="{8F4556F1-2EAE-4A70-9000-0A1A975FD8B1}" destId="{D3234F57-1900-4EAD-96E6-9797AFF33358}" srcOrd="1" destOrd="0" presId="urn:microsoft.com/office/officeart/2005/8/layout/radial4"/>
    <dgm:cxn modelId="{4D6465CB-5371-4D92-A4D5-6A2B344413DD}" type="presParOf" srcId="{8F4556F1-2EAE-4A70-9000-0A1A975FD8B1}" destId="{5AFDBAC7-54F5-4FC8-8223-D01D74D54A90}" srcOrd="2" destOrd="0" presId="urn:microsoft.com/office/officeart/2005/8/layout/radial4"/>
    <dgm:cxn modelId="{1F489682-761B-499C-8BD7-DC7E66FD51E9}" type="presParOf" srcId="{8F4556F1-2EAE-4A70-9000-0A1A975FD8B1}" destId="{3077FDAC-31CD-4B21-945C-BA602E9DB572}" srcOrd="3" destOrd="0" presId="urn:microsoft.com/office/officeart/2005/8/layout/radial4"/>
    <dgm:cxn modelId="{C58F9532-1B98-4E51-8A55-0BECBBF6C74C}" type="presParOf" srcId="{8F4556F1-2EAE-4A70-9000-0A1A975FD8B1}" destId="{DB5077BF-77FA-454E-A664-1D3B1773C3AB}" srcOrd="4" destOrd="0" presId="urn:microsoft.com/office/officeart/2005/8/layout/radial4"/>
    <dgm:cxn modelId="{488BC8F8-28DD-49DB-B252-C16A03FA9DC5}" type="presParOf" srcId="{8F4556F1-2EAE-4A70-9000-0A1A975FD8B1}" destId="{17F0892D-B66A-49A2-8BC0-5B98021C39E4}" srcOrd="5" destOrd="0" presId="urn:microsoft.com/office/officeart/2005/8/layout/radial4"/>
    <dgm:cxn modelId="{9CDFB825-7910-4BAD-BD4B-CE11ABFCE1D4}" type="presParOf" srcId="{8F4556F1-2EAE-4A70-9000-0A1A975FD8B1}" destId="{E6599BFE-5243-43AF-A669-A72DF5772C41}" srcOrd="6" destOrd="0" presId="urn:microsoft.com/office/officeart/2005/8/layout/radial4"/>
    <dgm:cxn modelId="{1483D08A-123D-42E6-957C-A2CA67AA2C45}" type="presParOf" srcId="{8F4556F1-2EAE-4A70-9000-0A1A975FD8B1}" destId="{396D80C7-2DE4-4753-A720-9C980FB38DAA}" srcOrd="7" destOrd="0" presId="urn:microsoft.com/office/officeart/2005/8/layout/radial4"/>
    <dgm:cxn modelId="{5E5E4BC6-45D1-490F-B8A1-F306F4723D78}" type="presParOf" srcId="{8F4556F1-2EAE-4A70-9000-0A1A975FD8B1}" destId="{DD0E9AD7-EF4F-4043-80CB-DBA7C80ECCCA}" srcOrd="8" destOrd="0" presId="urn:microsoft.com/office/officeart/2005/8/layout/radial4"/>
    <dgm:cxn modelId="{B651B8E7-16C5-42A2-AAD2-238349075E0D}" type="presParOf" srcId="{8F4556F1-2EAE-4A70-9000-0A1A975FD8B1}" destId="{532B38D2-3903-4109-A5EE-0AF1FD9DAB4A}" srcOrd="9" destOrd="0" presId="urn:microsoft.com/office/officeart/2005/8/layout/radial4"/>
    <dgm:cxn modelId="{8EB02E1C-92AC-4CD4-8EC5-780DEC065E6E}" type="presParOf" srcId="{8F4556F1-2EAE-4A70-9000-0A1A975FD8B1}" destId="{069AA189-6BA9-410E-8D6A-C6AD3CC3BDE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BC889-D406-4A3B-BE56-190202AEA83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28854C1-2426-4421-B7B5-9E108193CB48}">
      <dgm:prSet phldrT="[Текст]" custT="1"/>
      <dgm:spPr/>
      <dgm:t>
        <a:bodyPr/>
        <a:lstStyle/>
        <a:p>
          <a:r>
            <a:rPr lang="ru-RU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Всегда производить нужное впечатление</a:t>
          </a:r>
        </a:p>
      </dgm:t>
    </dgm:pt>
    <dgm:pt modelId="{392767D8-97BB-403F-A98B-58584F360F93}" type="parTrans" cxnId="{4FA30A42-4B75-4A6E-A2EB-B38BF6736738}">
      <dgm:prSet/>
      <dgm:spPr/>
      <dgm:t>
        <a:bodyPr/>
        <a:lstStyle/>
        <a:p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A2F9AC3-A442-4F10-81AB-A242C5FA7B80}" type="sibTrans" cxnId="{4FA30A42-4B75-4A6E-A2EB-B38BF6736738}">
      <dgm:prSet/>
      <dgm:spPr/>
      <dgm:t>
        <a:bodyPr/>
        <a:lstStyle/>
        <a:p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E121243-8801-4070-BA5A-5472C3FD5245}">
      <dgm:prSet phldrT="[Текст]" custT="1"/>
      <dgm:spPr/>
      <dgm:t>
        <a:bodyPr/>
        <a:lstStyle/>
        <a:p>
          <a:r>
            <a:rPr lang="ru-RU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Собственное позиционирование на рынке</a:t>
          </a:r>
        </a:p>
      </dgm:t>
    </dgm:pt>
    <dgm:pt modelId="{EB768F72-8097-45AB-B141-2FF0CC361FEA}" type="parTrans" cxnId="{2966EF72-7EC9-4844-AEDC-D4A82ACC98C4}">
      <dgm:prSet/>
      <dgm:spPr/>
      <dgm:t>
        <a:bodyPr/>
        <a:lstStyle/>
        <a:p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BAAA1C-050A-48BF-A32E-886B6F85CF59}" type="sibTrans" cxnId="{2966EF72-7EC9-4844-AEDC-D4A82ACC98C4}">
      <dgm:prSet/>
      <dgm:spPr/>
      <dgm:t>
        <a:bodyPr/>
        <a:lstStyle/>
        <a:p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B58A960-B6F4-462E-A770-3FFDFB27E11C}">
      <dgm:prSet phldrT="[Текст]" custT="1"/>
      <dgm:spPr/>
      <dgm:t>
        <a:bodyPr/>
        <a:lstStyle/>
        <a:p>
          <a:r>
            <a:rPr lang="ru-RU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Побуждение к действиям</a:t>
          </a:r>
        </a:p>
      </dgm:t>
    </dgm:pt>
    <dgm:pt modelId="{C1FAA358-C9B6-487D-801C-98A61466C48A}" type="parTrans" cxnId="{D1642600-550A-46A5-9DC1-9044246BB65E}">
      <dgm:prSet/>
      <dgm:spPr/>
      <dgm:t>
        <a:bodyPr/>
        <a:lstStyle/>
        <a:p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2374848-6822-49EF-B713-B2ADB81A2520}" type="sibTrans" cxnId="{D1642600-550A-46A5-9DC1-9044246BB65E}">
      <dgm:prSet/>
      <dgm:spPr/>
      <dgm:t>
        <a:bodyPr/>
        <a:lstStyle/>
        <a:p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7A31111-8CA7-4A5E-8C0C-66F80B25CF9C}" type="pres">
      <dgm:prSet presAssocID="{E5EBC889-D406-4A3B-BE56-190202AEA83D}" presName="linear" presStyleCnt="0">
        <dgm:presLayoutVars>
          <dgm:animLvl val="lvl"/>
          <dgm:resizeHandles val="exact"/>
        </dgm:presLayoutVars>
      </dgm:prSet>
      <dgm:spPr/>
    </dgm:pt>
    <dgm:pt modelId="{C6858821-0811-45D2-AE28-354C5078AEA6}" type="pres">
      <dgm:prSet presAssocID="{328854C1-2426-4421-B7B5-9E108193CB4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50F90D-F84B-45D0-A9D6-96E2D9864444}" type="pres">
      <dgm:prSet presAssocID="{2A2F9AC3-A442-4F10-81AB-A242C5FA7B80}" presName="spacer" presStyleCnt="0"/>
      <dgm:spPr/>
    </dgm:pt>
    <dgm:pt modelId="{AA326EDE-9CA2-490F-8C29-07BFB24EE957}" type="pres">
      <dgm:prSet presAssocID="{9E121243-8801-4070-BA5A-5472C3FD52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B4DE0E-5C22-492A-8977-C9161671D369}" type="pres">
      <dgm:prSet presAssocID="{EEBAAA1C-050A-48BF-A32E-886B6F85CF59}" presName="spacer" presStyleCnt="0"/>
      <dgm:spPr/>
    </dgm:pt>
    <dgm:pt modelId="{1975FD92-1E1D-440C-9526-B38065D7470D}" type="pres">
      <dgm:prSet presAssocID="{0B58A960-B6F4-462E-A770-3FFDFB27E1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1642600-550A-46A5-9DC1-9044246BB65E}" srcId="{E5EBC889-D406-4A3B-BE56-190202AEA83D}" destId="{0B58A960-B6F4-462E-A770-3FFDFB27E11C}" srcOrd="2" destOrd="0" parTransId="{C1FAA358-C9B6-487D-801C-98A61466C48A}" sibTransId="{F2374848-6822-49EF-B713-B2ADB81A2520}"/>
    <dgm:cxn modelId="{292E620E-6FBA-466A-B7ED-0B83D39D239A}" type="presOf" srcId="{0B58A960-B6F4-462E-A770-3FFDFB27E11C}" destId="{1975FD92-1E1D-440C-9526-B38065D7470D}" srcOrd="0" destOrd="0" presId="urn:microsoft.com/office/officeart/2005/8/layout/vList2"/>
    <dgm:cxn modelId="{76022A1D-5035-472A-99AF-9E70F9998D23}" type="presOf" srcId="{328854C1-2426-4421-B7B5-9E108193CB48}" destId="{C6858821-0811-45D2-AE28-354C5078AEA6}" srcOrd="0" destOrd="0" presId="urn:microsoft.com/office/officeart/2005/8/layout/vList2"/>
    <dgm:cxn modelId="{4CD9B25C-D132-4543-BC78-A13E5AF211A7}" type="presOf" srcId="{E5EBC889-D406-4A3B-BE56-190202AEA83D}" destId="{67A31111-8CA7-4A5E-8C0C-66F80B25CF9C}" srcOrd="0" destOrd="0" presId="urn:microsoft.com/office/officeart/2005/8/layout/vList2"/>
    <dgm:cxn modelId="{76863E5D-39EB-4CFF-93D3-04392934E4B7}" type="presOf" srcId="{9E121243-8801-4070-BA5A-5472C3FD5245}" destId="{AA326EDE-9CA2-490F-8C29-07BFB24EE957}" srcOrd="0" destOrd="0" presId="urn:microsoft.com/office/officeart/2005/8/layout/vList2"/>
    <dgm:cxn modelId="{4FA30A42-4B75-4A6E-A2EB-B38BF6736738}" srcId="{E5EBC889-D406-4A3B-BE56-190202AEA83D}" destId="{328854C1-2426-4421-B7B5-9E108193CB48}" srcOrd="0" destOrd="0" parTransId="{392767D8-97BB-403F-A98B-58584F360F93}" sibTransId="{2A2F9AC3-A442-4F10-81AB-A242C5FA7B80}"/>
    <dgm:cxn modelId="{2966EF72-7EC9-4844-AEDC-D4A82ACC98C4}" srcId="{E5EBC889-D406-4A3B-BE56-190202AEA83D}" destId="{9E121243-8801-4070-BA5A-5472C3FD5245}" srcOrd="1" destOrd="0" parTransId="{EB768F72-8097-45AB-B141-2FF0CC361FEA}" sibTransId="{EEBAAA1C-050A-48BF-A32E-886B6F85CF59}"/>
    <dgm:cxn modelId="{20A3C92E-4998-468B-9412-4B4A912D6934}" type="presParOf" srcId="{67A31111-8CA7-4A5E-8C0C-66F80B25CF9C}" destId="{C6858821-0811-45D2-AE28-354C5078AEA6}" srcOrd="0" destOrd="0" presId="urn:microsoft.com/office/officeart/2005/8/layout/vList2"/>
    <dgm:cxn modelId="{9AB127B9-64E4-4E3C-9C21-120F50CEAE83}" type="presParOf" srcId="{67A31111-8CA7-4A5E-8C0C-66F80B25CF9C}" destId="{5850F90D-F84B-45D0-A9D6-96E2D9864444}" srcOrd="1" destOrd="0" presId="urn:microsoft.com/office/officeart/2005/8/layout/vList2"/>
    <dgm:cxn modelId="{A3E48CF0-BAB4-4E76-B98E-FE217FEAA8A9}" type="presParOf" srcId="{67A31111-8CA7-4A5E-8C0C-66F80B25CF9C}" destId="{AA326EDE-9CA2-490F-8C29-07BFB24EE957}" srcOrd="2" destOrd="0" presId="urn:microsoft.com/office/officeart/2005/8/layout/vList2"/>
    <dgm:cxn modelId="{5922AC51-FF18-4F17-91DC-BF844349ACFF}" type="presParOf" srcId="{67A31111-8CA7-4A5E-8C0C-66F80B25CF9C}" destId="{B1B4DE0E-5C22-492A-8977-C9161671D369}" srcOrd="3" destOrd="0" presId="urn:microsoft.com/office/officeart/2005/8/layout/vList2"/>
    <dgm:cxn modelId="{AA65ADC8-E147-47B6-B3FE-1C2E7C49C155}" type="presParOf" srcId="{67A31111-8CA7-4A5E-8C0C-66F80B25CF9C}" destId="{1975FD92-1E1D-440C-9526-B38065D7470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260921-0D87-4421-85D8-EDBF6EE567F3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1944321-ABDF-480A-86A6-1ADA3567AF9F}">
      <dgm:prSet phldrT="[Текст]" custT="1"/>
      <dgm:spPr/>
      <dgm:t>
        <a:bodyPr/>
        <a:lstStyle/>
        <a:p>
          <a:pPr algn="ctr"/>
          <a:r>
            <a:rPr lang="ru-RU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Определение ЦА</a:t>
          </a:r>
        </a:p>
      </dgm:t>
    </dgm:pt>
    <dgm:pt modelId="{CB2F4F79-8802-4AFA-8129-853E0070FDA6}" type="parTrans" cxnId="{AE1E37C6-89F4-41CD-952C-858FAC2CA853}">
      <dgm:prSet/>
      <dgm:spPr/>
      <dgm:t>
        <a:bodyPr/>
        <a:lstStyle/>
        <a:p>
          <a:pPr algn="ctr"/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457A850-B3F9-49D6-A927-8918B8B53D04}" type="sibTrans" cxnId="{AE1E37C6-89F4-41CD-952C-858FAC2CA853}">
      <dgm:prSet/>
      <dgm:spPr/>
      <dgm:t>
        <a:bodyPr/>
        <a:lstStyle/>
        <a:p>
          <a:pPr algn="ctr"/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E021B91-A7E3-4012-B815-EE59E0503EE9}">
      <dgm:prSet phldrT="[Текст]" custT="1"/>
      <dgm:spPr/>
      <dgm:t>
        <a:bodyPr/>
        <a:lstStyle/>
        <a:p>
          <a:pPr algn="ctr"/>
          <a:r>
            <a:rPr lang="ru-RU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Разработка концепции имиджа</a:t>
          </a:r>
        </a:p>
      </dgm:t>
    </dgm:pt>
    <dgm:pt modelId="{713F5FBC-3684-491C-8BDE-F1E5E903D44C}" type="parTrans" cxnId="{ABF63964-5B73-4A09-BF6C-B4867396DA95}">
      <dgm:prSet/>
      <dgm:spPr/>
      <dgm:t>
        <a:bodyPr/>
        <a:lstStyle/>
        <a:p>
          <a:pPr algn="ctr"/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77B1F53-1066-408C-AD5E-CEF437E67059}" type="sibTrans" cxnId="{ABF63964-5B73-4A09-BF6C-B4867396DA95}">
      <dgm:prSet/>
      <dgm:spPr/>
      <dgm:t>
        <a:bodyPr/>
        <a:lstStyle/>
        <a:p>
          <a:pPr algn="ctr"/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4BB680A-9473-4BA5-9E9D-19C4F1291D92}">
      <dgm:prSet phldrT="[Текст]" custT="1"/>
      <dgm:spPr/>
      <dgm:t>
        <a:bodyPr/>
        <a:lstStyle/>
        <a:p>
          <a:pPr algn="ctr"/>
          <a:r>
            <a:rPr lang="ru-RU" sz="2400" dirty="0">
              <a:latin typeface="Segoe UI Semilight" panose="020B0402040204020203" pitchFamily="34" charset="0"/>
              <a:cs typeface="Segoe UI Semilight" panose="020B0402040204020203" pitchFamily="34" charset="0"/>
            </a:rPr>
            <a:t>Формирование, внедрение и закрепление имиджа в сознании потребителя</a:t>
          </a:r>
        </a:p>
      </dgm:t>
    </dgm:pt>
    <dgm:pt modelId="{7F073F11-B519-413C-9B2E-5FEB4C376365}" type="parTrans" cxnId="{50881437-3AD9-43AA-BE9F-938288527989}">
      <dgm:prSet/>
      <dgm:spPr/>
      <dgm:t>
        <a:bodyPr/>
        <a:lstStyle/>
        <a:p>
          <a:pPr algn="ctr"/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7EEDA49-5EAF-43F4-9D8B-02130D1F4A08}" type="sibTrans" cxnId="{50881437-3AD9-43AA-BE9F-938288527989}">
      <dgm:prSet/>
      <dgm:spPr/>
      <dgm:t>
        <a:bodyPr/>
        <a:lstStyle/>
        <a:p>
          <a:pPr algn="ctr"/>
          <a:endParaRPr lang="ru-RU" sz="24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A9FD1FB-0919-405B-8108-5B4149A76FE0}" type="pres">
      <dgm:prSet presAssocID="{CC260921-0D87-4421-85D8-EDBF6EE567F3}" presName="rootnode" presStyleCnt="0">
        <dgm:presLayoutVars>
          <dgm:chMax/>
          <dgm:chPref/>
          <dgm:dir/>
          <dgm:animLvl val="lvl"/>
        </dgm:presLayoutVars>
      </dgm:prSet>
      <dgm:spPr/>
    </dgm:pt>
    <dgm:pt modelId="{8B411103-9905-46E3-9D1E-4CB6AC6D9E0A}" type="pres">
      <dgm:prSet presAssocID="{21944321-ABDF-480A-86A6-1ADA3567AF9F}" presName="composite" presStyleCnt="0"/>
      <dgm:spPr/>
    </dgm:pt>
    <dgm:pt modelId="{6B1C4133-72F4-4610-8FF5-45175669F79C}" type="pres">
      <dgm:prSet presAssocID="{21944321-ABDF-480A-86A6-1ADA3567AF9F}" presName="LShape" presStyleLbl="alignNode1" presStyleIdx="0" presStyleCnt="5"/>
      <dgm:spPr/>
    </dgm:pt>
    <dgm:pt modelId="{52116E27-859E-4BDF-8CE1-54E5601506F1}" type="pres">
      <dgm:prSet presAssocID="{21944321-ABDF-480A-86A6-1ADA3567AF9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A147CA0-9EC7-4AB6-82A0-3285320D7184}" type="pres">
      <dgm:prSet presAssocID="{21944321-ABDF-480A-86A6-1ADA3567AF9F}" presName="Triangle" presStyleLbl="alignNode1" presStyleIdx="1" presStyleCnt="5"/>
      <dgm:spPr/>
    </dgm:pt>
    <dgm:pt modelId="{9264824C-4F20-417E-BC9A-EA74D48A9CD2}" type="pres">
      <dgm:prSet presAssocID="{8457A850-B3F9-49D6-A927-8918B8B53D04}" presName="sibTrans" presStyleCnt="0"/>
      <dgm:spPr/>
    </dgm:pt>
    <dgm:pt modelId="{2BB6958F-179B-4B53-880B-7A37824B9690}" type="pres">
      <dgm:prSet presAssocID="{8457A850-B3F9-49D6-A927-8918B8B53D04}" presName="space" presStyleCnt="0"/>
      <dgm:spPr/>
    </dgm:pt>
    <dgm:pt modelId="{3FEA3596-08A2-470F-8B8D-86B72BBEDC95}" type="pres">
      <dgm:prSet presAssocID="{BE021B91-A7E3-4012-B815-EE59E0503EE9}" presName="composite" presStyleCnt="0"/>
      <dgm:spPr/>
    </dgm:pt>
    <dgm:pt modelId="{C53BE902-4165-4BB4-91F1-D130A966F3A1}" type="pres">
      <dgm:prSet presAssocID="{BE021B91-A7E3-4012-B815-EE59E0503EE9}" presName="LShape" presStyleLbl="alignNode1" presStyleIdx="2" presStyleCnt="5"/>
      <dgm:spPr/>
    </dgm:pt>
    <dgm:pt modelId="{C5CDCC54-35C2-48E5-AC01-677D5F69F398}" type="pres">
      <dgm:prSet presAssocID="{BE021B91-A7E3-4012-B815-EE59E0503EE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2519CCD-F700-4F70-8EA8-D75E0B80597D}" type="pres">
      <dgm:prSet presAssocID="{BE021B91-A7E3-4012-B815-EE59E0503EE9}" presName="Triangle" presStyleLbl="alignNode1" presStyleIdx="3" presStyleCnt="5"/>
      <dgm:spPr/>
    </dgm:pt>
    <dgm:pt modelId="{0F3F7821-C4D7-4FC9-B721-5EEFD0FE04EE}" type="pres">
      <dgm:prSet presAssocID="{A77B1F53-1066-408C-AD5E-CEF437E67059}" presName="sibTrans" presStyleCnt="0"/>
      <dgm:spPr/>
    </dgm:pt>
    <dgm:pt modelId="{6985EF69-4C46-405C-9496-484B240E324D}" type="pres">
      <dgm:prSet presAssocID="{A77B1F53-1066-408C-AD5E-CEF437E67059}" presName="space" presStyleCnt="0"/>
      <dgm:spPr/>
    </dgm:pt>
    <dgm:pt modelId="{6150FF53-4017-441A-856B-857AE7FA850B}" type="pres">
      <dgm:prSet presAssocID="{04BB680A-9473-4BA5-9E9D-19C4F1291D92}" presName="composite" presStyleCnt="0"/>
      <dgm:spPr/>
    </dgm:pt>
    <dgm:pt modelId="{EB748196-350C-4C35-A530-53613B4C79DB}" type="pres">
      <dgm:prSet presAssocID="{04BB680A-9473-4BA5-9E9D-19C4F1291D92}" presName="LShape" presStyleLbl="alignNode1" presStyleIdx="4" presStyleCnt="5"/>
      <dgm:spPr/>
    </dgm:pt>
    <dgm:pt modelId="{52B103AB-1A16-472C-9089-8AB1CF2B438A}" type="pres">
      <dgm:prSet presAssocID="{04BB680A-9473-4BA5-9E9D-19C4F1291D9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56502D-E354-4DD4-90A3-A6B6293A78D8}" type="presOf" srcId="{21944321-ABDF-480A-86A6-1ADA3567AF9F}" destId="{52116E27-859E-4BDF-8CE1-54E5601506F1}" srcOrd="0" destOrd="0" presId="urn:microsoft.com/office/officeart/2009/3/layout/StepUpProcess"/>
    <dgm:cxn modelId="{50881437-3AD9-43AA-BE9F-938288527989}" srcId="{CC260921-0D87-4421-85D8-EDBF6EE567F3}" destId="{04BB680A-9473-4BA5-9E9D-19C4F1291D92}" srcOrd="2" destOrd="0" parTransId="{7F073F11-B519-413C-9B2E-5FEB4C376365}" sibTransId="{67EEDA49-5EAF-43F4-9D8B-02130D1F4A08}"/>
    <dgm:cxn modelId="{95CE7B42-0C44-4806-813A-6DD01771D086}" type="presOf" srcId="{BE021B91-A7E3-4012-B815-EE59E0503EE9}" destId="{C5CDCC54-35C2-48E5-AC01-677D5F69F398}" srcOrd="0" destOrd="0" presId="urn:microsoft.com/office/officeart/2009/3/layout/StepUpProcess"/>
    <dgm:cxn modelId="{ABF63964-5B73-4A09-BF6C-B4867396DA95}" srcId="{CC260921-0D87-4421-85D8-EDBF6EE567F3}" destId="{BE021B91-A7E3-4012-B815-EE59E0503EE9}" srcOrd="1" destOrd="0" parTransId="{713F5FBC-3684-491C-8BDE-F1E5E903D44C}" sibTransId="{A77B1F53-1066-408C-AD5E-CEF437E67059}"/>
    <dgm:cxn modelId="{A2118599-575C-444E-8525-1ABF164005D1}" type="presOf" srcId="{04BB680A-9473-4BA5-9E9D-19C4F1291D92}" destId="{52B103AB-1A16-472C-9089-8AB1CF2B438A}" srcOrd="0" destOrd="0" presId="urn:microsoft.com/office/officeart/2009/3/layout/StepUpProcess"/>
    <dgm:cxn modelId="{3F72F7B7-D9F7-44FF-882A-DF100926793A}" type="presOf" srcId="{CC260921-0D87-4421-85D8-EDBF6EE567F3}" destId="{BA9FD1FB-0919-405B-8108-5B4149A76FE0}" srcOrd="0" destOrd="0" presId="urn:microsoft.com/office/officeart/2009/3/layout/StepUpProcess"/>
    <dgm:cxn modelId="{AE1E37C6-89F4-41CD-952C-858FAC2CA853}" srcId="{CC260921-0D87-4421-85D8-EDBF6EE567F3}" destId="{21944321-ABDF-480A-86A6-1ADA3567AF9F}" srcOrd="0" destOrd="0" parTransId="{CB2F4F79-8802-4AFA-8129-853E0070FDA6}" sibTransId="{8457A850-B3F9-49D6-A927-8918B8B53D04}"/>
    <dgm:cxn modelId="{99B55F94-A7D1-4C84-87A2-5427AD850C39}" type="presParOf" srcId="{BA9FD1FB-0919-405B-8108-5B4149A76FE0}" destId="{8B411103-9905-46E3-9D1E-4CB6AC6D9E0A}" srcOrd="0" destOrd="0" presId="urn:microsoft.com/office/officeart/2009/3/layout/StepUpProcess"/>
    <dgm:cxn modelId="{5C40AB9A-957E-415E-8FD9-32B6BA91156E}" type="presParOf" srcId="{8B411103-9905-46E3-9D1E-4CB6AC6D9E0A}" destId="{6B1C4133-72F4-4610-8FF5-45175669F79C}" srcOrd="0" destOrd="0" presId="urn:microsoft.com/office/officeart/2009/3/layout/StepUpProcess"/>
    <dgm:cxn modelId="{875FDA03-27A9-43F9-AFC0-49CF6E82528E}" type="presParOf" srcId="{8B411103-9905-46E3-9D1E-4CB6AC6D9E0A}" destId="{52116E27-859E-4BDF-8CE1-54E5601506F1}" srcOrd="1" destOrd="0" presId="urn:microsoft.com/office/officeart/2009/3/layout/StepUpProcess"/>
    <dgm:cxn modelId="{42BBCB89-1C42-4D91-B3C6-407E2F401DC2}" type="presParOf" srcId="{8B411103-9905-46E3-9D1E-4CB6AC6D9E0A}" destId="{6A147CA0-9EC7-4AB6-82A0-3285320D7184}" srcOrd="2" destOrd="0" presId="urn:microsoft.com/office/officeart/2009/3/layout/StepUpProcess"/>
    <dgm:cxn modelId="{47345F1D-1ACE-4F6D-8185-505C16930F16}" type="presParOf" srcId="{BA9FD1FB-0919-405B-8108-5B4149A76FE0}" destId="{9264824C-4F20-417E-BC9A-EA74D48A9CD2}" srcOrd="1" destOrd="0" presId="urn:microsoft.com/office/officeart/2009/3/layout/StepUpProcess"/>
    <dgm:cxn modelId="{5B9699E2-2130-4512-92D4-D98F5497D40A}" type="presParOf" srcId="{9264824C-4F20-417E-BC9A-EA74D48A9CD2}" destId="{2BB6958F-179B-4B53-880B-7A37824B9690}" srcOrd="0" destOrd="0" presId="urn:microsoft.com/office/officeart/2009/3/layout/StepUpProcess"/>
    <dgm:cxn modelId="{FA4E774D-FC27-471D-BDB3-C157A68A503A}" type="presParOf" srcId="{BA9FD1FB-0919-405B-8108-5B4149A76FE0}" destId="{3FEA3596-08A2-470F-8B8D-86B72BBEDC95}" srcOrd="2" destOrd="0" presId="urn:microsoft.com/office/officeart/2009/3/layout/StepUpProcess"/>
    <dgm:cxn modelId="{63A05AB5-B0DD-439E-BB3B-B216FB471B73}" type="presParOf" srcId="{3FEA3596-08A2-470F-8B8D-86B72BBEDC95}" destId="{C53BE902-4165-4BB4-91F1-D130A966F3A1}" srcOrd="0" destOrd="0" presId="urn:microsoft.com/office/officeart/2009/3/layout/StepUpProcess"/>
    <dgm:cxn modelId="{6DAE16A8-397C-4BD7-9788-8EBB3D7E215A}" type="presParOf" srcId="{3FEA3596-08A2-470F-8B8D-86B72BBEDC95}" destId="{C5CDCC54-35C2-48E5-AC01-677D5F69F398}" srcOrd="1" destOrd="0" presId="urn:microsoft.com/office/officeart/2009/3/layout/StepUpProcess"/>
    <dgm:cxn modelId="{83D293A5-2949-424F-B8A7-5A1C286B9D96}" type="presParOf" srcId="{3FEA3596-08A2-470F-8B8D-86B72BBEDC95}" destId="{E2519CCD-F700-4F70-8EA8-D75E0B80597D}" srcOrd="2" destOrd="0" presId="urn:microsoft.com/office/officeart/2009/3/layout/StepUpProcess"/>
    <dgm:cxn modelId="{388DADE6-FBEA-4627-81ED-52DB86A9A408}" type="presParOf" srcId="{BA9FD1FB-0919-405B-8108-5B4149A76FE0}" destId="{0F3F7821-C4D7-4FC9-B721-5EEFD0FE04EE}" srcOrd="3" destOrd="0" presId="urn:microsoft.com/office/officeart/2009/3/layout/StepUpProcess"/>
    <dgm:cxn modelId="{8B2EC2D0-7C59-4EDB-A346-2FE2875EA70B}" type="presParOf" srcId="{0F3F7821-C4D7-4FC9-B721-5EEFD0FE04EE}" destId="{6985EF69-4C46-405C-9496-484B240E324D}" srcOrd="0" destOrd="0" presId="urn:microsoft.com/office/officeart/2009/3/layout/StepUpProcess"/>
    <dgm:cxn modelId="{CA50AC34-379C-4E5A-9F9E-92BB3F85B6A3}" type="presParOf" srcId="{BA9FD1FB-0919-405B-8108-5B4149A76FE0}" destId="{6150FF53-4017-441A-856B-857AE7FA850B}" srcOrd="4" destOrd="0" presId="urn:microsoft.com/office/officeart/2009/3/layout/StepUpProcess"/>
    <dgm:cxn modelId="{482A0C11-CF5A-4C55-A244-294CBE8EAE3A}" type="presParOf" srcId="{6150FF53-4017-441A-856B-857AE7FA850B}" destId="{EB748196-350C-4C35-A530-53613B4C79DB}" srcOrd="0" destOrd="0" presId="urn:microsoft.com/office/officeart/2009/3/layout/StepUpProcess"/>
    <dgm:cxn modelId="{CD8DD879-05B3-4F65-BA31-68B0EA0398C3}" type="presParOf" srcId="{6150FF53-4017-441A-856B-857AE7FA850B}" destId="{52B103AB-1A16-472C-9089-8AB1CF2B438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3C15C-854F-4DAA-86AC-C2E4DC9D7BA9}">
      <dsp:nvSpPr>
        <dsp:cNvPr id="0" name=""/>
        <dsp:cNvSpPr/>
      </dsp:nvSpPr>
      <dsp:spPr>
        <a:xfrm>
          <a:off x="3018155" y="3072899"/>
          <a:ext cx="2091690" cy="20916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ИО</a:t>
          </a:r>
        </a:p>
      </dsp:txBody>
      <dsp:txXfrm>
        <a:off x="3324476" y="3379220"/>
        <a:ext cx="1479048" cy="1479048"/>
      </dsp:txXfrm>
    </dsp:sp>
    <dsp:sp modelId="{D3234F57-1900-4EAD-96E6-9797AFF33358}">
      <dsp:nvSpPr>
        <dsp:cNvPr id="0" name=""/>
        <dsp:cNvSpPr/>
      </dsp:nvSpPr>
      <dsp:spPr>
        <a:xfrm rot="10800000">
          <a:off x="994175" y="3820678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DBAC7-54F5-4FC8-8223-D01D74D54A90}">
      <dsp:nvSpPr>
        <dsp:cNvPr id="0" name=""/>
        <dsp:cNvSpPr/>
      </dsp:nvSpPr>
      <dsp:spPr>
        <a:xfrm>
          <a:off x="622" y="3323902"/>
          <a:ext cx="1987105" cy="15896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легенда / история организации</a:t>
          </a:r>
        </a:p>
      </dsp:txBody>
      <dsp:txXfrm>
        <a:off x="47182" y="3370462"/>
        <a:ext cx="1893985" cy="1496564"/>
      </dsp:txXfrm>
    </dsp:sp>
    <dsp:sp modelId="{3077FDAC-31CD-4B21-945C-BA602E9DB572}">
      <dsp:nvSpPr>
        <dsp:cNvPr id="0" name=""/>
        <dsp:cNvSpPr/>
      </dsp:nvSpPr>
      <dsp:spPr>
        <a:xfrm rot="13500000">
          <a:off x="1613203" y="2326212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07142"/>
            <a:satOff val="-12023"/>
            <a:lumOff val="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077BF-77FA-454E-A664-1D3B1773C3AB}">
      <dsp:nvSpPr>
        <dsp:cNvPr id="0" name=""/>
        <dsp:cNvSpPr/>
      </dsp:nvSpPr>
      <dsp:spPr>
        <a:xfrm>
          <a:off x="899753" y="1153208"/>
          <a:ext cx="1987105" cy="1589684"/>
        </a:xfrm>
        <a:prstGeom prst="roundRect">
          <a:avLst>
            <a:gd name="adj" fmla="val 10000"/>
          </a:avLst>
        </a:prstGeom>
        <a:solidFill>
          <a:schemeClr val="accent3">
            <a:hueOff val="107142"/>
            <a:satOff val="-12023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философия организации</a:t>
          </a:r>
        </a:p>
      </dsp:txBody>
      <dsp:txXfrm>
        <a:off x="946313" y="1199768"/>
        <a:ext cx="1893985" cy="1496564"/>
      </dsp:txXfrm>
    </dsp:sp>
    <dsp:sp modelId="{17F0892D-B66A-49A2-8BC0-5B98021C39E4}">
      <dsp:nvSpPr>
        <dsp:cNvPr id="0" name=""/>
        <dsp:cNvSpPr/>
      </dsp:nvSpPr>
      <dsp:spPr>
        <a:xfrm rot="16200000">
          <a:off x="3107669" y="1707184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99BFE-5243-43AF-A669-A72DF5772C41}">
      <dsp:nvSpPr>
        <dsp:cNvPr id="0" name=""/>
        <dsp:cNvSpPr/>
      </dsp:nvSpPr>
      <dsp:spPr>
        <a:xfrm>
          <a:off x="3070447" y="254077"/>
          <a:ext cx="1987105" cy="1589684"/>
        </a:xfrm>
        <a:prstGeom prst="roundRect">
          <a:avLst>
            <a:gd name="adj" fmla="val 10000"/>
          </a:avLst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внешний облик</a:t>
          </a:r>
        </a:p>
      </dsp:txBody>
      <dsp:txXfrm>
        <a:off x="3117007" y="300637"/>
        <a:ext cx="1893985" cy="1496564"/>
      </dsp:txXfrm>
    </dsp:sp>
    <dsp:sp modelId="{396D80C7-2DE4-4753-A720-9C980FB38DAA}">
      <dsp:nvSpPr>
        <dsp:cNvPr id="0" name=""/>
        <dsp:cNvSpPr/>
      </dsp:nvSpPr>
      <dsp:spPr>
        <a:xfrm rot="18900000">
          <a:off x="4602135" y="2326212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21426"/>
            <a:satOff val="-36069"/>
            <a:lumOff val="6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E9AD7-EF4F-4043-80CB-DBA7C80ECCCA}">
      <dsp:nvSpPr>
        <dsp:cNvPr id="0" name=""/>
        <dsp:cNvSpPr/>
      </dsp:nvSpPr>
      <dsp:spPr>
        <a:xfrm>
          <a:off x="5241141" y="1153208"/>
          <a:ext cx="1987105" cy="1589684"/>
        </a:xfrm>
        <a:prstGeom prst="roundRect">
          <a:avLst>
            <a:gd name="adj" fmla="val 10000"/>
          </a:avLst>
        </a:prstGeom>
        <a:solidFill>
          <a:schemeClr val="accent3">
            <a:hueOff val="321426"/>
            <a:satOff val="-36069"/>
            <a:lumOff val="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культура организации</a:t>
          </a:r>
        </a:p>
      </dsp:txBody>
      <dsp:txXfrm>
        <a:off x="5287701" y="1199768"/>
        <a:ext cx="1893985" cy="1496564"/>
      </dsp:txXfrm>
    </dsp:sp>
    <dsp:sp modelId="{532B38D2-3903-4109-A5EE-0AF1FD9DAB4A}">
      <dsp:nvSpPr>
        <dsp:cNvPr id="0" name=""/>
        <dsp:cNvSpPr/>
      </dsp:nvSpPr>
      <dsp:spPr>
        <a:xfrm>
          <a:off x="5221163" y="3820678"/>
          <a:ext cx="1912661" cy="596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AA189-6BA9-410E-8D6A-C6AD3CC3BDE5}">
      <dsp:nvSpPr>
        <dsp:cNvPr id="0" name=""/>
        <dsp:cNvSpPr/>
      </dsp:nvSpPr>
      <dsp:spPr>
        <a:xfrm>
          <a:off x="6140272" y="3323902"/>
          <a:ext cx="1987105" cy="1589684"/>
        </a:xfrm>
        <a:prstGeom prst="roundRect">
          <a:avLst>
            <a:gd name="adj" fmla="val 10000"/>
          </a:avLst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Формирование общественных отношений</a:t>
          </a:r>
        </a:p>
      </dsp:txBody>
      <dsp:txXfrm>
        <a:off x="6186832" y="3370462"/>
        <a:ext cx="1893985" cy="1496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58821-0811-45D2-AE28-354C5078AEA6}">
      <dsp:nvSpPr>
        <dsp:cNvPr id="0" name=""/>
        <dsp:cNvSpPr/>
      </dsp:nvSpPr>
      <dsp:spPr>
        <a:xfrm>
          <a:off x="0" y="232281"/>
          <a:ext cx="812800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Всегда производить нужное впечатление</a:t>
          </a:r>
        </a:p>
      </dsp:txBody>
      <dsp:txXfrm>
        <a:off x="59399" y="291680"/>
        <a:ext cx="8009202" cy="1098002"/>
      </dsp:txXfrm>
    </dsp:sp>
    <dsp:sp modelId="{AA326EDE-9CA2-490F-8C29-07BFB24EE957}">
      <dsp:nvSpPr>
        <dsp:cNvPr id="0" name=""/>
        <dsp:cNvSpPr/>
      </dsp:nvSpPr>
      <dsp:spPr>
        <a:xfrm>
          <a:off x="0" y="1636282"/>
          <a:ext cx="8128000" cy="1216800"/>
        </a:xfrm>
        <a:prstGeom prst="roundRect">
          <a:avLst/>
        </a:prstGeom>
        <a:solidFill>
          <a:schemeClr val="accent3">
            <a:hueOff val="214284"/>
            <a:satOff val="-2404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Собственное позиционирование на рынке</a:t>
          </a:r>
        </a:p>
      </dsp:txBody>
      <dsp:txXfrm>
        <a:off x="59399" y="1695681"/>
        <a:ext cx="8009202" cy="1098002"/>
      </dsp:txXfrm>
    </dsp:sp>
    <dsp:sp modelId="{1975FD92-1E1D-440C-9526-B38065D7470D}">
      <dsp:nvSpPr>
        <dsp:cNvPr id="0" name=""/>
        <dsp:cNvSpPr/>
      </dsp:nvSpPr>
      <dsp:spPr>
        <a:xfrm>
          <a:off x="0" y="3040282"/>
          <a:ext cx="8128000" cy="1216800"/>
        </a:xfrm>
        <a:prstGeom prst="roundRect">
          <a:avLst/>
        </a:prstGeom>
        <a:solidFill>
          <a:schemeClr val="accent3">
            <a:hueOff val="428568"/>
            <a:satOff val="-48092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Побуждение к действиям</a:t>
          </a:r>
        </a:p>
      </dsp:txBody>
      <dsp:txXfrm>
        <a:off x="59399" y="3099681"/>
        <a:ext cx="80092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C4133-72F4-4610-8FF5-45175669F79C}">
      <dsp:nvSpPr>
        <dsp:cNvPr id="0" name=""/>
        <dsp:cNvSpPr/>
      </dsp:nvSpPr>
      <dsp:spPr>
        <a:xfrm rot="5400000">
          <a:off x="536742" y="1714799"/>
          <a:ext cx="1609511" cy="267819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16E27-859E-4BDF-8CE1-54E5601506F1}">
      <dsp:nvSpPr>
        <dsp:cNvPr id="0" name=""/>
        <dsp:cNvSpPr/>
      </dsp:nvSpPr>
      <dsp:spPr>
        <a:xfrm>
          <a:off x="268074" y="2515001"/>
          <a:ext cx="2417885" cy="211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Определение ЦА</a:t>
          </a:r>
        </a:p>
      </dsp:txBody>
      <dsp:txXfrm>
        <a:off x="268074" y="2515001"/>
        <a:ext cx="2417885" cy="2119418"/>
      </dsp:txXfrm>
    </dsp:sp>
    <dsp:sp modelId="{6A147CA0-9EC7-4AB6-82A0-3285320D7184}">
      <dsp:nvSpPr>
        <dsp:cNvPr id="0" name=""/>
        <dsp:cNvSpPr/>
      </dsp:nvSpPr>
      <dsp:spPr>
        <a:xfrm>
          <a:off x="2229755" y="1517628"/>
          <a:ext cx="456204" cy="456204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60237"/>
            <a:satOff val="1168"/>
            <a:lumOff val="5573"/>
            <a:alphaOff val="0"/>
          </a:schemeClr>
        </a:solidFill>
        <a:ln w="12700" cap="flat" cmpd="sng" algn="ctr">
          <a:solidFill>
            <a:schemeClr val="accent2">
              <a:shade val="80000"/>
              <a:hueOff val="60237"/>
              <a:satOff val="1168"/>
              <a:lumOff val="55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BE902-4165-4BB4-91F1-D130A966F3A1}">
      <dsp:nvSpPr>
        <dsp:cNvPr id="0" name=""/>
        <dsp:cNvSpPr/>
      </dsp:nvSpPr>
      <dsp:spPr>
        <a:xfrm rot="5400000">
          <a:off x="3496706" y="982353"/>
          <a:ext cx="1609511" cy="267819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120475"/>
            <a:satOff val="2336"/>
            <a:lumOff val="11146"/>
            <a:alphaOff val="0"/>
          </a:schemeClr>
        </a:solidFill>
        <a:ln w="12700" cap="flat" cmpd="sng" algn="ctr">
          <a:solidFill>
            <a:schemeClr val="accent2">
              <a:shade val="80000"/>
              <a:hueOff val="120475"/>
              <a:satOff val="2336"/>
              <a:lumOff val="111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DCC54-35C2-48E5-AC01-677D5F69F398}">
      <dsp:nvSpPr>
        <dsp:cNvPr id="0" name=""/>
        <dsp:cNvSpPr/>
      </dsp:nvSpPr>
      <dsp:spPr>
        <a:xfrm>
          <a:off x="3228038" y="1782555"/>
          <a:ext cx="2417885" cy="211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Разработка концепции имиджа</a:t>
          </a:r>
        </a:p>
      </dsp:txBody>
      <dsp:txXfrm>
        <a:off x="3228038" y="1782555"/>
        <a:ext cx="2417885" cy="2119418"/>
      </dsp:txXfrm>
    </dsp:sp>
    <dsp:sp modelId="{E2519CCD-F700-4F70-8EA8-D75E0B80597D}">
      <dsp:nvSpPr>
        <dsp:cNvPr id="0" name=""/>
        <dsp:cNvSpPr/>
      </dsp:nvSpPr>
      <dsp:spPr>
        <a:xfrm>
          <a:off x="5189719" y="785182"/>
          <a:ext cx="456204" cy="456204"/>
        </a:xfrm>
        <a:prstGeom prst="triangle">
          <a:avLst>
            <a:gd name="adj" fmla="val 100000"/>
          </a:avLst>
        </a:prstGeom>
        <a:solidFill>
          <a:schemeClr val="accent2">
            <a:shade val="80000"/>
            <a:hueOff val="180712"/>
            <a:satOff val="3505"/>
            <a:lumOff val="16719"/>
            <a:alphaOff val="0"/>
          </a:schemeClr>
        </a:solidFill>
        <a:ln w="12700" cap="flat" cmpd="sng" algn="ctr">
          <a:solidFill>
            <a:schemeClr val="accent2">
              <a:shade val="80000"/>
              <a:hueOff val="180712"/>
              <a:satOff val="3505"/>
              <a:lumOff val="16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48196-350C-4C35-A530-53613B4C79DB}">
      <dsp:nvSpPr>
        <dsp:cNvPr id="0" name=""/>
        <dsp:cNvSpPr/>
      </dsp:nvSpPr>
      <dsp:spPr>
        <a:xfrm rot="5400000">
          <a:off x="6456670" y="249907"/>
          <a:ext cx="1609511" cy="267819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80000"/>
            <a:hueOff val="240949"/>
            <a:satOff val="4673"/>
            <a:lumOff val="22292"/>
            <a:alphaOff val="0"/>
          </a:schemeClr>
        </a:solidFill>
        <a:ln w="12700" cap="flat" cmpd="sng" algn="ctr">
          <a:solidFill>
            <a:schemeClr val="accent2">
              <a:shade val="80000"/>
              <a:hueOff val="240949"/>
              <a:satOff val="4673"/>
              <a:lumOff val="222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103AB-1A16-472C-9089-8AB1CF2B438A}">
      <dsp:nvSpPr>
        <dsp:cNvPr id="0" name=""/>
        <dsp:cNvSpPr/>
      </dsp:nvSpPr>
      <dsp:spPr>
        <a:xfrm>
          <a:off x="6188003" y="1050109"/>
          <a:ext cx="2417885" cy="2119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Segoe UI Semilight" panose="020B0402040204020203" pitchFamily="34" charset="0"/>
              <a:cs typeface="Segoe UI Semilight" panose="020B0402040204020203" pitchFamily="34" charset="0"/>
            </a:rPr>
            <a:t>Формирование, внедрение и закрепление имиджа в сознании потребителя</a:t>
          </a:r>
        </a:p>
      </dsp:txBody>
      <dsp:txXfrm>
        <a:off x="6188003" y="1050109"/>
        <a:ext cx="2417885" cy="2119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A3952-CDB6-4351-833E-FDC688FED5E8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72C3D-099D-4D64-8F4B-52AABFB17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40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70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6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5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8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3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10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7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28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0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4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9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936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29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8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28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2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4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5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2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1621-161C-4B53-8B3B-2D73003B84CF}" type="datetimeFigureOut">
              <a:rPr lang="ru-RU" smtClean="0"/>
              <a:t>ср 21.02.24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A5325-5D78-4D29-B4D2-407C5C36C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2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mailto:psiholog@yic-mfp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CEF6AD-B3FA-4F76-AE94-AAE71A2DB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207917" cy="6996545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2736A-BC73-47EB-8CCA-AB7375F5DC8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279400"/>
            <a:ext cx="8621713" cy="1763713"/>
          </a:xfrm>
        </p:spPr>
        <p:txBody>
          <a:bodyPr anchor="ctr"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Мы в соцсетях!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35FCBFE-E113-4234-8D5A-337027BC6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24" y="2390351"/>
            <a:ext cx="4384534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youtube.com/</a:t>
            </a:r>
            <a:r>
              <a:rPr lang="ru-RU" alt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user</a:t>
            </a: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/</a:t>
            </a:r>
            <a:r>
              <a:rPr lang="ru-RU" alt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yicmfp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FBB2C8-25F4-4369-BBD7-FB3FBD13B736}"/>
              </a:ext>
            </a:extLst>
          </p:cNvPr>
          <p:cNvSpPr/>
          <p:nvPr/>
        </p:nvSpPr>
        <p:spPr>
          <a:xfrm>
            <a:off x="890924" y="1763627"/>
            <a:ext cx="2815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 vk.com/</a:t>
            </a:r>
            <a:r>
              <a:rPr lang="ru-RU" alt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yicmfp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C3DB3D-D843-4A17-9534-007AD6C6DA9D}"/>
              </a:ext>
            </a:extLst>
          </p:cNvPr>
          <p:cNvSpPr/>
          <p:nvPr/>
        </p:nvSpPr>
        <p:spPr>
          <a:xfrm>
            <a:off x="982636" y="1118705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t.me/</a:t>
            </a:r>
            <a:r>
              <a:rPr lang="en-US" alt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yicmfp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5E093-C4DC-4115-912C-0F25B1FA06E9}"/>
              </a:ext>
            </a:extLst>
          </p:cNvPr>
          <p:cNvSpPr txBox="1"/>
          <p:nvPr/>
        </p:nvSpPr>
        <p:spPr>
          <a:xfrm>
            <a:off x="982636" y="5605111"/>
            <a:ext cx="7656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Следите за новостями, анонсами, новыми фото и видео обучения в наших соцсетях!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7D07E8E-9ABC-47A4-89EE-9F6E29051517}"/>
              </a:ext>
            </a:extLst>
          </p:cNvPr>
          <p:cNvSpPr/>
          <p:nvPr/>
        </p:nvSpPr>
        <p:spPr>
          <a:xfrm rot="4097269" flipH="1">
            <a:off x="9712089" y="3159514"/>
            <a:ext cx="506959" cy="5083789"/>
          </a:xfrm>
          <a:custGeom>
            <a:avLst/>
            <a:gdLst>
              <a:gd name="connsiteX0" fmla="*/ 1551963 w 1551963"/>
              <a:gd name="connsiteY0" fmla="*/ 0 h 6887361"/>
              <a:gd name="connsiteX1" fmla="*/ 570451 w 1551963"/>
              <a:gd name="connsiteY1" fmla="*/ 1283516 h 6887361"/>
              <a:gd name="connsiteX2" fmla="*/ 1434517 w 1551963"/>
              <a:gd name="connsiteY2" fmla="*/ 3825380 h 6887361"/>
              <a:gd name="connsiteX3" fmla="*/ 0 w 1551963"/>
              <a:gd name="connsiteY3" fmla="*/ 6887361 h 6887361"/>
              <a:gd name="connsiteX4" fmla="*/ 0 w 1551963"/>
              <a:gd name="connsiteY4" fmla="*/ 6887361 h 688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1963" h="6887361">
                <a:moveTo>
                  <a:pt x="1551963" y="0"/>
                </a:moveTo>
                <a:cubicBezTo>
                  <a:pt x="1070994" y="322976"/>
                  <a:pt x="590025" y="645953"/>
                  <a:pt x="570451" y="1283516"/>
                </a:cubicBezTo>
                <a:cubicBezTo>
                  <a:pt x="550877" y="1921079"/>
                  <a:pt x="1529592" y="2891406"/>
                  <a:pt x="1434517" y="3825380"/>
                </a:cubicBezTo>
                <a:cubicBezTo>
                  <a:pt x="1339442" y="4759354"/>
                  <a:pt x="0" y="6887361"/>
                  <a:pt x="0" y="6887361"/>
                </a:cubicBezTo>
                <a:lnTo>
                  <a:pt x="0" y="6887361"/>
                </a:ln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13" descr="ВКонтакте">
            <a:extLst>
              <a:ext uri="{FF2B5EF4-FFF2-40B4-BE49-F238E27FC236}">
                <a16:creationId xmlns:a16="http://schemas.microsoft.com/office/drawing/2014/main" id="{EF907F61-81E7-4DE1-AB82-41730276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5181B8"/>
              </a:clrFrom>
              <a:clrTo>
                <a:srgbClr val="5181B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7" y="1861363"/>
            <a:ext cx="453561" cy="4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5" descr="25 лучших цветовых тем для Telegram - ITC.ua">
            <a:extLst>
              <a:ext uri="{FF2B5EF4-FFF2-40B4-BE49-F238E27FC236}">
                <a16:creationId xmlns:a16="http://schemas.microsoft.com/office/drawing/2014/main" id="{DA4A2C9C-D8F8-4608-A521-2E62835A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38A6DB"/>
              </a:clrFrom>
              <a:clrTo>
                <a:srgbClr val="38A6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4" y="1167460"/>
            <a:ext cx="804426" cy="52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D5DB0AE-6518-46BB-AF03-022A789650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927" y="5764856"/>
            <a:ext cx="3334169" cy="1112409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1C829B8-E65A-4DAA-8B97-9658123F2756}"/>
              </a:ext>
            </a:extLst>
          </p:cNvPr>
          <p:cNvGrpSpPr/>
          <p:nvPr/>
        </p:nvGrpSpPr>
        <p:grpSpPr>
          <a:xfrm>
            <a:off x="4642750" y="1961518"/>
            <a:ext cx="3994761" cy="3674908"/>
            <a:chOff x="4634918" y="2029226"/>
            <a:chExt cx="3994761" cy="3674908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D285A33A-FC65-4D19-A918-340CDFB95324}"/>
                </a:ext>
              </a:extLst>
            </p:cNvPr>
            <p:cNvGrpSpPr/>
            <p:nvPr/>
          </p:nvGrpSpPr>
          <p:grpSpPr>
            <a:xfrm>
              <a:off x="4634918" y="2029226"/>
              <a:ext cx="3994761" cy="3674908"/>
              <a:chOff x="6281848" y="2015679"/>
              <a:chExt cx="4563214" cy="4327148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B6350807-3B43-4ACF-8912-2DFE2BC4ACA3}"/>
                  </a:ext>
                </a:extLst>
              </p:cNvPr>
              <p:cNvGrpSpPr/>
              <p:nvPr/>
            </p:nvGrpSpPr>
            <p:grpSpPr>
              <a:xfrm>
                <a:off x="6281848" y="2015679"/>
                <a:ext cx="4563214" cy="4327148"/>
                <a:chOff x="7010188" y="2727625"/>
                <a:chExt cx="3090514" cy="2930634"/>
              </a:xfrm>
            </p:grpSpPr>
            <p:sp>
              <p:nvSpPr>
                <p:cNvPr id="20" name="Капля 19">
                  <a:extLst>
                    <a:ext uri="{FF2B5EF4-FFF2-40B4-BE49-F238E27FC236}">
                      <a16:creationId xmlns:a16="http://schemas.microsoft.com/office/drawing/2014/main" id="{5FC83188-6093-41F4-A180-0A0C61C5BA08}"/>
                    </a:ext>
                  </a:extLst>
                </p:cNvPr>
                <p:cNvSpPr/>
                <p:nvPr/>
              </p:nvSpPr>
              <p:spPr>
                <a:xfrm rot="15657324">
                  <a:off x="7616968" y="3174525"/>
                  <a:ext cx="1876954" cy="3090514"/>
                </a:xfrm>
                <a:prstGeom prst="teardrop">
                  <a:avLst>
                    <a:gd name="adj" fmla="val 47901"/>
                  </a:avLst>
                </a:prstGeom>
                <a:gradFill>
                  <a:gsLst>
                    <a:gs pos="0">
                      <a:schemeClr val="bg1"/>
                    </a:gs>
                    <a:gs pos="62000">
                      <a:srgbClr val="4267B2"/>
                    </a:gs>
                    <a:gs pos="32000">
                      <a:schemeClr val="bg2"/>
                    </a:gs>
                    <a:gs pos="80000">
                      <a:srgbClr val="5181B8"/>
                    </a:gs>
                    <a:gs pos="98000">
                      <a:schemeClr val="tx2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34" name="Picture 7">
                  <a:extLst>
                    <a:ext uri="{FF2B5EF4-FFF2-40B4-BE49-F238E27FC236}">
                      <a16:creationId xmlns:a16="http://schemas.microsoft.com/office/drawing/2014/main" id="{929BE2A4-3131-4FCB-BA30-A6E77A8622A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8" cstate="print">
                  <a:clrChange>
                    <a:clrFrom>
                      <a:srgbClr val="EDEDED"/>
                    </a:clrFrom>
                    <a:clrTo>
                      <a:srgbClr val="EDEDED">
                        <a:alpha val="0"/>
                      </a:srgbClr>
                    </a:clrTo>
                  </a:clrChange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59754" flipH="1">
                  <a:off x="8308471" y="2727625"/>
                  <a:ext cx="1367004" cy="2588051"/>
                </a:xfrm>
                <a:prstGeom prst="rect">
                  <a:avLst/>
                </a:prstGeom>
              </p:spPr>
            </p:pic>
            <p:pic>
              <p:nvPicPr>
                <p:cNvPr id="18" name="Рисунок 17">
                  <a:extLst>
                    <a:ext uri="{FF2B5EF4-FFF2-40B4-BE49-F238E27FC236}">
                      <a16:creationId xmlns:a16="http://schemas.microsoft.com/office/drawing/2014/main" id="{860DC115-BB41-4F48-A251-8B4F0963CB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52388">
                  <a:off x="9449466" y="3275971"/>
                  <a:ext cx="507819" cy="174647"/>
                </a:xfrm>
                <a:prstGeom prst="rect">
                  <a:avLst/>
                </a:prstGeom>
              </p:spPr>
            </p:pic>
            <p:pic>
              <p:nvPicPr>
                <p:cNvPr id="22" name="Рисунок 21" descr="Конверт">
                  <a:extLst>
                    <a:ext uri="{FF2B5EF4-FFF2-40B4-BE49-F238E27FC236}">
                      <a16:creationId xmlns:a16="http://schemas.microsoft.com/office/drawing/2014/main" id="{C6BA7825-FFD3-4DAE-9D2E-2B2886DD20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26613">
                  <a:off x="8145431" y="4177051"/>
                  <a:ext cx="717609" cy="717609"/>
                </a:xfrm>
                <a:prstGeom prst="rect">
                  <a:avLst/>
                </a:prstGeom>
              </p:spPr>
            </p:pic>
          </p:grpSp>
          <p:pic>
            <p:nvPicPr>
              <p:cNvPr id="1051" name="Picture 27" descr="Заметки писаки 2.0: Клипарт: фото- и видеопленка 2">
                <a:extLst>
                  <a:ext uri="{FF2B5EF4-FFF2-40B4-BE49-F238E27FC236}">
                    <a16:creationId xmlns:a16="http://schemas.microsoft.com/office/drawing/2014/main" id="{D98B046E-5A41-46DB-AC16-6B8DB34733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93463">
                <a:off x="8752254" y="5059223"/>
                <a:ext cx="1569212" cy="564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B307FE17-300A-4D5A-8545-507BFC28B0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/>
              <a:srcRect l="24802" t="53804" r="25412" b="17178"/>
              <a:stretch/>
            </p:blipFill>
            <p:spPr>
              <a:xfrm rot="1741392">
                <a:off x="8697106" y="2904258"/>
                <a:ext cx="1800385" cy="590253"/>
              </a:xfrm>
              <a:prstGeom prst="rect">
                <a:avLst/>
              </a:prstGeom>
            </p:spPr>
          </p:pic>
        </p:grp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288014C1-C580-4476-80DF-CB6DE5E20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/>
            <a:srcRect l="24476" t="27729" r="25531" b="13672"/>
            <a:stretch/>
          </p:blipFill>
          <p:spPr>
            <a:xfrm rot="1734714">
              <a:off x="6379443" y="3166006"/>
              <a:ext cx="1583005" cy="104372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025D2CA-9459-40CD-8BCF-4154E3D777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" y="2447698"/>
            <a:ext cx="924337" cy="5340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E3E3A7-C73B-472C-B044-EB5ECDA643B5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74" y="515105"/>
            <a:ext cx="2692515" cy="26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3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Один день из жизни центрального офиса Газпрома | ФОТО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42" y="3044916"/>
            <a:ext cx="5685358" cy="37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Дизайн интерьера офиса ООО «Газпром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61" y="0"/>
            <a:ext cx="6153339" cy="46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563740" y="3044916"/>
            <a:ext cx="2742425" cy="2553077"/>
            <a:chOff x="-565455" y="5495453"/>
            <a:chExt cx="2742425" cy="2553077"/>
          </a:xfrm>
        </p:grpSpPr>
        <p:sp>
          <p:nvSpPr>
            <p:cNvPr id="8" name="Загнутый угол 7"/>
            <p:cNvSpPr/>
            <p:nvPr/>
          </p:nvSpPr>
          <p:spPr>
            <a:xfrm>
              <a:off x="-470780" y="5495453"/>
              <a:ext cx="2553077" cy="2553077"/>
            </a:xfrm>
            <a:prstGeom prst="foldedCorner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565455" y="6584804"/>
              <a:ext cx="2742425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  <a:spcAft>
                  <a:spcPts val="0"/>
                </a:spcAft>
              </a:pPr>
              <a:r>
                <a:rPr lang="ru-RU" sz="24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Газпром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228785" y="968722"/>
            <a:ext cx="1738266" cy="1093206"/>
          </a:xfrm>
          <a:prstGeom prst="rect">
            <a:avLst/>
          </a:prstGeom>
          <a:solidFill>
            <a:srgbClr val="A9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26942" y="614430"/>
            <a:ext cx="5987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Видит свою миссию в надежном, эффективном и сбалансированном обеспечении потребителей природным газом, другими видами энергоресурсов и продуктами их переработки.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390875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65266" y="565266"/>
            <a:ext cx="2527069" cy="2527069"/>
            <a:chOff x="565266" y="565266"/>
            <a:chExt cx="2527069" cy="2527069"/>
          </a:xfrm>
        </p:grpSpPr>
        <p:sp>
          <p:nvSpPr>
            <p:cNvPr id="6" name="Овал 5"/>
            <p:cNvSpPr/>
            <p:nvPr/>
          </p:nvSpPr>
          <p:spPr>
            <a:xfrm>
              <a:off x="565266" y="565266"/>
              <a:ext cx="2527069" cy="252706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94237" y="1590273"/>
              <a:ext cx="2069125" cy="450573"/>
            </a:xfrm>
            <a:prstGeom prst="rect">
              <a:avLst/>
            </a:prstGeom>
          </p:spPr>
          <p:txBody>
            <a:bodyPr wrap="square" lIns="9000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2400" b="1" dirty="0">
                  <a:solidFill>
                    <a:srgbClr val="33333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Адекватность</a:t>
              </a:r>
              <a:endPara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749981" y="3901199"/>
            <a:ext cx="2541691" cy="2527069"/>
            <a:chOff x="2951521" y="3092334"/>
            <a:chExt cx="2541691" cy="2527069"/>
          </a:xfrm>
        </p:grpSpPr>
        <p:sp>
          <p:nvSpPr>
            <p:cNvPr id="7" name="Овал 6"/>
            <p:cNvSpPr/>
            <p:nvPr/>
          </p:nvSpPr>
          <p:spPr>
            <a:xfrm>
              <a:off x="2951521" y="3092334"/>
              <a:ext cx="2527069" cy="25270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991826" y="4189614"/>
              <a:ext cx="2501386" cy="450573"/>
            </a:xfrm>
            <a:prstGeom prst="rect">
              <a:avLst/>
            </a:prstGeom>
          </p:spPr>
          <p:txBody>
            <a:bodyPr wrap="square" lIns="9000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2400" b="1" dirty="0">
                  <a:solidFill>
                    <a:srgbClr val="33333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Оригинальность</a:t>
              </a:r>
              <a:endPara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624012" y="3866130"/>
            <a:ext cx="2527069" cy="2527069"/>
            <a:chOff x="6801579" y="3092334"/>
            <a:chExt cx="2527069" cy="2527069"/>
          </a:xfrm>
        </p:grpSpPr>
        <p:sp>
          <p:nvSpPr>
            <p:cNvPr id="9" name="Овал 8"/>
            <p:cNvSpPr/>
            <p:nvPr/>
          </p:nvSpPr>
          <p:spPr>
            <a:xfrm>
              <a:off x="6801579" y="3092334"/>
              <a:ext cx="2527069" cy="25270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039747" y="4183843"/>
              <a:ext cx="2050731" cy="450573"/>
            </a:xfrm>
            <a:prstGeom prst="rect">
              <a:avLst/>
            </a:prstGeom>
          </p:spPr>
          <p:txBody>
            <a:bodyPr wrap="square" lIns="9000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2400" b="1" dirty="0">
                  <a:solidFill>
                    <a:srgbClr val="33333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Пластичность</a:t>
              </a:r>
              <a:endPara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940704" y="565266"/>
            <a:ext cx="2833655" cy="2527069"/>
            <a:chOff x="8940704" y="565266"/>
            <a:chExt cx="2833655" cy="2527069"/>
          </a:xfrm>
        </p:grpSpPr>
        <p:sp>
          <p:nvSpPr>
            <p:cNvPr id="8" name="Овал 7"/>
            <p:cNvSpPr/>
            <p:nvPr/>
          </p:nvSpPr>
          <p:spPr>
            <a:xfrm>
              <a:off x="9047019" y="565266"/>
              <a:ext cx="2527069" cy="252706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940704" y="1590274"/>
              <a:ext cx="2833655" cy="450573"/>
            </a:xfrm>
            <a:prstGeom prst="rect">
              <a:avLst/>
            </a:prstGeom>
          </p:spPr>
          <p:txBody>
            <a:bodyPr wrap="square" lIns="9000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2400" b="1" dirty="0" err="1">
                  <a:solidFill>
                    <a:srgbClr val="33333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Таргетированность</a:t>
              </a:r>
              <a:endPara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t="-1" r="25676" b="67031"/>
          <a:stretch/>
        </p:blipFill>
        <p:spPr>
          <a:xfrm>
            <a:off x="2790286" y="-120988"/>
            <a:ext cx="5657790" cy="5270269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12868" y="2407806"/>
            <a:ext cx="798022" cy="7980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273420" y="429009"/>
            <a:ext cx="706202" cy="70620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144246" y="832180"/>
            <a:ext cx="451062" cy="45106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94237" y="687611"/>
            <a:ext cx="451062" cy="45106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604139" y="5552889"/>
            <a:ext cx="798022" cy="79802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448030" y="5595177"/>
            <a:ext cx="798022" cy="7980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570655" y="4485973"/>
            <a:ext cx="451062" cy="451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144246" y="6004675"/>
            <a:ext cx="451062" cy="451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175877" y="660327"/>
            <a:ext cx="571622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Составляющие благоприятного имиджа</a:t>
            </a:r>
          </a:p>
        </p:txBody>
      </p:sp>
    </p:spTree>
    <p:extLst>
      <p:ext uri="{BB962C8B-B14F-4D97-AF65-F5344CB8AC3E}">
        <p14:creationId xmlns:p14="http://schemas.microsoft.com/office/powerpoint/2010/main" val="39586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12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61985941"/>
              </p:ext>
            </p:extLst>
          </p:nvPr>
        </p:nvGraphicFramePr>
        <p:xfrm>
          <a:off x="2032000" y="94957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01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3175877" y="660327"/>
            <a:ext cx="571622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Задачи формирования ИО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57575" y="1864878"/>
            <a:ext cx="11154519" cy="4120285"/>
            <a:chOff x="107732" y="2213230"/>
            <a:chExt cx="9540786" cy="35242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107732" y="2225241"/>
              <a:ext cx="2304000" cy="3512189"/>
              <a:chOff x="397020" y="2168525"/>
              <a:chExt cx="2304000" cy="3512189"/>
            </a:xfrm>
          </p:grpSpPr>
          <p:sp>
            <p:nvSpPr>
              <p:cNvPr id="38" name="КарточкаДень">
                <a:hlinkClick r:id="rId2" action="ppaction://hlinksldjump"/>
              </p:cNvPr>
              <p:cNvSpPr/>
              <p:nvPr/>
            </p:nvSpPr>
            <p:spPr>
              <a:xfrm>
                <a:off x="397020" y="2168525"/>
                <a:ext cx="2304000" cy="3512189"/>
              </a:xfrm>
              <a:prstGeom prst="roundRect">
                <a:avLst>
                  <a:gd name="adj" fmla="val 3973"/>
                </a:avLst>
              </a:prstGeom>
              <a:solidFill>
                <a:srgbClr val="E0E0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800"/>
                  </a:lnSpc>
                </a:pPr>
                <a:endParaRPr lang="ru-RU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9" name="Текст Ивана2"/>
              <p:cNvSpPr txBox="1"/>
              <p:nvPr/>
            </p:nvSpPr>
            <p:spPr>
              <a:xfrm>
                <a:off x="447282" y="2371104"/>
                <a:ext cx="2227521" cy="810478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ru-RU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Рост престижа</a:t>
                </a:r>
              </a:p>
            </p:txBody>
          </p:sp>
          <p:sp>
            <p:nvSpPr>
              <p:cNvPr id="40" name="Текст Ивана2"/>
              <p:cNvSpPr txBox="1"/>
              <p:nvPr/>
            </p:nvSpPr>
            <p:spPr>
              <a:xfrm>
                <a:off x="447282" y="3402011"/>
                <a:ext cx="2244418" cy="207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600"/>
                  </a:lnSpc>
                </a:pPr>
                <a:r>
                  <a:rPr lang="ru-RU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Индивидуальный стиль говорит о заботе компании не только о производстве, но и собственной роли в обществе</a:t>
                </a: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2519513" y="2225241"/>
              <a:ext cx="2304000" cy="3512189"/>
              <a:chOff x="2758038" y="2180536"/>
              <a:chExt cx="2304000" cy="3512189"/>
            </a:xfrm>
          </p:grpSpPr>
          <p:sp>
            <p:nvSpPr>
              <p:cNvPr id="35" name="КарточкаМесяц">
                <a:hlinkClick r:id="rId2" action="ppaction://hlinksldjump"/>
              </p:cNvPr>
              <p:cNvSpPr/>
              <p:nvPr/>
            </p:nvSpPr>
            <p:spPr>
              <a:xfrm>
                <a:off x="2758038" y="2180536"/>
                <a:ext cx="2304000" cy="3512189"/>
              </a:xfrm>
              <a:prstGeom prst="roundRect">
                <a:avLst>
                  <a:gd name="adj" fmla="val 3973"/>
                </a:avLst>
              </a:prstGeom>
              <a:solidFill>
                <a:srgbClr val="E0E0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800"/>
                  </a:lnSpc>
                </a:pPr>
                <a:endParaRPr lang="ru-RU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6" name="Текст Ивана2"/>
              <p:cNvSpPr txBox="1"/>
              <p:nvPr/>
            </p:nvSpPr>
            <p:spPr>
              <a:xfrm>
                <a:off x="2790295" y="2371895"/>
                <a:ext cx="2191635" cy="1000351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ru-RU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Рост эффективности рекламы</a:t>
                </a: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4851186" y="2225241"/>
              <a:ext cx="2411781" cy="3512189"/>
              <a:chOff x="4964058" y="2180536"/>
              <a:chExt cx="2411781" cy="3512189"/>
            </a:xfrm>
          </p:grpSpPr>
          <p:sp>
            <p:nvSpPr>
              <p:cNvPr id="32" name="КарточкаКвартал">
                <a:hlinkClick r:id="rId2" action="ppaction://hlinksldjump"/>
              </p:cNvPr>
              <p:cNvSpPr/>
              <p:nvPr/>
            </p:nvSpPr>
            <p:spPr>
              <a:xfrm>
                <a:off x="5044166" y="2180536"/>
                <a:ext cx="2304000" cy="3512189"/>
              </a:xfrm>
              <a:prstGeom prst="roundRect">
                <a:avLst>
                  <a:gd name="adj" fmla="val 3973"/>
                </a:avLst>
              </a:prstGeom>
              <a:solidFill>
                <a:srgbClr val="E0E0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800"/>
                  </a:lnSpc>
                </a:pPr>
                <a:endParaRPr lang="ru-RU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3" name="Текст Ивана2"/>
              <p:cNvSpPr txBox="1"/>
              <p:nvPr/>
            </p:nvSpPr>
            <p:spPr>
              <a:xfrm>
                <a:off x="4964058" y="2382762"/>
                <a:ext cx="2411781" cy="1307477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ru-RU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Упрощение внедрения новинок компании</a:t>
                </a:r>
              </a:p>
            </p:txBody>
          </p:sp>
          <p:sp>
            <p:nvSpPr>
              <p:cNvPr id="34" name="Текст Ивана2"/>
              <p:cNvSpPr txBox="1"/>
              <p:nvPr/>
            </p:nvSpPr>
            <p:spPr>
              <a:xfrm>
                <a:off x="5137387" y="3924619"/>
                <a:ext cx="2117558" cy="34737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>
                  <a:lnSpc>
                    <a:spcPts val="2600"/>
                  </a:lnSpc>
                </a:pPr>
                <a:endParaRPr lang="ru-RU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7343075" y="2213230"/>
              <a:ext cx="2305443" cy="3512189"/>
              <a:chOff x="7285571" y="2168525"/>
              <a:chExt cx="2305443" cy="3512189"/>
            </a:xfrm>
          </p:grpSpPr>
          <p:sp>
            <p:nvSpPr>
              <p:cNvPr id="29" name="КарточкаГод">
                <a:hlinkClick r:id="rId2" action="ppaction://hlinksldjump"/>
              </p:cNvPr>
              <p:cNvSpPr/>
              <p:nvPr/>
            </p:nvSpPr>
            <p:spPr>
              <a:xfrm>
                <a:off x="7285571" y="2168525"/>
                <a:ext cx="2304000" cy="3512189"/>
              </a:xfrm>
              <a:prstGeom prst="roundRect">
                <a:avLst>
                  <a:gd name="adj" fmla="val 3973"/>
                </a:avLst>
              </a:prstGeom>
              <a:solidFill>
                <a:srgbClr val="E0E0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800"/>
                  </a:lnSpc>
                </a:pPr>
                <a:endParaRPr lang="ru-RU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30" name="Текст Ивана2"/>
              <p:cNvSpPr txBox="1"/>
              <p:nvPr/>
            </p:nvSpPr>
            <p:spPr>
              <a:xfrm>
                <a:off x="7313243" y="2382763"/>
                <a:ext cx="2277771" cy="1169551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ru-RU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Рост конкурентоспособности</a:t>
                </a:r>
              </a:p>
            </p:txBody>
          </p:sp>
          <p:sp>
            <p:nvSpPr>
              <p:cNvPr id="31" name="Текст Ивана2"/>
              <p:cNvSpPr txBox="1"/>
              <p:nvPr/>
            </p:nvSpPr>
            <p:spPr>
              <a:xfrm>
                <a:off x="7313243" y="3547660"/>
                <a:ext cx="2276328" cy="2058500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>
                  <a:lnSpc>
                    <a:spcPts val="2600"/>
                  </a:lnSpc>
                </a:pPr>
                <a:r>
                  <a:rPr lang="ru-RU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При равных характеристиках товара конкуренция идет на уровне </a:t>
                </a:r>
                <a:r>
                  <a:rPr lang="ru-RU" sz="2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имиджевого</a:t>
                </a:r>
                <a:r>
                  <a:rPr lang="ru-RU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преимущества</a:t>
                </a:r>
                <a:endParaRPr lang="ru-RU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6079975" y="3749361"/>
            <a:ext cx="2710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Укрепившийся имидж повышает уровень доверия клиентов</a:t>
            </a:r>
          </a:p>
        </p:txBody>
      </p:sp>
    </p:spTree>
    <p:extLst>
      <p:ext uri="{BB962C8B-B14F-4D97-AF65-F5344CB8AC3E}">
        <p14:creationId xmlns:p14="http://schemas.microsoft.com/office/powerpoint/2010/main" val="15181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233" y="1277940"/>
            <a:ext cx="3701885" cy="370188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307647" y="402263"/>
            <a:ext cx="5385231" cy="6053474"/>
            <a:chOff x="5950950" y="373991"/>
            <a:chExt cx="5471669" cy="6150639"/>
          </a:xfrm>
        </p:grpSpPr>
        <p:sp>
          <p:nvSpPr>
            <p:cNvPr id="16" name="Круг"/>
            <p:cNvSpPr/>
            <p:nvPr/>
          </p:nvSpPr>
          <p:spPr>
            <a:xfrm>
              <a:off x="5950950" y="990231"/>
              <a:ext cx="4367763" cy="436776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9851070" y="1657622"/>
              <a:ext cx="1440000" cy="144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877947" y="373991"/>
              <a:ext cx="1440000" cy="144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9982619" y="3249475"/>
              <a:ext cx="1440000" cy="144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8966236" y="4529718"/>
              <a:ext cx="1440000" cy="144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58352" y="2151919"/>
              <a:ext cx="955143" cy="48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ru-RU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КАК?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99220" y="3536084"/>
              <a:ext cx="1152439" cy="86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ru-RU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ДЛЯ КОГО?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36069" y="5058808"/>
              <a:ext cx="1398930" cy="48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ru-RU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ЗАЧЕМ?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99116" y="868288"/>
              <a:ext cx="119766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ru-RU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ЧТО?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7438713" y="5084630"/>
              <a:ext cx="1440000" cy="144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83796" y="5208607"/>
              <a:ext cx="1349835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ru-RU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ВО ИМЯ ЧЕГО?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06211" y="2890391"/>
            <a:ext cx="5594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Для успеха компании важно знать ответы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93284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11317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24166" y="757164"/>
            <a:ext cx="4582732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Функции ИО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77179321"/>
              </p:ext>
            </p:extLst>
          </p:nvPr>
        </p:nvGraphicFramePr>
        <p:xfrm>
          <a:off x="2231506" y="1648969"/>
          <a:ext cx="8128000" cy="4489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7504" y="-391352"/>
            <a:ext cx="2842990" cy="2842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00345" y="4424470"/>
            <a:ext cx="2842990" cy="28429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8267" y="244884"/>
            <a:ext cx="1561463" cy="15614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9582" y="5069761"/>
            <a:ext cx="1561463" cy="15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04633" y="555705"/>
            <a:ext cx="4582732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Виды ИО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230366" y="1136000"/>
            <a:ext cx="11894809" cy="5120437"/>
            <a:chOff x="230366" y="1136000"/>
            <a:chExt cx="11894809" cy="512043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30366" y="1136000"/>
              <a:ext cx="11894809" cy="5120437"/>
              <a:chOff x="230366" y="1136000"/>
              <a:chExt cx="11894809" cy="5120437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3714465" y="1493368"/>
                <a:ext cx="4763069" cy="4763069"/>
                <a:chOff x="7809850" y="1709300"/>
                <a:chExt cx="3240000" cy="3240000"/>
              </a:xfrm>
            </p:grpSpPr>
            <p:sp>
              <p:nvSpPr>
                <p:cNvPr id="6" name="Овал 5"/>
                <p:cNvSpPr>
                  <a:spLocks noChangeAspect="1"/>
                </p:cNvSpPr>
                <p:nvPr/>
              </p:nvSpPr>
              <p:spPr>
                <a:xfrm>
                  <a:off x="7809850" y="1709300"/>
                  <a:ext cx="3240000" cy="3240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Овал 4"/>
                <p:cNvSpPr>
                  <a:spLocks noChangeAspect="1"/>
                </p:cNvSpPr>
                <p:nvPr/>
              </p:nvSpPr>
              <p:spPr>
                <a:xfrm>
                  <a:off x="7989850" y="1889300"/>
                  <a:ext cx="2880000" cy="2880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Овал 3"/>
                <p:cNvSpPr>
                  <a:spLocks noChangeAspect="1"/>
                </p:cNvSpPr>
                <p:nvPr/>
              </p:nvSpPr>
              <p:spPr>
                <a:xfrm>
                  <a:off x="8169850" y="2069300"/>
                  <a:ext cx="2520000" cy="25200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Овал 2"/>
                <p:cNvSpPr/>
                <p:nvPr/>
              </p:nvSpPr>
              <p:spPr>
                <a:xfrm>
                  <a:off x="8330131" y="2249300"/>
                  <a:ext cx="2160000" cy="21600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Овал 1"/>
                <p:cNvSpPr/>
                <p:nvPr/>
              </p:nvSpPr>
              <p:spPr>
                <a:xfrm>
                  <a:off x="8529850" y="2429300"/>
                  <a:ext cx="1800000" cy="1800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 flipH="1">
                <a:off x="7432499" y="1682595"/>
                <a:ext cx="3757584" cy="677938"/>
                <a:chOff x="736979" y="1542197"/>
                <a:chExt cx="3976631" cy="796915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736979" y="1542197"/>
                  <a:ext cx="291817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3655150" y="1544472"/>
                  <a:ext cx="1058460" cy="7946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1182496" y="2153371"/>
                <a:ext cx="3649990" cy="658526"/>
                <a:chOff x="736979" y="1542197"/>
                <a:chExt cx="3976631" cy="796915"/>
              </a:xfrm>
            </p:grpSpPr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>
                  <a:off x="736979" y="1542197"/>
                  <a:ext cx="291817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3655150" y="1544472"/>
                  <a:ext cx="1058460" cy="7946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Заголовок 1"/>
              <p:cNvSpPr txBox="1">
                <a:spLocks/>
              </p:cNvSpPr>
              <p:nvPr/>
            </p:nvSpPr>
            <p:spPr>
              <a:xfrm>
                <a:off x="230366" y="1650118"/>
                <a:ext cx="4582732" cy="536904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ts val="3700"/>
                  </a:lnSpc>
                </a:pPr>
                <a:r>
                  <a:rPr lang="ru-RU" sz="3200" dirty="0">
                    <a:solidFill>
                      <a:schemeClr val="bg1"/>
                    </a:solidFill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Внутренний</a:t>
                </a:r>
              </a:p>
            </p:txBody>
          </p:sp>
          <p:sp>
            <p:nvSpPr>
              <p:cNvPr id="19" name="Заголовок 1"/>
              <p:cNvSpPr txBox="1">
                <a:spLocks/>
              </p:cNvSpPr>
              <p:nvPr/>
            </p:nvSpPr>
            <p:spPr>
              <a:xfrm>
                <a:off x="7542443" y="1136000"/>
                <a:ext cx="4582732" cy="536904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ts val="3700"/>
                  </a:lnSpc>
                </a:pPr>
                <a:r>
                  <a:rPr lang="ru-RU" sz="3200" dirty="0">
                    <a:solidFill>
                      <a:schemeClr val="bg1"/>
                    </a:solidFill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Внешний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099155" y="2192322"/>
                <a:ext cx="2742425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2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Segoe UI Light" panose="020B0502040204020203" pitchFamily="34" charset="0"/>
                    <a:ea typeface="Calibri" panose="020F0502020204030204" pitchFamily="34" charset="0"/>
                    <a:cs typeface="Segoe UI Light" panose="020B0502040204020203" pitchFamily="34" charset="0"/>
                  </a:rPr>
                  <a:t>Субъективное видение работниками своей компании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8486215" y="1817853"/>
                <a:ext cx="2742425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2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Segoe UI Light" panose="020B0502040204020203" pitchFamily="34" charset="0"/>
                    <a:ea typeface="Calibri" panose="020F0502020204030204" pitchFamily="34" charset="0"/>
                    <a:cs typeface="Segoe UI Light" panose="020B0502040204020203" pitchFamily="34" charset="0"/>
                  </a:rPr>
                  <a:t>Отражение лица компании во внешней обстановке</a:t>
                </a:r>
              </a:p>
            </p:txBody>
          </p:sp>
        </p:grpSp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3804633" y="3569239"/>
              <a:ext cx="4582732" cy="536904"/>
            </a:xfrm>
            <a:prstGeom prst="rect">
              <a:avLst/>
            </a:prstGeom>
            <a:noFill/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3700"/>
                </a:lnSpc>
              </a:pPr>
              <a:r>
                <a:rPr lang="ru-RU" sz="3200" dirty="0">
                  <a:latin typeface="Segoe UI Semilight" panose="020B0402040204020203" pitchFamily="34" charset="0"/>
                  <a:ea typeface="Segoe UI Historic" panose="020B0502040204020203" pitchFamily="34" charset="0"/>
                  <a:cs typeface="Segoe UI Semilight" panose="020B0402040204020203" pitchFamily="34" charset="0"/>
                </a:rPr>
                <a:t>Организация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735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693237"/>
            <a:ext cx="4762500" cy="47625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0366" y="1650118"/>
            <a:ext cx="4582732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2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Позитивный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269797" y="1650118"/>
            <a:ext cx="4582732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2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Негативный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04633" y="555705"/>
            <a:ext cx="4582732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Виды ИО</a:t>
            </a:r>
          </a:p>
        </p:txBody>
      </p:sp>
    </p:spTree>
    <p:extLst>
      <p:ext uri="{BB962C8B-B14F-4D97-AF65-F5344CB8AC3E}">
        <p14:creationId xmlns:p14="http://schemas.microsoft.com/office/powerpoint/2010/main" val="202137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75877" y="460822"/>
            <a:ext cx="571622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Структура ИО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13658" y="1546167"/>
            <a:ext cx="8977745" cy="5153891"/>
            <a:chOff x="548640" y="1546167"/>
            <a:chExt cx="8395855" cy="563543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48640" y="1546167"/>
              <a:ext cx="3358342" cy="114715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ИМИДЖ ПЕРСОНАЛА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227811" y="3042259"/>
              <a:ext cx="3358342" cy="114715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ВИЗУАЛЬНЫЙ ИО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906982" y="4538351"/>
              <a:ext cx="3358342" cy="114715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СОЦИАЛЬНЫЙ ИО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586153" y="6034443"/>
              <a:ext cx="3358342" cy="114715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БИЗНЕС-ИО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045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11232121"/>
              </p:ext>
            </p:extLst>
          </p:nvPr>
        </p:nvGraphicFramePr>
        <p:xfrm>
          <a:off x="1791854" y="1868648"/>
          <a:ext cx="86082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804633" y="768618"/>
            <a:ext cx="4582732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Этапы  создания ИО</a:t>
            </a:r>
          </a:p>
        </p:txBody>
      </p:sp>
    </p:spTree>
    <p:extLst>
      <p:ext uri="{BB962C8B-B14F-4D97-AF65-F5344CB8AC3E}">
        <p14:creationId xmlns:p14="http://schemas.microsoft.com/office/powerpoint/2010/main" val="377987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1870" y="1614782"/>
            <a:ext cx="6368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cap="all" dirty="0">
                <a:latin typeface="Segoe UI Black" panose="020B0A02040204020203" pitchFamily="34" charset="0"/>
                <a:ea typeface="Segoe UI Emoji" panose="020B0502040204020203" pitchFamily="34" charset="0"/>
              </a:rPr>
              <a:t>Имидж организации</a:t>
            </a:r>
          </a:p>
        </p:txBody>
      </p:sp>
      <p:sp>
        <p:nvSpPr>
          <p:cNvPr id="5" name="Содержимое 2"/>
          <p:cNvSpPr>
            <a:spLocks noGrp="1"/>
          </p:cNvSpPr>
          <p:nvPr/>
        </p:nvSpPr>
        <p:spPr>
          <a:xfrm>
            <a:off x="1091870" y="4778115"/>
            <a:ext cx="3959225" cy="1191599"/>
          </a:xfrm>
          <a:prstGeom prst="rect">
            <a:avLst/>
          </a:prstGeom>
        </p:spPr>
        <p:txBody>
          <a:bodyPr vert="horz" wrap="square" lIns="36000" tIns="36000" rIns="36000" bIns="36000" rtlCol="0" anchor="ctr" anchorCtr="0">
            <a:sp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Социально-психологический сектор  </a:t>
            </a:r>
          </a:p>
          <a:p>
            <a:pPr marL="0" indent="0"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г. Москва, ул. Маломосковская, д. 10</a:t>
            </a:r>
          </a:p>
          <a:p>
            <a:pPr marL="0" indent="0"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2"/>
              </a:rPr>
              <a:t>psiholog@yic-mfp.ru</a:t>
            </a:r>
            <a:endParaRPr lang="ru-RU" sz="18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+7 (495) 683-77-01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650" y="206475"/>
            <a:ext cx="4129549" cy="41295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5DB0AE-6518-46BB-AF03-022A78965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50" y="4778115"/>
            <a:ext cx="3950880" cy="13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55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42550" y="685491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Основные этапы формирования организации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8596" y="1640085"/>
            <a:ext cx="869576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Становление фирмы с ориентиром на конкретный рыночный сегмент. 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Закрепление фирмы на полученных позициях и относительно стабильное положение.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Широкий охват рынка путем внедрения инновационных продуктов и прочное положение на высоких рыночных позициях.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Реорганизация компании, направленная на завершение своего существования (банкротство, стагнация), либо на преобразование путем внедрения инновационных проектов.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393163" y="1797669"/>
            <a:ext cx="526356" cy="5263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360815" y="2787482"/>
            <a:ext cx="526356" cy="5263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393162" y="4098124"/>
            <a:ext cx="526356" cy="5263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343482" y="5470629"/>
            <a:ext cx="526356" cy="5263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1904376"/>
            <a:ext cx="274242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ru-RU" sz="24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ЭТАП 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016" y="2858210"/>
            <a:ext cx="274242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ru-RU" sz="24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ЭТАП 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016" y="4202393"/>
            <a:ext cx="274242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ru-RU" sz="24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ЭТАП 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46576"/>
            <a:ext cx="2742425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ru-RU" sz="24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ЭТАП 4</a:t>
            </a:r>
          </a:p>
        </p:txBody>
      </p:sp>
    </p:spTree>
    <p:extLst>
      <p:ext uri="{BB962C8B-B14F-4D97-AF65-F5344CB8AC3E}">
        <p14:creationId xmlns:p14="http://schemas.microsoft.com/office/powerpoint/2010/main" val="893234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42551" y="126197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Психология цвета</a:t>
            </a:r>
          </a:p>
        </p:txBody>
      </p:sp>
      <p:pic>
        <p:nvPicPr>
          <p:cNvPr id="1026" name="Picture 2" descr="Цвет логотипа: как выбрать, психология цветов | Дизайн, лого и бизнес |  Блог Турболого">
            <a:extLst>
              <a:ext uri="{FF2B5EF4-FFF2-40B4-BE49-F238E27FC236}">
                <a16:creationId xmlns:a16="http://schemas.microsoft.com/office/drawing/2014/main" id="{B56C3AD8-A75F-49F9-B7D4-A05FAA64B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72" y="731659"/>
            <a:ext cx="8421255" cy="60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42551" y="126197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Психология цвета</a:t>
            </a:r>
          </a:p>
        </p:txBody>
      </p:sp>
      <p:pic>
        <p:nvPicPr>
          <p:cNvPr id="2050" name="Picture 2" descr="логотипы красного цвета">
            <a:extLst>
              <a:ext uri="{FF2B5EF4-FFF2-40B4-BE49-F238E27FC236}">
                <a16:creationId xmlns:a16="http://schemas.microsoft.com/office/drawing/2014/main" id="{7699D3CA-5E72-4D68-8DCF-AFD124E0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3" y="849237"/>
            <a:ext cx="8256233" cy="58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11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42551" y="126197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Психология цвета</a:t>
            </a:r>
          </a:p>
        </p:txBody>
      </p:sp>
      <p:pic>
        <p:nvPicPr>
          <p:cNvPr id="3074" name="Picture 2" descr="логотипы синего цвета">
            <a:extLst>
              <a:ext uri="{FF2B5EF4-FFF2-40B4-BE49-F238E27FC236}">
                <a16:creationId xmlns:a16="http://schemas.microsoft.com/office/drawing/2014/main" id="{2A8BCB73-D360-415C-9DCB-847817C9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3" y="714375"/>
            <a:ext cx="8445513" cy="60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0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42551" y="126197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Психология цвета</a:t>
            </a:r>
          </a:p>
        </p:txBody>
      </p:sp>
      <p:pic>
        <p:nvPicPr>
          <p:cNvPr id="4098" name="Picture 2" descr="логотипы оранжевого цвета">
            <a:extLst>
              <a:ext uri="{FF2B5EF4-FFF2-40B4-BE49-F238E27FC236}">
                <a16:creationId xmlns:a16="http://schemas.microsoft.com/office/drawing/2014/main" id="{CC2847CD-F4E5-4DFB-97FD-C957A5EB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3" y="714375"/>
            <a:ext cx="8445513" cy="60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94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42551" y="126197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Психология цвета</a:t>
            </a:r>
          </a:p>
        </p:txBody>
      </p:sp>
      <p:pic>
        <p:nvPicPr>
          <p:cNvPr id="5122" name="Picture 2" descr="логотипы зеленого цвета">
            <a:extLst>
              <a:ext uri="{FF2B5EF4-FFF2-40B4-BE49-F238E27FC236}">
                <a16:creationId xmlns:a16="http://schemas.microsoft.com/office/drawing/2014/main" id="{5FC23889-B13A-42A3-945B-BE74619D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3" y="714375"/>
            <a:ext cx="8445513" cy="60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5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42551" y="126197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Психология цвета</a:t>
            </a:r>
          </a:p>
        </p:txBody>
      </p:sp>
      <p:pic>
        <p:nvPicPr>
          <p:cNvPr id="6146" name="Picture 2" descr="логотипы фиолетового цвета">
            <a:extLst>
              <a:ext uri="{FF2B5EF4-FFF2-40B4-BE49-F238E27FC236}">
                <a16:creationId xmlns:a16="http://schemas.microsoft.com/office/drawing/2014/main" id="{B8D993BA-5A31-407E-BFAF-999949A8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3" y="714375"/>
            <a:ext cx="8445513" cy="60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3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42551" y="126197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/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Психология цвета</a:t>
            </a:r>
          </a:p>
        </p:txBody>
      </p:sp>
      <p:pic>
        <p:nvPicPr>
          <p:cNvPr id="7170" name="Picture 2" descr="Черный цвет">
            <a:extLst>
              <a:ext uri="{FF2B5EF4-FFF2-40B4-BE49-F238E27FC236}">
                <a16:creationId xmlns:a16="http://schemas.microsoft.com/office/drawing/2014/main" id="{94502392-1829-4F11-ACBD-2EC1F17B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3" y="714375"/>
            <a:ext cx="8445513" cy="601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52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70123" y="488289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Требования к имиджу команды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3892" y="1025193"/>
            <a:ext cx="8241671" cy="569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Имидж команды </a:t>
            </a: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всегда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основан на общечеловеческих ценностях и ценностях команды.</a:t>
            </a:r>
          </a:p>
          <a:p>
            <a:pPr fontAlgn="base"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Имидж команды должен быть </a:t>
            </a: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понятным и привлекательным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для той части социума, с которой команда работает или взаимодействует (клиенты, партнеры, смежники и пр.)</a:t>
            </a:r>
          </a:p>
          <a:p>
            <a:pPr fontAlgn="base"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Имидж команды </a:t>
            </a: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должен быть интересным,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 скучным, где-то интригующим.</a:t>
            </a:r>
          </a:p>
          <a:p>
            <a:pPr fontAlgn="base"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Имидж команды должен </a:t>
            </a:r>
            <a:r>
              <a:rPr lang="ru-RU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отражать индивидуальность,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неповторимость команды.</a:t>
            </a:r>
          </a:p>
          <a:p>
            <a:pPr fontAlgn="base"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Имидж команды должен </a:t>
            </a:r>
            <a:r>
              <a:rPr lang="ru-RU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отражать новизну </a:t>
            </a:r>
            <a:r>
              <a:rPr lang="ru-RU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уникальность в работе команды, чтобы люди понимали: «такого нет нигде».</a:t>
            </a:r>
          </a:p>
          <a:p>
            <a:pPr fontAlgn="base"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Имидж команды должен </a:t>
            </a: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меняться, дополняться или уточняться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 течением времени, чтобы всегда оставаться актуальным.</a:t>
            </a:r>
          </a:p>
          <a:p>
            <a:pPr fontAlgn="base">
              <a:spcBef>
                <a:spcPts val="1000"/>
              </a:spcBef>
              <a:buFont typeface="+mj-lt"/>
              <a:buAutoNum type="arabicPeriod"/>
            </a:pP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Имидж команды должен </a:t>
            </a: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пробуждать в людях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1000"/>
              </a:spcBef>
            </a:pPr>
            <a:r>
              <a:rPr lang="ru-RU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лучшие </a:t>
            </a:r>
            <a:r>
              <a:rPr lang="ru-RU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чувства, </a:t>
            </a:r>
            <a: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созидательные стороны их души.</a:t>
            </a:r>
          </a:p>
          <a:p>
            <a:br>
              <a:rPr lang="ru-RU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59" y="2433470"/>
            <a:ext cx="4462771" cy="44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79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61069" y="625528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Имидж руководителя</a:t>
            </a:r>
            <a:endParaRPr lang="ru-RU" sz="3600" b="1" dirty="0">
              <a:latin typeface="Segoe UI Semilight" panose="020B0402040204020203" pitchFamily="34" charset="0"/>
              <a:ea typeface="Segoe UI Historic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938" y="28395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это результат его умелого позиционирования и правильной реакции в конкретных ситуациях, требующих грамотного выбора и определенной модели поведения.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235" y="1566249"/>
            <a:ext cx="5182947" cy="51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87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6731" y="410531"/>
            <a:ext cx="4582732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3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Правила </a:t>
            </a:r>
            <a:r>
              <a:rPr lang="ru-RU" sz="3600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вежливости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013376" y="804926"/>
            <a:ext cx="9622536" cy="5248148"/>
            <a:chOff x="298153" y="342782"/>
            <a:chExt cx="9622536" cy="524814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10" t="10165" r="10967" b="56040"/>
            <a:stretch/>
          </p:blipFill>
          <p:spPr>
            <a:xfrm>
              <a:off x="3113053" y="2611430"/>
              <a:ext cx="1287022" cy="156894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2805" r="58493" b="60693"/>
            <a:stretch/>
          </p:blipFill>
          <p:spPr>
            <a:xfrm>
              <a:off x="3776731" y="4289206"/>
              <a:ext cx="1621030" cy="1301724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1635442" y="1081896"/>
              <a:ext cx="8285247" cy="4253596"/>
              <a:chOff x="1742283" y="655001"/>
              <a:chExt cx="8285247" cy="425359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742283" y="655001"/>
                <a:ext cx="3381238" cy="43177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marL="457200" indent="-457200" algn="just">
                  <a:lnSpc>
                    <a:spcPts val="2800"/>
                  </a:lnSpc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Приходим </a:t>
                </a:r>
                <a:r>
                  <a:rPr lang="ru-RU" sz="2400" b="1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ВОВРЕМЯ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18263" y="1758142"/>
                <a:ext cx="4607727" cy="431776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marL="457200" indent="-457200" algn="just">
                  <a:lnSpc>
                    <a:spcPts val="2800"/>
                  </a:lnSpc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Высказываемся </a:t>
                </a:r>
                <a:r>
                  <a:rPr lang="ru-RU" sz="2400" b="1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ПО ОДНОМУ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19404" y="2679815"/>
                <a:ext cx="4220890" cy="790848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marL="457200" indent="-457200" algn="just">
                  <a:lnSpc>
                    <a:spcPts val="2800"/>
                  </a:lnSpc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Слушаем </a:t>
                </a:r>
                <a:r>
                  <a:rPr lang="ru-RU" sz="2400" b="1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ВНИМАТЕЛЬНО</a:t>
                </a:r>
                <a:r>
                  <a:rPr lang="ru-RU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, </a:t>
                </a:r>
              </a:p>
              <a:p>
                <a:pPr algn="just">
                  <a:lnSpc>
                    <a:spcPts val="2800"/>
                  </a:lnSpc>
                </a:pPr>
                <a:r>
                  <a:rPr lang="ru-RU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не перебивая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959492" y="2362395"/>
                <a:ext cx="539904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50" b="1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Шшш</a:t>
                </a:r>
                <a:endParaRPr lang="ru-RU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738095" y="4117749"/>
                <a:ext cx="4289435" cy="790848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>
                <a:spAutoFit/>
              </a:bodyPr>
              <a:lstStyle/>
              <a:p>
                <a:pPr marL="457200" indent="-457200" algn="just">
                  <a:lnSpc>
                    <a:spcPts val="2800"/>
                  </a:lnSpc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Включаем только во время</a:t>
                </a:r>
              </a:p>
              <a:p>
                <a:pPr algn="just">
                  <a:lnSpc>
                    <a:spcPts val="2800"/>
                  </a:lnSpc>
                </a:pPr>
                <a:r>
                  <a:rPr lang="ru-RU" sz="2400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ru-RU" sz="2400" b="1" dirty="0">
                    <a:latin typeface="Segoe UI Semilight" panose="020B0402040204020203" pitchFamily="34" charset="0"/>
                    <a:ea typeface="Segoe UI Historic" panose="020B0502040204020203" pitchFamily="34" charset="0"/>
                    <a:cs typeface="Segoe UI Semilight" panose="020B0402040204020203" pitchFamily="34" charset="0"/>
                  </a:rPr>
                  <a:t>ПЕРЕРЫВОВ</a:t>
                </a:r>
              </a:p>
            </p:txBody>
          </p:sp>
          <p:sp>
            <p:nvSpPr>
              <p:cNvPr id="19" name="Блок-схема: узел суммирования 18"/>
              <p:cNvSpPr/>
              <p:nvPr/>
            </p:nvSpPr>
            <p:spPr>
              <a:xfrm>
                <a:off x="5143265" y="3991471"/>
                <a:ext cx="357722" cy="357722"/>
              </a:xfrm>
              <a:prstGeom prst="flowChartSummingJunction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3"/>
            <a:stretch/>
          </p:blipFill>
          <p:spPr>
            <a:xfrm flipH="1">
              <a:off x="298153" y="342782"/>
              <a:ext cx="1702300" cy="1478227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71"/>
            <a:stretch/>
          </p:blipFill>
          <p:spPr>
            <a:xfrm flipH="1">
              <a:off x="1052795" y="1255402"/>
              <a:ext cx="2050175" cy="1730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163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61069" y="625528"/>
            <a:ext cx="670689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Имидж руководителя</a:t>
            </a:r>
            <a:endParaRPr lang="ru-RU" sz="3600" b="1" dirty="0">
              <a:latin typeface="Segoe UI Semilight" panose="020B0402040204020203" pitchFamily="34" charset="0"/>
              <a:ea typeface="Segoe UI Historic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2235" y="1566249"/>
            <a:ext cx="5182947" cy="51829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1560" y="1954237"/>
            <a:ext cx="6464175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Динамизм, активность, быстрая и правильная реакция</a:t>
            </a:r>
          </a:p>
          <a:p>
            <a:pPr marL="342900" indent="-342900" fontAlgn="base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Моральная надежность</a:t>
            </a:r>
          </a:p>
          <a:p>
            <a:pPr marL="342900" indent="-342900" fontAlgn="base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Профессионализм, компетентность</a:t>
            </a:r>
          </a:p>
          <a:p>
            <a:pPr marL="342900" indent="-342900" fontAlgn="base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Способность влиять на людей делом, словом и внешним видом</a:t>
            </a:r>
          </a:p>
          <a:p>
            <a:pPr marL="342900" indent="-342900" fontAlgn="base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Психологическая культура</a:t>
            </a:r>
          </a:p>
          <a:p>
            <a:pPr marL="342900" indent="-342900" fontAlgn="base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Гуманитарная образованность</a:t>
            </a:r>
            <a:endParaRPr lang="ru-RU" sz="2400" b="0" i="0" u="none" strike="noStrike" dirty="0"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39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61261" y="257920"/>
            <a:ext cx="10527999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ctr"/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  </a:t>
            </a:r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indent="-342900" algn="ctr">
              <a:spcBef>
                <a:spcPts val="1000"/>
              </a:spcBef>
            </a:pPr>
            <a:r>
              <a:rPr lang="ru-RU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 </a:t>
            </a:r>
            <a:r>
              <a:rPr lang="ru-RU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Исходные принципы построения адекватного имиджа (создания концепции тотальной коммуникации) отталкиваются от двух главных вопросов: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655113" y="1500012"/>
            <a:ext cx="2960483" cy="2100404"/>
            <a:chOff x="8655113" y="1500012"/>
            <a:chExt cx="2960483" cy="2100404"/>
          </a:xfrm>
        </p:grpSpPr>
        <p:sp>
          <p:nvSpPr>
            <p:cNvPr id="9" name="Овальная выноска 8"/>
            <p:cNvSpPr/>
            <p:nvPr/>
          </p:nvSpPr>
          <p:spPr>
            <a:xfrm>
              <a:off x="8655113" y="1500012"/>
              <a:ext cx="2960483" cy="2100404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576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913136" y="2134715"/>
              <a:ext cx="24444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ru-RU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Кто мы и что можем?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47328" y="1665680"/>
            <a:ext cx="3020531" cy="2100404"/>
            <a:chOff x="1101995" y="1231114"/>
            <a:chExt cx="3020531" cy="2100404"/>
          </a:xfrm>
        </p:grpSpPr>
        <p:sp>
          <p:nvSpPr>
            <p:cNvPr id="11" name="Овальная выноска 10"/>
            <p:cNvSpPr/>
            <p:nvPr/>
          </p:nvSpPr>
          <p:spPr>
            <a:xfrm rot="21223481" flipH="1">
              <a:off x="1101995" y="1231114"/>
              <a:ext cx="2960483" cy="2100404"/>
            </a:xfrm>
            <a:prstGeom prst="wedgeEllipseCallout">
              <a:avLst/>
            </a:prstGeom>
            <a:solidFill>
              <a:schemeClr val="bg1"/>
            </a:solidFill>
            <a:ln>
              <a:solidFill>
                <a:srgbClr val="576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19179" y="1865817"/>
              <a:ext cx="29033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ru-RU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Кто они и чего хотят?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71" y="1947249"/>
            <a:ext cx="4765895" cy="4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7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0191" y="174580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/>
            <a:r>
              <a:rPr lang="ru-RU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Формирование имиджа – это система действий, направленных на: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7150732" y="460210"/>
            <a:ext cx="2571184" cy="2571184"/>
            <a:chOff x="7260880" y="543215"/>
            <a:chExt cx="2571184" cy="2571184"/>
          </a:xfrm>
        </p:grpSpPr>
        <p:sp>
          <p:nvSpPr>
            <p:cNvPr id="2" name="Овал 1"/>
            <p:cNvSpPr/>
            <p:nvPr/>
          </p:nvSpPr>
          <p:spPr>
            <a:xfrm>
              <a:off x="7260880" y="543215"/>
              <a:ext cx="2571184" cy="25711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535502" y="1126184"/>
              <a:ext cx="202194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выявление отличительных позитивных характеристик объекта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28653" y="3327294"/>
            <a:ext cx="3244158" cy="2571184"/>
            <a:chOff x="6980221" y="3429000"/>
            <a:chExt cx="3244158" cy="2571184"/>
          </a:xfrm>
        </p:grpSpPr>
        <p:sp>
          <p:nvSpPr>
            <p:cNvPr id="13" name="Овал 12"/>
            <p:cNvSpPr/>
            <p:nvPr/>
          </p:nvSpPr>
          <p:spPr>
            <a:xfrm>
              <a:off x="7260880" y="3429000"/>
              <a:ext cx="2571184" cy="257118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980221" y="4114427"/>
              <a:ext cx="32441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algn="ctr">
                <a:spcBef>
                  <a:spcPts val="1000"/>
                </a:spcBef>
              </a:pPr>
              <a:r>
                <a:rPr lang="ru-RU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достижение наиболее органичного присутствия объекта в некотором контексте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250809" y="3742035"/>
            <a:ext cx="2743525" cy="2571184"/>
            <a:chOff x="3844381" y="3884553"/>
            <a:chExt cx="2743525" cy="2571184"/>
          </a:xfrm>
        </p:grpSpPr>
        <p:sp>
          <p:nvSpPr>
            <p:cNvPr id="14" name="Овал 13"/>
            <p:cNvSpPr/>
            <p:nvPr/>
          </p:nvSpPr>
          <p:spPr>
            <a:xfrm>
              <a:off x="3932221" y="3884553"/>
              <a:ext cx="2571184" cy="257118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44381" y="4299093"/>
              <a:ext cx="2743525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 algn="ctr">
                <a:spcBef>
                  <a:spcPts val="1000"/>
                </a:spcBef>
              </a:pPr>
              <a:r>
                <a:rPr lang="ru-RU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создание у целевых групп ощущения присутствия объекта в максимально большом количестве сегментов окружающего их контекста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9002656" y="2435382"/>
            <a:ext cx="6781045" cy="67810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038723" y="5632182"/>
            <a:ext cx="4185376" cy="41853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58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право 26"/>
          <p:cNvSpPr/>
          <p:nvPr/>
        </p:nvSpPr>
        <p:spPr>
          <a:xfrm>
            <a:off x="1163782" y="0"/>
            <a:ext cx="11028218" cy="6858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133003" y="1864879"/>
            <a:ext cx="11671070" cy="2956504"/>
            <a:chOff x="457576" y="1864878"/>
            <a:chExt cx="10963740" cy="3757689"/>
          </a:xfrm>
          <a:solidFill>
            <a:schemeClr val="bg1">
              <a:lumMod val="95000"/>
            </a:schemeClr>
          </a:solidFill>
        </p:grpSpPr>
        <p:grpSp>
          <p:nvGrpSpPr>
            <p:cNvPr id="24" name="Группа 23"/>
            <p:cNvGrpSpPr/>
            <p:nvPr/>
          </p:nvGrpSpPr>
          <p:grpSpPr>
            <a:xfrm>
              <a:off x="457576" y="1864878"/>
              <a:ext cx="10963740" cy="3757689"/>
              <a:chOff x="457576" y="1864878"/>
              <a:chExt cx="8061656" cy="3757689"/>
            </a:xfrm>
            <a:grpFill/>
          </p:grpSpPr>
          <p:grpSp>
            <p:nvGrpSpPr>
              <p:cNvPr id="7" name="Группа 6"/>
              <p:cNvGrpSpPr/>
              <p:nvPr/>
            </p:nvGrpSpPr>
            <p:grpSpPr>
              <a:xfrm>
                <a:off x="457576" y="1864878"/>
                <a:ext cx="6449719" cy="3757689"/>
                <a:chOff x="107732" y="2213230"/>
                <a:chExt cx="9539343" cy="3524200"/>
              </a:xfrm>
              <a:grpFill/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107732" y="2225241"/>
                  <a:ext cx="2304000" cy="3512189"/>
                  <a:chOff x="397020" y="2168525"/>
                  <a:chExt cx="2304000" cy="3512189"/>
                </a:xfrm>
                <a:grpFill/>
              </p:grpSpPr>
              <p:sp>
                <p:nvSpPr>
                  <p:cNvPr id="20" name="КарточкаДень">
                    <a:hlinkClick r:id="rId2" action="ppaction://hlinksldjump"/>
                  </p:cNvPr>
                  <p:cNvSpPr/>
                  <p:nvPr/>
                </p:nvSpPr>
                <p:spPr>
                  <a:xfrm>
                    <a:off x="397020" y="2168525"/>
                    <a:ext cx="2304000" cy="3512189"/>
                  </a:xfrm>
                  <a:prstGeom prst="roundRect">
                    <a:avLst>
                      <a:gd name="adj" fmla="val 3973"/>
                    </a:avLst>
                  </a:pr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800"/>
                      </a:lnSpc>
                    </a:pPr>
                    <a:endParaRPr lang="ru-RU" sz="24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  <p:sp>
                <p:nvSpPr>
                  <p:cNvPr id="21" name="Текст Ивана2"/>
                  <p:cNvSpPr txBox="1"/>
                  <p:nvPr/>
                </p:nvSpPr>
                <p:spPr>
                  <a:xfrm>
                    <a:off x="445839" y="3446980"/>
                    <a:ext cx="2227521" cy="760118"/>
                  </a:xfrm>
                  <a:prstGeom prst="rect">
                    <a:avLst/>
                  </a:prstGeom>
                  <a:grpFill/>
                </p:spPr>
                <p:txBody>
                  <a:bodyPr wrap="square" lIns="36000" rIns="36000" rtlCol="0">
                    <a:spAutoFit/>
                  </a:bodyPr>
                  <a:lstStyle/>
                  <a:p>
                    <a:pPr algn="ctr">
                      <a:lnSpc>
                        <a:spcPts val="2800"/>
                      </a:lnSpc>
                    </a:pPr>
                    <a:r>
                      <a:rPr lang="ru-RU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Негативный имидж</a:t>
                    </a:r>
                  </a:p>
                </p:txBody>
              </p:sp>
            </p:grpSp>
            <p:grpSp>
              <p:nvGrpSpPr>
                <p:cNvPr id="9" name="Группа 8"/>
                <p:cNvGrpSpPr/>
                <p:nvPr/>
              </p:nvGrpSpPr>
              <p:grpSpPr>
                <a:xfrm>
                  <a:off x="2519513" y="2225241"/>
                  <a:ext cx="2304000" cy="3512189"/>
                  <a:chOff x="2758038" y="2180536"/>
                  <a:chExt cx="2304000" cy="3512189"/>
                </a:xfrm>
                <a:grpFill/>
              </p:grpSpPr>
              <p:sp>
                <p:nvSpPr>
                  <p:cNvPr id="18" name="КарточкаМесяц">
                    <a:hlinkClick r:id="rId2" action="ppaction://hlinksldjump"/>
                  </p:cNvPr>
                  <p:cNvSpPr/>
                  <p:nvPr/>
                </p:nvSpPr>
                <p:spPr>
                  <a:xfrm>
                    <a:off x="2758038" y="2180536"/>
                    <a:ext cx="2304000" cy="3512189"/>
                  </a:xfrm>
                  <a:prstGeom prst="roundRect">
                    <a:avLst>
                      <a:gd name="adj" fmla="val 3973"/>
                    </a:avLst>
                  </a:pr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800"/>
                      </a:lnSpc>
                    </a:pPr>
                    <a:endParaRPr lang="ru-RU" sz="24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  <p:sp>
                <p:nvSpPr>
                  <p:cNvPr id="19" name="Текст Ивана2"/>
                  <p:cNvSpPr txBox="1"/>
                  <p:nvPr/>
                </p:nvSpPr>
                <p:spPr>
                  <a:xfrm>
                    <a:off x="2788852" y="3447771"/>
                    <a:ext cx="2191635" cy="1096879"/>
                  </a:xfrm>
                  <a:prstGeom prst="rect">
                    <a:avLst/>
                  </a:prstGeom>
                  <a:grpFill/>
                </p:spPr>
                <p:txBody>
                  <a:bodyPr wrap="square" lIns="36000" rIns="36000" rtlCol="0">
                    <a:spAutoFit/>
                  </a:bodyPr>
                  <a:lstStyle/>
                  <a:p>
                    <a:pPr algn="ctr">
                      <a:lnSpc>
                        <a:spcPts val="2800"/>
                      </a:lnSpc>
                    </a:pPr>
                    <a:r>
                      <a:rPr lang="ru-RU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Отсутствие осведомлённости</a:t>
                    </a:r>
                  </a:p>
                </p:txBody>
              </p:sp>
            </p:grpSp>
            <p:grpSp>
              <p:nvGrpSpPr>
                <p:cNvPr id="10" name="Группа 9"/>
                <p:cNvGrpSpPr/>
                <p:nvPr/>
              </p:nvGrpSpPr>
              <p:grpSpPr>
                <a:xfrm>
                  <a:off x="4929863" y="2225241"/>
                  <a:ext cx="2305431" cy="3512189"/>
                  <a:chOff x="5042735" y="2180536"/>
                  <a:chExt cx="2305431" cy="3512189"/>
                </a:xfrm>
                <a:grpFill/>
              </p:grpSpPr>
              <p:sp>
                <p:nvSpPr>
                  <p:cNvPr id="15" name="КарточкаКвартал">
                    <a:hlinkClick r:id="rId2" action="ppaction://hlinksldjump"/>
                  </p:cNvPr>
                  <p:cNvSpPr/>
                  <p:nvPr/>
                </p:nvSpPr>
                <p:spPr>
                  <a:xfrm>
                    <a:off x="5044166" y="2180536"/>
                    <a:ext cx="2304000" cy="3512189"/>
                  </a:xfrm>
                  <a:prstGeom prst="roundRect">
                    <a:avLst>
                      <a:gd name="adj" fmla="val 3973"/>
                    </a:avLst>
                  </a:pr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800"/>
                      </a:lnSpc>
                    </a:pPr>
                    <a:endParaRPr lang="ru-RU" sz="24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  <p:sp>
                <p:nvSpPr>
                  <p:cNvPr id="16" name="Текст Ивана2"/>
                  <p:cNvSpPr txBox="1"/>
                  <p:nvPr/>
                </p:nvSpPr>
                <p:spPr>
                  <a:xfrm>
                    <a:off x="5042735" y="3458638"/>
                    <a:ext cx="2168530" cy="760118"/>
                  </a:xfrm>
                  <a:prstGeom prst="rect">
                    <a:avLst/>
                  </a:prstGeom>
                  <a:grpFill/>
                </p:spPr>
                <p:txBody>
                  <a:bodyPr wrap="square" lIns="36000" rIns="36000" rtlCol="0">
                    <a:spAutoFit/>
                  </a:bodyPr>
                  <a:lstStyle/>
                  <a:p>
                    <a:pPr algn="ctr">
                      <a:lnSpc>
                        <a:spcPts val="2800"/>
                      </a:lnSpc>
                    </a:pPr>
                    <a:r>
                      <a:rPr lang="ru-RU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Осведомлённость о бренде</a:t>
                    </a:r>
                  </a:p>
                </p:txBody>
              </p:sp>
            </p:grpSp>
            <p:grpSp>
              <p:nvGrpSpPr>
                <p:cNvPr id="11" name="Группа 10"/>
                <p:cNvGrpSpPr/>
                <p:nvPr/>
              </p:nvGrpSpPr>
              <p:grpSpPr>
                <a:xfrm>
                  <a:off x="7343075" y="2213230"/>
                  <a:ext cx="2304000" cy="3512189"/>
                  <a:chOff x="7285571" y="2168525"/>
                  <a:chExt cx="2304000" cy="3512189"/>
                </a:xfrm>
                <a:grpFill/>
              </p:grpSpPr>
              <p:sp>
                <p:nvSpPr>
                  <p:cNvPr id="12" name="КарточкаГод">
                    <a:hlinkClick r:id="rId2" action="ppaction://hlinksldjump"/>
                  </p:cNvPr>
                  <p:cNvSpPr/>
                  <p:nvPr/>
                </p:nvSpPr>
                <p:spPr>
                  <a:xfrm>
                    <a:off x="7285571" y="2168525"/>
                    <a:ext cx="2304000" cy="3512189"/>
                  </a:xfrm>
                  <a:prstGeom prst="roundRect">
                    <a:avLst>
                      <a:gd name="adj" fmla="val 3973"/>
                    </a:avLst>
                  </a:prstGeom>
                  <a:grp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800"/>
                      </a:lnSpc>
                    </a:pPr>
                    <a:endParaRPr lang="ru-RU" sz="24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  <p:sp>
                <p:nvSpPr>
                  <p:cNvPr id="13" name="Текст Ивана2"/>
                  <p:cNvSpPr txBox="1"/>
                  <p:nvPr/>
                </p:nvSpPr>
                <p:spPr>
                  <a:xfrm>
                    <a:off x="7311800" y="3458639"/>
                    <a:ext cx="2277771" cy="760118"/>
                  </a:xfrm>
                  <a:prstGeom prst="rect">
                    <a:avLst/>
                  </a:prstGeom>
                  <a:grpFill/>
                </p:spPr>
                <p:txBody>
                  <a:bodyPr wrap="square" lIns="36000" rIns="36000" rtlCol="0">
                    <a:spAutoFit/>
                  </a:bodyPr>
                  <a:lstStyle/>
                  <a:p>
                    <a:pPr algn="ctr">
                      <a:lnSpc>
                        <a:spcPts val="2800"/>
                      </a:lnSpc>
                    </a:pPr>
                    <a:r>
                      <a:rPr lang="ru-RU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Предпочтение бренда</a:t>
                    </a:r>
                  </a:p>
                </p:txBody>
              </p:sp>
            </p:grpSp>
          </p:grpSp>
          <p:sp>
            <p:nvSpPr>
              <p:cNvPr id="23" name="КарточкаКвартал">
                <a:hlinkClick r:id="rId2" action="ppaction://hlinksldjump"/>
              </p:cNvPr>
              <p:cNvSpPr/>
              <p:nvPr/>
            </p:nvSpPr>
            <p:spPr>
              <a:xfrm>
                <a:off x="6980167" y="1882841"/>
                <a:ext cx="1539065" cy="3739726"/>
              </a:xfrm>
              <a:prstGeom prst="roundRect">
                <a:avLst>
                  <a:gd name="adj" fmla="val 3973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800"/>
                  </a:lnSpc>
                </a:pPr>
                <a:endParaRPr lang="ru-RU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  <p:sp>
          <p:nvSpPr>
            <p:cNvPr id="25" name="Текст Ивана2"/>
            <p:cNvSpPr txBox="1"/>
            <p:nvPr/>
          </p:nvSpPr>
          <p:spPr>
            <a:xfrm>
              <a:off x="9604742" y="3240465"/>
              <a:ext cx="1540041" cy="810478"/>
            </a:xfrm>
            <a:prstGeom prst="rect">
              <a:avLst/>
            </a:prstGeom>
            <a:grp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ru-RU" sz="2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Верность бренду</a:t>
              </a:r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3175877" y="460822"/>
            <a:ext cx="5716229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Иерархия ИО</a:t>
            </a:r>
          </a:p>
        </p:txBody>
      </p:sp>
    </p:spTree>
    <p:extLst>
      <p:ext uri="{BB962C8B-B14F-4D97-AF65-F5344CB8AC3E}">
        <p14:creationId xmlns:p14="http://schemas.microsoft.com/office/powerpoint/2010/main" val="423036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 rot="20885105">
            <a:off x="3221418" y="181103"/>
            <a:ext cx="5251207" cy="6201625"/>
            <a:chOff x="5936971" y="179122"/>
            <a:chExt cx="5251207" cy="620162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33" b="14984"/>
            <a:stretch/>
          </p:blipFill>
          <p:spPr>
            <a:xfrm rot="718427">
              <a:off x="5936971" y="179122"/>
              <a:ext cx="5251207" cy="6201625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 rot="708225">
              <a:off x="6437969" y="1387108"/>
              <a:ext cx="4277617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Segoe Script" panose="030B0504020000000003" pitchFamily="66" charset="0"/>
                </a:rPr>
                <a:t>Важно, что о вас говорят; ещё важнее, что для вас делают; но самое главное, что о вас думают. Думают о вас хорошо — и вам могут простить многое, ежели нет, — то вам не помогут и заслуги.</a:t>
              </a:r>
              <a:endParaRPr lang="ru-RU" sz="2400" dirty="0">
                <a:latin typeface="Segoe Script" panose="030B05040200000000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17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7641" y="402263"/>
            <a:ext cx="11356718" cy="6053474"/>
          </a:xfrm>
          <a:prstGeom prst="roundRect">
            <a:avLst>
              <a:gd name="adj" fmla="val 27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24166" y="757164"/>
            <a:ext cx="4582732" cy="536904"/>
          </a:xfrm>
          <a:prstGeom prst="rect">
            <a:avLst/>
          </a:prstGeom>
          <a:noFill/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0"/>
              </a:lnSpc>
            </a:pPr>
            <a:r>
              <a:rPr lang="ru-RU" sz="3600" b="1" dirty="0"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Имидж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9088" y="1891193"/>
            <a:ext cx="6096000" cy="861774"/>
          </a:xfrm>
          <a:prstGeom prst="rect">
            <a:avLst/>
          </a:prstGeom>
        </p:spPr>
        <p:txBody>
          <a:bodyPr wrap="square" lIns="90000">
            <a:spAutoFit/>
          </a:bodyPr>
          <a:lstStyle/>
          <a:p>
            <a:pPr>
              <a:lnSpc>
                <a:spcPts val="3000"/>
              </a:lnSpc>
            </a:pPr>
            <a:r>
              <a:rPr lang="ru-RU" sz="2400" dirty="0">
                <a:solidFill>
                  <a:srgbClr val="33333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Это портрет компании, который находит своё отражение в сознании людей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9088" y="345706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>
                <a:solidFill>
                  <a:srgbClr val="3F3F3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Репутация, сложившаяся у потребителей, партнёров, конкурентов, поддерживаемая имиджмейкерами и специалистами по связи с общественностью</a:t>
            </a:r>
            <a:endParaRPr lang="ru-RU" sz="2400" b="1" i="0" u="none" strike="noStrike" dirty="0">
              <a:solidFill>
                <a:srgbClr val="E78712"/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18" y="1802261"/>
            <a:ext cx="4879271" cy="487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0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35685" y="1339913"/>
            <a:ext cx="10030096" cy="5178582"/>
            <a:chOff x="434566" y="597530"/>
            <a:chExt cx="11169877" cy="5767056"/>
          </a:xfrm>
        </p:grpSpPr>
        <p:pic>
          <p:nvPicPr>
            <p:cNvPr id="3074" name="Picture 2" descr="Лаборатория Касперског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66" y="597530"/>
              <a:ext cx="11169877" cy="576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464175" y="2136618"/>
              <a:ext cx="1756372" cy="262551"/>
            </a:xfrm>
            <a:prstGeom prst="rect">
              <a:avLst/>
            </a:prstGeom>
            <a:solidFill>
              <a:srgbClr val="576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002733" y="2333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 нас простая и понятная </a:t>
            </a:r>
            <a:r>
              <a:rPr lang="ru-RU" sz="24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миссия</a:t>
            </a:r>
            <a:r>
              <a:rPr lang="ru-RU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— мы строим безопасный мир.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41009" y="1339912"/>
            <a:ext cx="2742425" cy="2553077"/>
            <a:chOff x="941009" y="1339912"/>
            <a:chExt cx="2742425" cy="2553077"/>
          </a:xfrm>
        </p:grpSpPr>
        <p:sp>
          <p:nvSpPr>
            <p:cNvPr id="5" name="Загнутый угол 4"/>
            <p:cNvSpPr/>
            <p:nvPr/>
          </p:nvSpPr>
          <p:spPr>
            <a:xfrm>
              <a:off x="1035684" y="1339912"/>
              <a:ext cx="2553077" cy="2553077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941009" y="2201515"/>
              <a:ext cx="2742425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  <a:spcAft>
                  <a:spcPts val="0"/>
                </a:spcAft>
              </a:pPr>
              <a:r>
                <a:rPr lang="ru-RU" sz="24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Лаборатория </a:t>
              </a:r>
            </a:p>
            <a:p>
              <a:pPr algn="ctr">
                <a:lnSpc>
                  <a:spcPts val="2200"/>
                </a:lnSpc>
                <a:spcAft>
                  <a:spcPts val="0"/>
                </a:spcAft>
              </a:pPr>
              <a:r>
                <a:rPr lang="ru-RU" sz="24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Касперский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21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фис «ВКонтакте» в Доме Зингера • Интерьер+Диз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0" y="2977106"/>
            <a:ext cx="5818360" cy="388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к выглядят офисы «ВКонтакте» в Москве и Санкт-Петербурге?» — Яндекс Кь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9582" cy="359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26306" y="4499574"/>
            <a:ext cx="805757" cy="633741"/>
          </a:xfrm>
          <a:prstGeom prst="rect">
            <a:avLst/>
          </a:prstGeom>
          <a:solidFill>
            <a:srgbClr val="4B5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96825" y="9159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Соединять людей, сервисы и компании, создавая простые и удобные инструменты коммуникации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088369" y="2977106"/>
            <a:ext cx="2742425" cy="2553077"/>
            <a:chOff x="-565455" y="5495453"/>
            <a:chExt cx="2742425" cy="2553077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-470780" y="5495453"/>
              <a:ext cx="2553077" cy="2553077"/>
            </a:xfrm>
            <a:prstGeom prst="foldedCorner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565455" y="6584804"/>
              <a:ext cx="2742425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  <a:spcAft>
                  <a:spcPts val="0"/>
                </a:spcAft>
              </a:pPr>
              <a:r>
                <a:rPr lang="ru-RU" sz="2400" dirty="0" err="1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Вконтакте</a:t>
              </a:r>
              <a:endParaRPr lang="ru-RU" sz="2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2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5881"/>
            <a:ext cx="6102036" cy="4552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37" y="0"/>
            <a:ext cx="6089964" cy="4416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5897" y="751933"/>
            <a:ext cx="5290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Помогать людям решать задачи и достигать своих целей в жизни.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007361" y="4304923"/>
            <a:ext cx="2742425" cy="2553077"/>
            <a:chOff x="-2629645" y="1339912"/>
            <a:chExt cx="2742425" cy="2553077"/>
          </a:xfrm>
        </p:grpSpPr>
        <p:sp>
          <p:nvSpPr>
            <p:cNvPr id="9" name="Загнутый угол 8"/>
            <p:cNvSpPr/>
            <p:nvPr/>
          </p:nvSpPr>
          <p:spPr>
            <a:xfrm>
              <a:off x="-2534970" y="1339912"/>
              <a:ext cx="2553077" cy="2553077"/>
            </a:xfrm>
            <a:prstGeom prst="foldedCorner">
              <a:avLst/>
            </a:prstGeom>
            <a:solidFill>
              <a:srgbClr val="FEE69F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2629645" y="2429219"/>
              <a:ext cx="2742425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  <a:spcAft>
                  <a:spcPts val="0"/>
                </a:spcAft>
              </a:pPr>
              <a:r>
                <a:rPr lang="ru-RU" sz="24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Яндекс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36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6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Работа в крупнейшей компании в России Сбер | HR-портал In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05" y="2782567"/>
            <a:ext cx="6110095" cy="40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81905" cy="405315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-94851" y="0"/>
            <a:ext cx="2742425" cy="2553077"/>
            <a:chOff x="-2629645" y="1339912"/>
            <a:chExt cx="2742425" cy="2553077"/>
          </a:xfrm>
        </p:grpSpPr>
        <p:sp>
          <p:nvSpPr>
            <p:cNvPr id="8" name="Загнутый угол 7"/>
            <p:cNvSpPr/>
            <p:nvPr/>
          </p:nvSpPr>
          <p:spPr>
            <a:xfrm>
              <a:off x="-2534970" y="1339912"/>
              <a:ext cx="2553077" cy="2553077"/>
            </a:xfrm>
            <a:prstGeom prst="foldedCorner">
              <a:avLst/>
            </a:prstGeom>
            <a:solidFill>
              <a:srgbClr val="9AB97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2629645" y="2429219"/>
              <a:ext cx="2742425" cy="374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200"/>
                </a:lnSpc>
                <a:spcAft>
                  <a:spcPts val="0"/>
                </a:spcAft>
              </a:pPr>
              <a:r>
                <a:rPr lang="ru-RU" sz="2400" dirty="0">
                  <a:latin typeface="Segoe UI Light" panose="020B0502040204020203" pitchFamily="34" charset="0"/>
                  <a:ea typeface="Calibri" panose="020F0502020204030204" pitchFamily="34" charset="0"/>
                  <a:cs typeface="Segoe UI Light" panose="020B0502040204020203" pitchFamily="34" charset="0"/>
                </a:rPr>
                <a:t>Сбербанк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319816" y="678938"/>
            <a:ext cx="5634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Мы даём людям уверенность и надёжность, делаем их жизнь лучше, помогая реализовывать устремления и мечты.</a:t>
            </a:r>
          </a:p>
        </p:txBody>
      </p:sp>
    </p:spTree>
    <p:extLst>
      <p:ext uri="{BB962C8B-B14F-4D97-AF65-F5344CB8AC3E}">
        <p14:creationId xmlns:p14="http://schemas.microsoft.com/office/powerpoint/2010/main" val="400286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I9VtGb0dHsLPwGVs05Ieg&quot;,&quot;gi&quot;:&quot;KkFKOvMaBX0q0PuUSj2oWA&quot;,&quot;ti&quot;:&quot;object_sets&quot;,&quot;vs&quot;:{&quot;f&quot;:[1023],&quot;i&quot;:{&quot;d&quot;:&quot;vI9VtGb0dHsLPwGVs05Ieg&quot;,&quot;p&quot;:true}}}"/>
</p:tagLst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1924</TotalTime>
  <Words>720</Words>
  <Application>Microsoft Office PowerPoint</Application>
  <PresentationFormat>Широкоэкранный</PresentationFormat>
  <Paragraphs>129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</vt:lpstr>
      <vt:lpstr>Calibri</vt:lpstr>
      <vt:lpstr>Calibri Light</vt:lpstr>
      <vt:lpstr>Roboto Black</vt:lpstr>
      <vt:lpstr>Roboto Medium</vt:lpstr>
      <vt:lpstr>Segoe Script</vt:lpstr>
      <vt:lpstr>Segoe UI Black</vt:lpstr>
      <vt:lpstr>Segoe UI Light</vt:lpstr>
      <vt:lpstr>Segoe UI Semilight</vt:lpstr>
      <vt:lpstr>Wingdings</vt:lpstr>
      <vt:lpstr>Wingdings 2</vt:lpstr>
      <vt:lpstr>Ретро</vt:lpstr>
      <vt:lpstr>Тема Office</vt:lpstr>
      <vt:lpstr>Мы в соцсетях!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Влада Н. Ерохина</dc:creator>
  <cp:lastModifiedBy>Nick</cp:lastModifiedBy>
  <cp:revision>40</cp:revision>
  <cp:lastPrinted>2022-11-18T10:30:01Z</cp:lastPrinted>
  <dcterms:created xsi:type="dcterms:W3CDTF">2022-11-16T06:41:35Z</dcterms:created>
  <dcterms:modified xsi:type="dcterms:W3CDTF">2024-02-21T11:58:42Z</dcterms:modified>
</cp:coreProperties>
</file>