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99" r:id="rId2"/>
    <p:sldId id="372" r:id="rId3"/>
    <p:sldId id="331" r:id="rId4"/>
    <p:sldId id="335" r:id="rId5"/>
    <p:sldId id="343" r:id="rId6"/>
    <p:sldId id="344" r:id="rId7"/>
    <p:sldId id="346" r:id="rId8"/>
    <p:sldId id="373" r:id="rId9"/>
    <p:sldId id="355" r:id="rId10"/>
    <p:sldId id="345" r:id="rId11"/>
    <p:sldId id="349" r:id="rId12"/>
    <p:sldId id="370" r:id="rId13"/>
    <p:sldId id="369" r:id="rId14"/>
    <p:sldId id="348" r:id="rId15"/>
    <p:sldId id="360" r:id="rId16"/>
    <p:sldId id="357" r:id="rId17"/>
    <p:sldId id="362" r:id="rId18"/>
    <p:sldId id="371" r:id="rId19"/>
    <p:sldId id="363" r:id="rId20"/>
    <p:sldId id="367" r:id="rId21"/>
    <p:sldId id="368" r:id="rId22"/>
    <p:sldId id="361"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9096" autoAdjust="0"/>
  </p:normalViewPr>
  <p:slideViewPr>
    <p:cSldViewPr snapToGrid="0">
      <p:cViewPr varScale="1">
        <p:scale>
          <a:sx n="137" d="100"/>
          <a:sy n="137" d="100"/>
        </p:scale>
        <p:origin x="84" y="4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E5D0C-97E6-47A4-B5A9-452522AF8D42}" type="datetimeFigureOut">
              <a:rPr lang="ru-RU" smtClean="0"/>
              <a:pPr/>
              <a:t>ср 21.02.24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FED88E-8195-4200-9239-50A782E8C0B6}" type="slidenum">
              <a:rPr lang="ru-RU" smtClean="0"/>
              <a:pPr/>
              <a:t>‹#›</a:t>
            </a:fld>
            <a:endParaRPr lang="ru-RU"/>
          </a:p>
        </p:txBody>
      </p:sp>
    </p:spTree>
    <p:extLst>
      <p:ext uri="{BB962C8B-B14F-4D97-AF65-F5344CB8AC3E}">
        <p14:creationId xmlns:p14="http://schemas.microsoft.com/office/powerpoint/2010/main" val="239637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6FED88E-8195-4200-9239-50A782E8C0B6}" type="slidenum">
              <a:rPr lang="ru-RU" smtClean="0"/>
              <a:pPr/>
              <a:t>20</a:t>
            </a:fld>
            <a:endParaRPr lang="ru-RU"/>
          </a:p>
        </p:txBody>
      </p:sp>
    </p:spTree>
    <p:extLst>
      <p:ext uri="{BB962C8B-B14F-4D97-AF65-F5344CB8AC3E}">
        <p14:creationId xmlns:p14="http://schemas.microsoft.com/office/powerpoint/2010/main" val="1560227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669F4720-E86E-4ECE-82BA-71BD798A05E1}" type="datetimeFigureOut">
              <a:rPr lang="ru-RU" smtClean="0"/>
              <a:pPr/>
              <a:t>ср 21.02.24</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D8B320D5-5381-40AA-9764-DFE3B445680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669F4720-E86E-4ECE-82BA-71BD798A05E1}" type="datetimeFigureOut">
              <a:rPr lang="ru-RU" smtClean="0"/>
              <a:pPr/>
              <a:t>ср 21.02.24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B320D5-5381-40AA-9764-DFE3B44568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669F4720-E86E-4ECE-82BA-71BD798A05E1}" type="datetimeFigureOut">
              <a:rPr lang="ru-RU" smtClean="0"/>
              <a:pPr/>
              <a:t>ср 21.02.24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B320D5-5381-40AA-9764-DFE3B445680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669F4720-E86E-4ECE-82BA-71BD798A05E1}" type="datetimeFigureOut">
              <a:rPr lang="ru-RU" smtClean="0"/>
              <a:pPr/>
              <a:t>ср 21.02.24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B320D5-5381-40AA-9764-DFE3B445680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669F4720-E86E-4ECE-82BA-71BD798A05E1}" type="datetimeFigureOut">
              <a:rPr lang="ru-RU" smtClean="0"/>
              <a:pPr/>
              <a:t>ср 21.02.24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B320D5-5381-40AA-9764-DFE3B445680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669F4720-E86E-4ECE-82BA-71BD798A05E1}" type="datetimeFigureOut">
              <a:rPr lang="ru-RU" smtClean="0"/>
              <a:pPr/>
              <a:t>ср 21.02.24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B320D5-5381-40AA-9764-DFE3B445680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669F4720-E86E-4ECE-82BA-71BD798A05E1}" type="datetimeFigureOut">
              <a:rPr lang="ru-RU" smtClean="0"/>
              <a:pPr/>
              <a:t>ср 21.02.24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8B320D5-5381-40AA-9764-DFE3B445680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669F4720-E86E-4ECE-82BA-71BD798A05E1}" type="datetimeFigureOut">
              <a:rPr lang="ru-RU" smtClean="0"/>
              <a:pPr/>
              <a:t>ср 21.02.24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8B320D5-5381-40AA-9764-DFE3B445680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F4720-E86E-4ECE-82BA-71BD798A05E1}" type="datetimeFigureOut">
              <a:rPr lang="ru-RU" smtClean="0"/>
              <a:pPr/>
              <a:t>ср 21.02.24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8B320D5-5381-40AA-9764-DFE3B44568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669F4720-E86E-4ECE-82BA-71BD798A05E1}" type="datetimeFigureOut">
              <a:rPr lang="ru-RU" smtClean="0"/>
              <a:pPr/>
              <a:t>ср 21.02.24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B320D5-5381-40AA-9764-DFE3B445680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669F4720-E86E-4ECE-82BA-71BD798A05E1}" type="datetimeFigureOut">
              <a:rPr lang="ru-RU" smtClean="0"/>
              <a:pPr/>
              <a:t>ср 21.02.24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69600" y="6356351"/>
            <a:ext cx="812800" cy="365125"/>
          </a:xfrm>
        </p:spPr>
        <p:txBody>
          <a:bodyPr/>
          <a:lstStyle/>
          <a:p>
            <a:fld id="{D8B320D5-5381-40AA-9764-DFE3B4456800}" type="slidenum">
              <a:rPr lang="ru-RU" smtClean="0"/>
              <a:pPr/>
              <a:t>‹#›</a:t>
            </a:fld>
            <a:endParaRPr lang="ru-RU"/>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9F4720-E86E-4ECE-82BA-71BD798A05E1}" type="datetimeFigureOut">
              <a:rPr lang="ru-RU" smtClean="0"/>
              <a:pPr/>
              <a:t>ср 21.02.24</a:t>
            </a:fld>
            <a:endParaRPr lang="ru-RU"/>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8B320D5-5381-40AA-9764-DFE3B4456800}" type="slidenum">
              <a:rPr lang="ru-RU" smtClean="0"/>
              <a:pPr/>
              <a:t>‹#›</a:t>
            </a:fld>
            <a:endParaRPr lang="ru-RU"/>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topsciunderfunding.r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 y="1272288"/>
            <a:ext cx="11623210" cy="1664044"/>
          </a:xfrm>
          <a:noFill/>
          <a:effectLst>
            <a:outerShdw blurRad="50800" dist="38100" dir="5400000" algn="t" rotWithShape="0">
              <a:prstClr val="black">
                <a:alpha val="40000"/>
              </a:prstClr>
            </a:outerShdw>
          </a:effectLst>
        </p:spPr>
        <p:txBody>
          <a:bodyPr>
            <a:noAutofit/>
            <a:scene3d>
              <a:camera prst="orthographicFront"/>
              <a:lightRig rig="freezing" dir="t">
                <a:rot lat="0" lon="0" rev="5640000"/>
              </a:lightRig>
            </a:scene3d>
            <a:sp3d extrusionH="57150" prstMaterial="flat">
              <a:bevelT w="50800" h="38100" prst="riblet"/>
              <a:contourClr>
                <a:schemeClr val="tx2"/>
              </a:contourClr>
            </a:sp3d>
          </a:bodyPr>
          <a:lstStyle/>
          <a:p>
            <a:pPr algn="ctr"/>
            <a:r>
              <a:rPr lang="ru-RU" sz="4000" dirty="0">
                <a:solidFill>
                  <a:srgbClr val="0070C0"/>
                </a:solidFill>
                <a:effectLst/>
              </a:rPr>
              <a:t>Профсоюз в борьбе за бюджетное финансирование науки: достижения </a:t>
            </a:r>
            <a:r>
              <a:rPr lang="ru-RU" sz="4000">
                <a:solidFill>
                  <a:srgbClr val="0070C0"/>
                </a:solidFill>
                <a:effectLst/>
              </a:rPr>
              <a:t>и проблемы</a:t>
            </a:r>
            <a:endParaRPr lang="ru-RU" sz="4000" dirty="0">
              <a:ln>
                <a:solidFill>
                  <a:schemeClr val="tx1"/>
                </a:solidFill>
              </a:ln>
              <a:solidFill>
                <a:srgbClr val="0070C0"/>
              </a:solidFill>
            </a:endParaRPr>
          </a:p>
        </p:txBody>
      </p:sp>
      <p:sp>
        <p:nvSpPr>
          <p:cNvPr id="3" name="Подзаголовок 2"/>
          <p:cNvSpPr>
            <a:spLocks noGrp="1"/>
          </p:cNvSpPr>
          <p:nvPr>
            <p:ph type="subTitle" idx="1"/>
          </p:nvPr>
        </p:nvSpPr>
        <p:spPr>
          <a:xfrm>
            <a:off x="568411" y="3377515"/>
            <a:ext cx="10799805" cy="1293340"/>
          </a:xfrm>
        </p:spPr>
        <p:txBody>
          <a:bodyPr>
            <a:normAutofit/>
          </a:bodyPr>
          <a:lstStyle/>
          <a:p>
            <a:pPr algn="ctr"/>
            <a:r>
              <a:rPr lang="ru-RU" i="1" dirty="0"/>
              <a:t>Евгений Онищенко,</a:t>
            </a:r>
          </a:p>
          <a:p>
            <a:pPr algn="ctr"/>
            <a:r>
              <a:rPr lang="ru-RU" i="1" dirty="0"/>
              <a:t>Профсоюз работников РАН</a:t>
            </a:r>
          </a:p>
        </p:txBody>
      </p:sp>
      <p:sp>
        <p:nvSpPr>
          <p:cNvPr id="6" name="Подзаголовок 2"/>
          <p:cNvSpPr txBox="1">
            <a:spLocks/>
          </p:cNvSpPr>
          <p:nvPr/>
        </p:nvSpPr>
        <p:spPr>
          <a:xfrm>
            <a:off x="416398" y="6013622"/>
            <a:ext cx="11174239" cy="595307"/>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ru-RU" dirty="0">
                <a:latin typeface="Times New Roman" panose="02020603050405020304" pitchFamily="18" charset="0"/>
                <a:cs typeface="Times New Roman" panose="02020603050405020304" pitchFamily="18" charset="0"/>
              </a:rPr>
              <a:t>Правда, Московская область, </a:t>
            </a:r>
            <a:r>
              <a:rPr lang="en-US" dirty="0">
                <a:latin typeface="Times New Roman" panose="02020603050405020304" pitchFamily="18" charset="0"/>
                <a:cs typeface="Times New Roman" panose="02020603050405020304" pitchFamily="18" charset="0"/>
              </a:rPr>
              <a:t>30</a:t>
            </a:r>
            <a:r>
              <a:rPr lang="ru-RU" dirty="0">
                <a:latin typeface="Times New Roman" panose="02020603050405020304" pitchFamily="18" charset="0"/>
                <a:cs typeface="Times New Roman" panose="02020603050405020304" pitchFamily="18" charset="0"/>
              </a:rPr>
              <a:t> января 2024 года</a:t>
            </a:r>
            <a:endParaRPr lang="ru-RU" dirty="0"/>
          </a:p>
        </p:txBody>
      </p:sp>
    </p:spTree>
    <p:extLst>
      <p:ext uri="{BB962C8B-B14F-4D97-AF65-F5344CB8AC3E}">
        <p14:creationId xmlns:p14="http://schemas.microsoft.com/office/powerpoint/2010/main" val="2141818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605" y="494271"/>
            <a:ext cx="11516498" cy="871859"/>
          </a:xfrm>
        </p:spPr>
        <p:txBody>
          <a:bodyPr>
            <a:normAutofit/>
          </a:bodyPr>
          <a:lstStyle/>
          <a:p>
            <a:pPr algn="ctr"/>
            <a:r>
              <a:rPr lang="ru-RU" dirty="0"/>
              <a:t>Что было сделано с мая по октябрь</a:t>
            </a:r>
          </a:p>
        </p:txBody>
      </p:sp>
      <p:sp>
        <p:nvSpPr>
          <p:cNvPr id="3" name="Объект 2"/>
          <p:cNvSpPr>
            <a:spLocks noGrp="1"/>
          </p:cNvSpPr>
          <p:nvPr>
            <p:ph idx="1"/>
          </p:nvPr>
        </p:nvSpPr>
        <p:spPr>
          <a:xfrm>
            <a:off x="436605" y="1366131"/>
            <a:ext cx="11219936" cy="5125286"/>
          </a:xfrm>
        </p:spPr>
        <p:txBody>
          <a:bodyPr>
            <a:noAutofit/>
          </a:bodyPr>
          <a:lstStyle/>
          <a:p>
            <a:pPr marL="347472" indent="-347472" algn="just" fontAlgn="base">
              <a:spcBef>
                <a:spcPts val="500"/>
              </a:spcBef>
              <a:buClrTx/>
              <a:buSzPts val="2400"/>
              <a:buFont typeface="Arial"/>
              <a:buChar char="•"/>
            </a:pPr>
            <a:r>
              <a:rPr lang="ru-RU" sz="1800" b="1" dirty="0">
                <a:latin typeface="Times New Roman" panose="02020603050405020304" pitchFamily="18" charset="0"/>
                <a:cs typeface="Times New Roman" panose="02020603050405020304" pitchFamily="18" charset="0"/>
              </a:rPr>
              <a:t>ТПО, ППО, молодежные объединения, СМУ и члены профсоюза направляли обращения президенту России (известно о </a:t>
            </a:r>
            <a:r>
              <a:rPr lang="en-US" sz="18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220 письмах</a:t>
            </a:r>
            <a:r>
              <a:rPr lang="en-US" sz="18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президенту России) и в другие органы власти.</a:t>
            </a:r>
          </a:p>
          <a:p>
            <a:pPr marL="347472" indent="-347472" algn="just" fontAlgn="base">
              <a:spcBef>
                <a:spcPts val="500"/>
              </a:spcBef>
              <a:buClrTx/>
              <a:buSzPts val="2400"/>
              <a:buFont typeface="Arial"/>
              <a:buChar char="•"/>
            </a:pPr>
            <a:r>
              <a:rPr lang="ru-RU" sz="1800" b="1" dirty="0">
                <a:latin typeface="Times New Roman" panose="02020603050405020304" pitchFamily="18" charset="0"/>
                <a:cs typeface="Times New Roman" panose="02020603050405020304" pitchFamily="18" charset="0"/>
              </a:rPr>
              <a:t>Напечатаны футболки с символикой Профсоюза и его позицией по финансированию науки, в них играли в футбол в Тобольске и участвовали в </a:t>
            </a:r>
            <a:r>
              <a:rPr lang="ru-RU" sz="1800" b="1" dirty="0" err="1">
                <a:latin typeface="Times New Roman" panose="02020603050405020304" pitchFamily="18" charset="0"/>
                <a:cs typeface="Times New Roman" panose="02020603050405020304" pitchFamily="18" charset="0"/>
              </a:rPr>
              <a:t>Академиаде</a:t>
            </a:r>
            <a:r>
              <a:rPr lang="ru-RU" sz="1800" b="1" dirty="0">
                <a:latin typeface="Times New Roman" panose="02020603050405020304" pitchFamily="18" charset="0"/>
                <a:cs typeface="Times New Roman" panose="02020603050405020304" pitchFamily="18" charset="0"/>
              </a:rPr>
              <a:t> по бегу в Москве. </a:t>
            </a:r>
          </a:p>
          <a:p>
            <a:pPr marL="347472" indent="-347472" algn="just" fontAlgn="base">
              <a:spcBef>
                <a:spcPts val="500"/>
              </a:spcBef>
              <a:buClrTx/>
              <a:buSzPts val="2400"/>
              <a:buFont typeface="Arial"/>
              <a:buChar char="•"/>
            </a:pPr>
            <a:r>
              <a:rPr lang="ru-RU" sz="1800" b="1" dirty="0">
                <a:latin typeface="Times New Roman" panose="02020603050405020304" pitchFamily="18" charset="0"/>
                <a:cs typeface="Times New Roman" panose="02020603050405020304" pitchFamily="18" charset="0"/>
              </a:rPr>
              <a:t>Проведены круглые столы и сделаны доклады о работе по приоритетному направлению в рамках профсоюзных мероприятий</a:t>
            </a:r>
            <a:r>
              <a:rPr lang="en-US" sz="18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(Поволжской Ассамблеи в Тобольске, молодежной конференции МНПК-2023 в Варнавино, Молодежного Северо-западного семинара в Апатитах), а также мероприятий МРО и ряда других территориальных организаций</a:t>
            </a:r>
            <a:r>
              <a:rPr lang="en-US" sz="1800" b="1" dirty="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a:p>
            <a:pPr marL="347472" indent="-347472" algn="just" fontAlgn="base">
              <a:spcBef>
                <a:spcPts val="500"/>
              </a:spcBef>
              <a:buClrTx/>
              <a:buSzPts val="2400"/>
              <a:buFont typeface="Arial"/>
              <a:buChar char="•"/>
            </a:pPr>
            <a:r>
              <a:rPr lang="ru-RU" sz="1800" b="1" dirty="0">
                <a:latin typeface="Times New Roman" panose="02020603050405020304" pitchFamily="18" charset="0"/>
                <a:cs typeface="Times New Roman" panose="02020603050405020304" pitchFamily="18" charset="0"/>
              </a:rPr>
              <a:t>ННРО провела пресс-конференцию после внесения в Думу проекта закона о федеральном бюджете на 2024 – 2026 годы</a:t>
            </a:r>
            <a:r>
              <a:rPr lang="en-US" sz="1800" b="1" dirty="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a:p>
            <a:pPr marL="347472" indent="-347472" algn="just" fontAlgn="base">
              <a:spcBef>
                <a:spcPts val="500"/>
              </a:spcBef>
              <a:buClrTx/>
              <a:buSzPts val="2400"/>
              <a:buFont typeface="Arial"/>
              <a:buChar char="•"/>
            </a:pPr>
            <a:r>
              <a:rPr lang="ru-RU" sz="1800" b="1" dirty="0">
                <a:latin typeface="Times New Roman" panose="02020603050405020304" pitchFamily="18" charset="0"/>
                <a:cs typeface="Times New Roman" panose="02020603050405020304" pitchFamily="18" charset="0"/>
              </a:rPr>
              <a:t>Подготовлены 2 Заявления Профсоюза</a:t>
            </a:r>
            <a:r>
              <a:rPr lang="en-US" sz="1800" b="1" dirty="0">
                <a:latin typeface="Times New Roman" panose="02020603050405020304" pitchFamily="18" charset="0"/>
                <a:cs typeface="Times New Roman" panose="02020603050405020304" pitchFamily="18" charset="0"/>
              </a:rPr>
              <a:t>:</a:t>
            </a:r>
            <a:r>
              <a:rPr lang="ru-RU" sz="1800" b="1" dirty="0">
                <a:latin typeface="Times New Roman" panose="02020603050405020304" pitchFamily="18" charset="0"/>
                <a:cs typeface="Times New Roman" panose="02020603050405020304" pitchFamily="18" charset="0"/>
              </a:rPr>
              <a:t> с изложением позиции Профсоюза о финансировании науки и о внесенном в Думу законопроекте о федеральном бюджете на 2024 год и плановый период 2025 и 2026 годов</a:t>
            </a:r>
            <a:r>
              <a:rPr lang="en-US" sz="1800" b="1" dirty="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a:p>
            <a:pPr marL="347472" indent="-347472" algn="just" fontAlgn="base">
              <a:spcBef>
                <a:spcPts val="500"/>
              </a:spcBef>
              <a:buClrTx/>
              <a:buSzPts val="2400"/>
              <a:buFont typeface="Arial"/>
              <a:buChar char="•"/>
            </a:pPr>
            <a:r>
              <a:rPr lang="ru-RU" sz="1800" b="1" dirty="0">
                <a:latin typeface="Times New Roman" panose="02020603050405020304" pitchFamily="18" charset="0"/>
                <a:cs typeface="Times New Roman" panose="02020603050405020304" pitchFamily="18" charset="0"/>
              </a:rPr>
              <a:t>В Государственную Думу направлен официальный отзыв на законопроект о федеральном бюджете</a:t>
            </a:r>
            <a:r>
              <a:rPr lang="en-US" sz="1800" b="1" dirty="0">
                <a:latin typeface="Times New Roman" panose="02020603050405020304" pitchFamily="18" charset="0"/>
                <a:cs typeface="Times New Roman" panose="02020603050405020304" pitchFamily="18" charset="0"/>
              </a:rPr>
              <a:t>;</a:t>
            </a:r>
          </a:p>
          <a:p>
            <a:pPr marL="347472" indent="-347472" algn="just" fontAlgn="base">
              <a:spcBef>
                <a:spcPts val="500"/>
              </a:spcBef>
              <a:buClrTx/>
              <a:buSzPts val="2400"/>
              <a:buFont typeface="Arial"/>
              <a:buChar char="•"/>
            </a:pPr>
            <a:r>
              <a:rPr lang="ru-RU" sz="1800" b="1" dirty="0">
                <a:latin typeface="Times New Roman" panose="02020603050405020304" pitchFamily="18" charset="0"/>
                <a:cs typeface="Times New Roman" panose="02020603050405020304" pitchFamily="18" charset="0"/>
              </a:rPr>
              <a:t>Подготовлено одобренное Съездом обращение к президенту России о необходимости разработки и утверждения в рамках документов стратегического планирования графика увеличения бюджетного финансирования фундаментальных исследований в процентах от ВВП.</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01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373" y="576649"/>
            <a:ext cx="11615350" cy="1902941"/>
          </a:xfrm>
        </p:spPr>
        <p:txBody>
          <a:bodyPr>
            <a:normAutofit fontScale="90000"/>
          </a:bodyPr>
          <a:lstStyle/>
          <a:p>
            <a:pPr algn="ctr"/>
            <a:r>
              <a:rPr lang="ru-RU" dirty="0"/>
              <a:t>Летние бюджетные планы и закон о бюджете</a:t>
            </a:r>
            <a:r>
              <a:rPr lang="en-US" dirty="0"/>
              <a:t> </a:t>
            </a:r>
            <a:br>
              <a:rPr lang="ru-RU" dirty="0"/>
            </a:br>
            <a:r>
              <a:rPr lang="ru-RU" dirty="0"/>
              <a:t>в части расходов на </a:t>
            </a:r>
            <a:br>
              <a:rPr lang="ru-RU" dirty="0"/>
            </a:br>
            <a:r>
              <a:rPr lang="ru-RU" dirty="0"/>
              <a:t>фундаментальные исследования (ФИ) </a:t>
            </a:r>
          </a:p>
        </p:txBody>
      </p:sp>
      <p:graphicFrame>
        <p:nvGraphicFramePr>
          <p:cNvPr id="5" name="Таблица 4"/>
          <p:cNvGraphicFramePr>
            <a:graphicFrameLocks noGrp="1"/>
          </p:cNvGraphicFramePr>
          <p:nvPr>
            <p:extLst>
              <p:ext uri="{D42A27DB-BD31-4B8C-83A1-F6EECF244321}">
                <p14:modId xmlns:p14="http://schemas.microsoft.com/office/powerpoint/2010/main" val="2139021695"/>
              </p:ext>
            </p:extLst>
          </p:nvPr>
        </p:nvGraphicFramePr>
        <p:xfrm>
          <a:off x="2372496" y="2893082"/>
          <a:ext cx="7039234" cy="3027680"/>
        </p:xfrm>
        <a:graphic>
          <a:graphicData uri="http://schemas.openxmlformats.org/drawingml/2006/table">
            <a:tbl>
              <a:tblPr firstRow="1" bandRow="1">
                <a:tableStyleId>{5C22544A-7EE6-4342-B048-85BDC9FD1C3A}</a:tableStyleId>
              </a:tblPr>
              <a:tblGrid>
                <a:gridCol w="2675892">
                  <a:extLst>
                    <a:ext uri="{9D8B030D-6E8A-4147-A177-3AD203B41FA5}">
                      <a16:colId xmlns:a16="http://schemas.microsoft.com/office/drawing/2014/main" val="20000"/>
                    </a:ext>
                  </a:extLst>
                </a:gridCol>
                <a:gridCol w="1467742">
                  <a:extLst>
                    <a:ext uri="{9D8B030D-6E8A-4147-A177-3AD203B41FA5}">
                      <a16:colId xmlns:a16="http://schemas.microsoft.com/office/drawing/2014/main" val="20001"/>
                    </a:ext>
                  </a:extLst>
                </a:gridCol>
                <a:gridCol w="1510618">
                  <a:extLst>
                    <a:ext uri="{9D8B030D-6E8A-4147-A177-3AD203B41FA5}">
                      <a16:colId xmlns:a16="http://schemas.microsoft.com/office/drawing/2014/main" val="20002"/>
                    </a:ext>
                  </a:extLst>
                </a:gridCol>
                <a:gridCol w="1384982">
                  <a:extLst>
                    <a:ext uri="{9D8B030D-6E8A-4147-A177-3AD203B41FA5}">
                      <a16:colId xmlns:a16="http://schemas.microsoft.com/office/drawing/2014/main" val="20003"/>
                    </a:ext>
                  </a:extLst>
                </a:gridCol>
              </a:tblGrid>
              <a:tr h="0">
                <a:tc>
                  <a:txBody>
                    <a:bodyPr/>
                    <a:lstStyle/>
                    <a:p>
                      <a:endParaRPr lang="ru-RU" dirty="0"/>
                    </a:p>
                  </a:txBody>
                  <a:tcPr/>
                </a:tc>
                <a:tc>
                  <a:txBody>
                    <a:bodyPr/>
                    <a:lstStyle/>
                    <a:p>
                      <a:pPr algn="ctr"/>
                      <a:r>
                        <a:rPr lang="ru-RU" dirty="0"/>
                        <a:t>2024</a:t>
                      </a:r>
                    </a:p>
                  </a:txBody>
                  <a:tcPr/>
                </a:tc>
                <a:tc>
                  <a:txBody>
                    <a:bodyPr/>
                    <a:lstStyle/>
                    <a:p>
                      <a:pPr algn="ctr"/>
                      <a:r>
                        <a:rPr lang="ru-RU" dirty="0"/>
                        <a:t>2025</a:t>
                      </a:r>
                    </a:p>
                  </a:txBody>
                  <a:tcPr/>
                </a:tc>
                <a:tc>
                  <a:txBody>
                    <a:bodyPr/>
                    <a:lstStyle/>
                    <a:p>
                      <a:pPr algn="ctr"/>
                      <a:r>
                        <a:rPr lang="ru-RU" dirty="0"/>
                        <a:t>2026</a:t>
                      </a:r>
                    </a:p>
                  </a:txBody>
                  <a:tcPr/>
                </a:tc>
                <a:extLst>
                  <a:ext uri="{0D108BD9-81ED-4DB2-BD59-A6C34878D82A}">
                    <a16:rowId xmlns:a16="http://schemas.microsoft.com/office/drawing/2014/main" val="10000"/>
                  </a:ext>
                </a:extLst>
              </a:tr>
              <a:tr h="370840">
                <a:tc>
                  <a:txBody>
                    <a:bodyPr/>
                    <a:lstStyle/>
                    <a:p>
                      <a:r>
                        <a:rPr lang="ru-RU" dirty="0"/>
                        <a:t>ФИ</a:t>
                      </a:r>
                      <a:r>
                        <a:rPr lang="ru-RU" baseline="0" dirty="0"/>
                        <a:t> по закону 2022 г. </a:t>
                      </a:r>
                      <a:endParaRPr lang="ru-RU" dirty="0"/>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600" b="0" i="0" u="none" strike="noStrike" dirty="0">
                          <a:solidFill>
                            <a:srgbClr val="7030A0"/>
                          </a:solidFill>
                          <a:effectLst/>
                          <a:latin typeface="Times New Roman" panose="02020603050405020304" pitchFamily="18" charset="0"/>
                        </a:rPr>
                        <a:t>254,2 </a:t>
                      </a:r>
                    </a:p>
                  </a:txBody>
                  <a:tcPr marL="9525" marR="9525" marT="9525" marB="0" anchor="b"/>
                </a:tc>
                <a:tc>
                  <a:txBody>
                    <a:bodyPr/>
                    <a:lstStyle/>
                    <a:p>
                      <a:pPr algn="ctr" fontAlgn="b"/>
                      <a:r>
                        <a:rPr lang="ru-RU" sz="1600" b="0" i="0" u="none" strike="noStrike" dirty="0">
                          <a:solidFill>
                            <a:srgbClr val="7030A0"/>
                          </a:solidFill>
                          <a:effectLst/>
                          <a:latin typeface="Times New Roman" panose="02020603050405020304" pitchFamily="18" charset="0"/>
                        </a:rPr>
                        <a:t>232</a:t>
                      </a:r>
                    </a:p>
                  </a:txBody>
                  <a:tcPr marL="9525" marR="9525" marT="9525" marB="0" anchor="b"/>
                </a:tc>
                <a:tc>
                  <a:txBody>
                    <a:bodyPr/>
                    <a:lstStyle/>
                    <a:p>
                      <a:pPr algn="ctr" fontAlgn="b"/>
                      <a:r>
                        <a:rPr lang="ru-RU" sz="1600" b="0" i="0" u="none" strike="noStrike" dirty="0">
                          <a:solidFill>
                            <a:srgbClr val="000000"/>
                          </a:solidFill>
                          <a:effectLst/>
                          <a:latin typeface="Times New Roman" panose="02020603050405020304" pitchFamily="18" charset="0"/>
                        </a:rPr>
                        <a:t>- </a:t>
                      </a:r>
                    </a:p>
                  </a:txBody>
                  <a:tcPr marL="9525" marR="9525" marT="9525" marB="0" anchor="b"/>
                </a:tc>
                <a:extLst>
                  <a:ext uri="{0D108BD9-81ED-4DB2-BD59-A6C34878D82A}">
                    <a16:rowId xmlns:a16="http://schemas.microsoft.com/office/drawing/2014/main" val="10001"/>
                  </a:ext>
                </a:extLst>
              </a:tr>
              <a:tr h="370840">
                <a:tc>
                  <a:txBody>
                    <a:bodyPr/>
                    <a:lstStyle/>
                    <a:p>
                      <a:r>
                        <a:rPr lang="ru-RU" dirty="0"/>
                        <a:t>ФИ</a:t>
                      </a:r>
                      <a:r>
                        <a:rPr lang="ru-RU" baseline="0" dirty="0"/>
                        <a:t> по Минфину</a:t>
                      </a:r>
                    </a:p>
                    <a:p>
                      <a:r>
                        <a:rPr lang="ru-RU" baseline="0" dirty="0"/>
                        <a:t>(20.07.23)</a:t>
                      </a:r>
                      <a:endParaRPr lang="ru-RU" dirty="0"/>
                    </a:p>
                  </a:txBody>
                  <a:tcPr/>
                </a:tc>
                <a:tc>
                  <a:txBody>
                    <a:bodyPr/>
                    <a:lstStyle/>
                    <a:p>
                      <a:pPr algn="ctr" fontAlgn="b"/>
                      <a:r>
                        <a:rPr lang="ru-RU" sz="1600" b="0" i="0" u="none" strike="noStrike" dirty="0">
                          <a:solidFill>
                            <a:srgbClr val="FF0000"/>
                          </a:solidFill>
                          <a:effectLst/>
                          <a:latin typeface="Times New Roman" panose="02020603050405020304" pitchFamily="18" charset="0"/>
                        </a:rPr>
                        <a:t>249,5</a:t>
                      </a:r>
                    </a:p>
                  </a:txBody>
                  <a:tcPr marL="9525" marR="9525" marT="9525" marB="0" anchor="b"/>
                </a:tc>
                <a:tc>
                  <a:txBody>
                    <a:bodyPr/>
                    <a:lstStyle/>
                    <a:p>
                      <a:pPr algn="ctr" fontAlgn="b"/>
                      <a:r>
                        <a:rPr lang="ru-RU" sz="1600" b="0" i="0" u="none" strike="noStrike" dirty="0">
                          <a:solidFill>
                            <a:srgbClr val="FF0000"/>
                          </a:solidFill>
                          <a:effectLst/>
                          <a:latin typeface="Times New Roman" panose="02020603050405020304" pitchFamily="18" charset="0"/>
                        </a:rPr>
                        <a:t>222,3</a:t>
                      </a:r>
                    </a:p>
                  </a:txBody>
                  <a:tcPr marL="9525" marR="9525" marT="9525" marB="0" anchor="b"/>
                </a:tc>
                <a:tc>
                  <a:txBody>
                    <a:bodyPr/>
                    <a:lstStyle/>
                    <a:p>
                      <a:pPr algn="ctr" fontAlgn="b"/>
                      <a:r>
                        <a:rPr lang="ru-RU" sz="1600" b="0" i="0" u="none" strike="noStrike" dirty="0">
                          <a:solidFill>
                            <a:srgbClr val="FF0000"/>
                          </a:solidFill>
                          <a:effectLst/>
                          <a:latin typeface="Times New Roman" panose="02020603050405020304" pitchFamily="18" charset="0"/>
                        </a:rPr>
                        <a:t>254,6</a:t>
                      </a:r>
                    </a:p>
                  </a:txBody>
                  <a:tcPr marL="9525" marR="9525" marT="9525" marB="0" anchor="b"/>
                </a:tc>
                <a:extLst>
                  <a:ext uri="{0D108BD9-81ED-4DB2-BD59-A6C34878D82A}">
                    <a16:rowId xmlns:a16="http://schemas.microsoft.com/office/drawing/2014/main" val="10002"/>
                  </a:ext>
                </a:extLst>
              </a:tr>
              <a:tr h="370840">
                <a:tc>
                  <a:txBody>
                    <a:bodyPr/>
                    <a:lstStyle/>
                    <a:p>
                      <a:r>
                        <a:rPr lang="ru-RU" b="1" dirty="0"/>
                        <a:t>ФИ (принятый закон)</a:t>
                      </a:r>
                    </a:p>
                  </a:txBody>
                  <a:tcPr/>
                </a:tc>
                <a:tc>
                  <a:txBody>
                    <a:bodyPr/>
                    <a:lstStyle/>
                    <a:p>
                      <a:pPr algn="ctr" fontAlgn="b"/>
                      <a:r>
                        <a:rPr lang="ru-RU" sz="1600" b="1" i="0" u="none" strike="noStrike" dirty="0">
                          <a:solidFill>
                            <a:srgbClr val="000000"/>
                          </a:solidFill>
                          <a:effectLst/>
                          <a:latin typeface="Times New Roman" panose="02020603050405020304" pitchFamily="18" charset="0"/>
                        </a:rPr>
                        <a:t>261,4 </a:t>
                      </a:r>
                    </a:p>
                  </a:txBody>
                  <a:tcPr marL="9525" marR="9525" marT="9525" marB="0" anchor="b"/>
                </a:tc>
                <a:tc>
                  <a:txBody>
                    <a:bodyPr/>
                    <a:lstStyle/>
                    <a:p>
                      <a:pPr algn="ctr" fontAlgn="b"/>
                      <a:r>
                        <a:rPr lang="ru-RU" sz="1600" b="1" i="0" u="none" strike="noStrike" dirty="0">
                          <a:solidFill>
                            <a:srgbClr val="000000"/>
                          </a:solidFill>
                          <a:effectLst/>
                          <a:latin typeface="Times New Roman" panose="02020603050405020304" pitchFamily="18" charset="0"/>
                        </a:rPr>
                        <a:t>234,5</a:t>
                      </a:r>
                    </a:p>
                  </a:txBody>
                  <a:tcPr marL="9525" marR="9525" marT="9525" marB="0" anchor="b"/>
                </a:tc>
                <a:tc>
                  <a:txBody>
                    <a:bodyPr/>
                    <a:lstStyle/>
                    <a:p>
                      <a:pPr algn="ctr" fontAlgn="b"/>
                      <a:r>
                        <a:rPr lang="ru-RU" sz="1600" b="1" i="0" u="none" strike="noStrike" dirty="0">
                          <a:solidFill>
                            <a:srgbClr val="000000"/>
                          </a:solidFill>
                          <a:effectLst/>
                          <a:latin typeface="Times New Roman" panose="02020603050405020304" pitchFamily="18" charset="0"/>
                        </a:rPr>
                        <a:t>275,9</a:t>
                      </a:r>
                    </a:p>
                  </a:txBody>
                  <a:tcPr marL="9525" marR="9525" marT="9525" marB="0" anchor="b"/>
                </a:tc>
                <a:extLst>
                  <a:ext uri="{0D108BD9-81ED-4DB2-BD59-A6C34878D82A}">
                    <a16:rowId xmlns:a16="http://schemas.microsoft.com/office/drawing/2014/main" val="10003"/>
                  </a:ext>
                </a:extLst>
              </a:tr>
              <a:tr h="370840">
                <a:tc>
                  <a:txBody>
                    <a:bodyPr/>
                    <a:lstStyle/>
                    <a:p>
                      <a:r>
                        <a:rPr lang="ru-RU" dirty="0"/>
                        <a:t>ФИ</a:t>
                      </a:r>
                      <a:r>
                        <a:rPr lang="ru-RU" baseline="0" dirty="0"/>
                        <a:t> в Минобрнауки (28.08.23)</a:t>
                      </a:r>
                      <a:endParaRPr lang="ru-RU" dirty="0"/>
                    </a:p>
                  </a:txBody>
                  <a:tcPr/>
                </a:tc>
                <a:tc>
                  <a:txBody>
                    <a:bodyPr/>
                    <a:lstStyle/>
                    <a:p>
                      <a:pPr algn="ctr" fontAlgn="b"/>
                      <a:r>
                        <a:rPr lang="ru-RU" sz="1600" b="0" i="0" u="none" strike="noStrike" dirty="0">
                          <a:solidFill>
                            <a:srgbClr val="FF0000"/>
                          </a:solidFill>
                          <a:effectLst/>
                          <a:latin typeface="Times New Roman" panose="02020603050405020304" pitchFamily="18" charset="0"/>
                        </a:rPr>
                        <a:t>20</a:t>
                      </a:r>
                      <a:r>
                        <a:rPr lang="en-US" sz="1600" b="0" i="0" u="none" strike="noStrike" dirty="0">
                          <a:solidFill>
                            <a:srgbClr val="FF0000"/>
                          </a:solidFill>
                          <a:effectLst/>
                          <a:latin typeface="Times New Roman" panose="02020603050405020304" pitchFamily="18" charset="0"/>
                        </a:rPr>
                        <a:t>7</a:t>
                      </a:r>
                      <a:r>
                        <a:rPr lang="ru-RU" sz="1600" b="0" i="0" u="none" strike="noStrike" dirty="0">
                          <a:solidFill>
                            <a:srgbClr val="FF0000"/>
                          </a:solidFill>
                          <a:effectLst/>
                          <a:latin typeface="Times New Roman" panose="02020603050405020304" pitchFamily="18" charset="0"/>
                        </a:rPr>
                        <a:t>   </a:t>
                      </a:r>
                    </a:p>
                  </a:txBody>
                  <a:tcPr marL="9525" marR="9525" marT="9525" marB="0" anchor="b"/>
                </a:tc>
                <a:tc>
                  <a:txBody>
                    <a:bodyPr/>
                    <a:lstStyle/>
                    <a:p>
                      <a:pPr algn="ctr" fontAlgn="b"/>
                      <a:r>
                        <a:rPr lang="ru-RU" sz="1600" b="0" i="0" u="none" strike="noStrike" dirty="0">
                          <a:solidFill>
                            <a:srgbClr val="FF0000"/>
                          </a:solidFill>
                          <a:effectLst/>
                          <a:latin typeface="Times New Roman" panose="02020603050405020304" pitchFamily="18" charset="0"/>
                        </a:rPr>
                        <a:t>191   </a:t>
                      </a:r>
                    </a:p>
                  </a:txBody>
                  <a:tcPr marL="9525" marR="9525" marT="9525" marB="0" anchor="b"/>
                </a:tc>
                <a:tc>
                  <a:txBody>
                    <a:bodyPr/>
                    <a:lstStyle/>
                    <a:p>
                      <a:pPr algn="ctr" fontAlgn="b"/>
                      <a:r>
                        <a:rPr lang="ru-RU" sz="1600" b="0" i="0" u="none" strike="noStrike" dirty="0">
                          <a:solidFill>
                            <a:srgbClr val="FF0000"/>
                          </a:solidFill>
                          <a:effectLst/>
                          <a:latin typeface="Times New Roman" panose="02020603050405020304" pitchFamily="18" charset="0"/>
                        </a:rPr>
                        <a:t>202   </a:t>
                      </a:r>
                    </a:p>
                  </a:txBody>
                  <a:tcPr marL="9525" marR="9525" marT="9525" marB="0" anchor="b"/>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t>ФИ</a:t>
                      </a:r>
                      <a:r>
                        <a:rPr lang="ru-RU" b="1" baseline="0" dirty="0"/>
                        <a:t> в Минобрнауки (принятый закон)</a:t>
                      </a:r>
                      <a:endParaRPr lang="ru-RU" b="1" dirty="0"/>
                    </a:p>
                  </a:txBody>
                  <a:tcPr/>
                </a:tc>
                <a:tc>
                  <a:txBody>
                    <a:bodyPr/>
                    <a:lstStyle/>
                    <a:p>
                      <a:pPr algn="ctr" fontAlgn="b"/>
                      <a:r>
                        <a:rPr lang="ru-RU" sz="1600" b="1" i="0" u="none" strike="noStrike" dirty="0">
                          <a:solidFill>
                            <a:srgbClr val="000000"/>
                          </a:solidFill>
                          <a:effectLst/>
                          <a:latin typeface="Times New Roman" panose="02020603050405020304" pitchFamily="18" charset="0"/>
                        </a:rPr>
                        <a:t>221,3  </a:t>
                      </a:r>
                    </a:p>
                  </a:txBody>
                  <a:tcPr marL="9525" marR="9525" marT="9525" marB="0" anchor="b"/>
                </a:tc>
                <a:tc>
                  <a:txBody>
                    <a:bodyPr/>
                    <a:lstStyle/>
                    <a:p>
                      <a:pPr algn="ctr" fontAlgn="b"/>
                      <a:r>
                        <a:rPr lang="ru-RU" sz="1600" b="1" i="0" u="none" strike="noStrike" dirty="0">
                          <a:solidFill>
                            <a:srgbClr val="000000"/>
                          </a:solidFill>
                          <a:effectLst/>
                          <a:latin typeface="Times New Roman" panose="02020603050405020304" pitchFamily="18" charset="0"/>
                        </a:rPr>
                        <a:t>189,6  </a:t>
                      </a:r>
                    </a:p>
                  </a:txBody>
                  <a:tcPr marL="9525" marR="9525" marT="9525" marB="0" anchor="b"/>
                </a:tc>
                <a:tc>
                  <a:txBody>
                    <a:bodyPr/>
                    <a:lstStyle/>
                    <a:p>
                      <a:pPr algn="ctr" fontAlgn="b"/>
                      <a:r>
                        <a:rPr lang="ru-RU" sz="1600" b="1" i="0" u="none" strike="noStrike" dirty="0">
                          <a:solidFill>
                            <a:srgbClr val="000000"/>
                          </a:solidFill>
                          <a:effectLst/>
                          <a:latin typeface="Times New Roman" panose="02020603050405020304" pitchFamily="18" charset="0"/>
                        </a:rPr>
                        <a:t>216,6   </a:t>
                      </a: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54244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373" y="576650"/>
            <a:ext cx="11664778" cy="1705232"/>
          </a:xfrm>
        </p:spPr>
        <p:txBody>
          <a:bodyPr>
            <a:normAutofit/>
          </a:bodyPr>
          <a:lstStyle/>
          <a:p>
            <a:pPr algn="ctr"/>
            <a:r>
              <a:rPr lang="ru-RU" dirty="0"/>
              <a:t>Финансирование науки в проекте закона о бюджете</a:t>
            </a:r>
            <a:r>
              <a:rPr lang="en-US" dirty="0"/>
              <a:t>*</a:t>
            </a:r>
            <a:r>
              <a:rPr lang="ru-RU" dirty="0"/>
              <a:t>, млрд. руб.</a:t>
            </a:r>
          </a:p>
        </p:txBody>
      </p:sp>
      <p:graphicFrame>
        <p:nvGraphicFramePr>
          <p:cNvPr id="5" name="Таблица 4"/>
          <p:cNvGraphicFramePr>
            <a:graphicFrameLocks noGrp="1"/>
          </p:cNvGraphicFramePr>
          <p:nvPr/>
        </p:nvGraphicFramePr>
        <p:xfrm>
          <a:off x="2463707" y="2336979"/>
          <a:ext cx="7199872" cy="3200400"/>
        </p:xfrm>
        <a:graphic>
          <a:graphicData uri="http://schemas.openxmlformats.org/drawingml/2006/table">
            <a:tbl>
              <a:tblPr firstRow="1" bandRow="1">
                <a:tableStyleId>{5C22544A-7EE6-4342-B048-85BDC9FD1C3A}</a:tableStyleId>
              </a:tblPr>
              <a:tblGrid>
                <a:gridCol w="2675892">
                  <a:extLst>
                    <a:ext uri="{9D8B030D-6E8A-4147-A177-3AD203B41FA5}">
                      <a16:colId xmlns:a16="http://schemas.microsoft.com/office/drawing/2014/main" val="20000"/>
                    </a:ext>
                  </a:extLst>
                </a:gridCol>
                <a:gridCol w="1467742">
                  <a:extLst>
                    <a:ext uri="{9D8B030D-6E8A-4147-A177-3AD203B41FA5}">
                      <a16:colId xmlns:a16="http://schemas.microsoft.com/office/drawing/2014/main" val="20001"/>
                    </a:ext>
                  </a:extLst>
                </a:gridCol>
                <a:gridCol w="1510618">
                  <a:extLst>
                    <a:ext uri="{9D8B030D-6E8A-4147-A177-3AD203B41FA5}">
                      <a16:colId xmlns:a16="http://schemas.microsoft.com/office/drawing/2014/main" val="20002"/>
                    </a:ext>
                  </a:extLst>
                </a:gridCol>
                <a:gridCol w="1545620">
                  <a:extLst>
                    <a:ext uri="{9D8B030D-6E8A-4147-A177-3AD203B41FA5}">
                      <a16:colId xmlns:a16="http://schemas.microsoft.com/office/drawing/2014/main" val="20003"/>
                    </a:ext>
                  </a:extLst>
                </a:gridCol>
              </a:tblGrid>
              <a:tr h="0">
                <a:tc>
                  <a:txBody>
                    <a:bodyPr/>
                    <a:lstStyle/>
                    <a:p>
                      <a:endParaRPr lang="ru-RU" dirty="0"/>
                    </a:p>
                  </a:txBody>
                  <a:tcPr/>
                </a:tc>
                <a:tc>
                  <a:txBody>
                    <a:bodyPr/>
                    <a:lstStyle/>
                    <a:p>
                      <a:pPr algn="ctr"/>
                      <a:r>
                        <a:rPr lang="ru-RU" dirty="0"/>
                        <a:t>2023</a:t>
                      </a:r>
                      <a:r>
                        <a:rPr lang="ru-RU" baseline="0" dirty="0"/>
                        <a:t> </a:t>
                      </a:r>
                    </a:p>
                    <a:p>
                      <a:pPr algn="ctr"/>
                      <a:r>
                        <a:rPr lang="ru-RU" baseline="0" dirty="0"/>
                        <a:t>(факт)</a:t>
                      </a:r>
                      <a:endParaRPr lang="ru-RU" dirty="0"/>
                    </a:p>
                  </a:txBody>
                  <a:tcPr/>
                </a:tc>
                <a:tc>
                  <a:txBody>
                    <a:bodyPr/>
                    <a:lstStyle/>
                    <a:p>
                      <a:pPr algn="ctr"/>
                      <a:r>
                        <a:rPr lang="ru-RU" dirty="0"/>
                        <a:t>2024</a:t>
                      </a:r>
                      <a:r>
                        <a:rPr lang="ru-RU" baseline="0" dirty="0"/>
                        <a:t> </a:t>
                      </a:r>
                    </a:p>
                    <a:p>
                      <a:pPr algn="ctr"/>
                      <a:r>
                        <a:rPr lang="ru-RU" baseline="0" dirty="0"/>
                        <a:t>(план 2022)</a:t>
                      </a:r>
                      <a:endParaRPr lang="ru-RU" dirty="0"/>
                    </a:p>
                  </a:txBody>
                  <a:tcPr/>
                </a:tc>
                <a:tc>
                  <a:txBody>
                    <a:bodyPr/>
                    <a:lstStyle/>
                    <a:p>
                      <a:pPr algn="ctr"/>
                      <a:r>
                        <a:rPr lang="ru-RU" dirty="0"/>
                        <a:t>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baseline="0" dirty="0"/>
                        <a:t>(план 2023)</a:t>
                      </a:r>
                      <a:endParaRPr lang="ru-RU" dirty="0"/>
                    </a:p>
                  </a:txBody>
                  <a:tcPr/>
                </a:tc>
                <a:extLst>
                  <a:ext uri="{0D108BD9-81ED-4DB2-BD59-A6C34878D82A}">
                    <a16:rowId xmlns:a16="http://schemas.microsoft.com/office/drawing/2014/main" val="10000"/>
                  </a:ext>
                </a:extLst>
              </a:tr>
              <a:tr h="370840">
                <a:tc>
                  <a:txBody>
                    <a:bodyPr/>
                    <a:lstStyle/>
                    <a:p>
                      <a:r>
                        <a:rPr lang="ru-RU" b="1" dirty="0"/>
                        <a:t>Фундаментальная</a:t>
                      </a:r>
                      <a:r>
                        <a:rPr lang="ru-RU" b="1" baseline="0" dirty="0"/>
                        <a:t> наука</a:t>
                      </a:r>
                      <a:endParaRPr lang="ru-RU" b="1" dirty="0"/>
                    </a:p>
                  </a:txBody>
                  <a:tcPr/>
                </a:tc>
                <a:tc>
                  <a:txBody>
                    <a:bodyPr/>
                    <a:lstStyle/>
                    <a:p>
                      <a:pPr algn="ctr" fontAlgn="b"/>
                      <a:r>
                        <a:rPr lang="ru-RU" sz="1600" b="1" i="0" u="none" strike="noStrike" dirty="0">
                          <a:solidFill>
                            <a:schemeClr val="tx1"/>
                          </a:solidFill>
                          <a:effectLst/>
                          <a:latin typeface="Times New Roman" panose="02020603050405020304" pitchFamily="18" charset="0"/>
                        </a:rPr>
                        <a:t>247,8</a:t>
                      </a:r>
                    </a:p>
                  </a:txBody>
                  <a:tcPr marL="9525" marR="9525" marT="9525" marB="0" anchor="b"/>
                </a:tc>
                <a:tc>
                  <a:txBody>
                    <a:bodyPr/>
                    <a:lstStyle/>
                    <a:p>
                      <a:pPr algn="ctr" fontAlgn="b"/>
                      <a:r>
                        <a:rPr lang="ru-RU" sz="1600" b="1" i="0" u="none" strike="noStrike" dirty="0">
                          <a:solidFill>
                            <a:schemeClr val="tx1"/>
                          </a:solidFill>
                          <a:effectLst/>
                          <a:latin typeface="Times New Roman" panose="02020603050405020304" pitchFamily="18" charset="0"/>
                        </a:rPr>
                        <a:t>255,6</a:t>
                      </a:r>
                    </a:p>
                  </a:txBody>
                  <a:tcPr marL="9525" marR="9525" marT="9525" marB="0" anchor="b"/>
                </a:tc>
                <a:tc>
                  <a:txBody>
                    <a:bodyPr/>
                    <a:lstStyle/>
                    <a:p>
                      <a:pPr algn="ctr" fontAlgn="b"/>
                      <a:r>
                        <a:rPr lang="ru-RU" sz="1600" b="1" i="0" u="none" strike="noStrike" dirty="0">
                          <a:solidFill>
                            <a:schemeClr val="tx1"/>
                          </a:solidFill>
                          <a:effectLst/>
                          <a:latin typeface="Times New Roman" panose="02020603050405020304" pitchFamily="18" charset="0"/>
                        </a:rPr>
                        <a:t>266</a:t>
                      </a:r>
                    </a:p>
                  </a:txBody>
                  <a:tcPr marL="9525" marR="9525" marT="9525" marB="0" anchor="b"/>
                </a:tc>
                <a:extLst>
                  <a:ext uri="{0D108BD9-81ED-4DB2-BD59-A6C34878D82A}">
                    <a16:rowId xmlns:a16="http://schemas.microsoft.com/office/drawing/2014/main" val="10001"/>
                  </a:ext>
                </a:extLst>
              </a:tr>
              <a:tr h="370840">
                <a:tc>
                  <a:txBody>
                    <a:bodyPr/>
                    <a:lstStyle/>
                    <a:p>
                      <a:r>
                        <a:rPr lang="ru-RU" dirty="0"/>
                        <a:t>Гражданская прикладная наука</a:t>
                      </a:r>
                    </a:p>
                  </a:txBody>
                  <a:tcPr/>
                </a:tc>
                <a:tc>
                  <a:txBody>
                    <a:bodyPr/>
                    <a:lstStyle/>
                    <a:p>
                      <a:pPr algn="ctr" fontAlgn="b"/>
                      <a:r>
                        <a:rPr lang="ru-RU" sz="1600" b="0" i="0" u="none" strike="noStrike" dirty="0">
                          <a:solidFill>
                            <a:schemeClr val="tx1"/>
                          </a:solidFill>
                          <a:effectLst/>
                          <a:latin typeface="Times New Roman" panose="02020603050405020304" pitchFamily="18" charset="0"/>
                        </a:rPr>
                        <a:t>503,1</a:t>
                      </a:r>
                    </a:p>
                  </a:txBody>
                  <a:tcPr marL="9525" marR="9525" marT="9525" marB="0" anchor="b"/>
                </a:tc>
                <a:tc>
                  <a:txBody>
                    <a:bodyPr/>
                    <a:lstStyle/>
                    <a:p>
                      <a:pPr algn="ctr" fontAlgn="b"/>
                      <a:r>
                        <a:rPr lang="ru-RU" sz="1600" b="0" i="0" u="none" strike="noStrike" dirty="0">
                          <a:solidFill>
                            <a:schemeClr val="tx1"/>
                          </a:solidFill>
                          <a:effectLst/>
                          <a:latin typeface="Times New Roman" panose="02020603050405020304" pitchFamily="18" charset="0"/>
                        </a:rPr>
                        <a:t>453,6 </a:t>
                      </a:r>
                    </a:p>
                  </a:txBody>
                  <a:tcPr marL="9525" marR="9525" marT="9525" marB="0" anchor="b"/>
                </a:tc>
                <a:tc>
                  <a:txBody>
                    <a:bodyPr/>
                    <a:lstStyle/>
                    <a:p>
                      <a:pPr algn="ctr" fontAlgn="b"/>
                      <a:r>
                        <a:rPr lang="ru-RU" sz="1600" b="0" i="0" u="none" strike="noStrike" dirty="0">
                          <a:solidFill>
                            <a:schemeClr val="tx1"/>
                          </a:solidFill>
                          <a:effectLst/>
                          <a:latin typeface="Times New Roman" panose="02020603050405020304" pitchFamily="18" charset="0"/>
                        </a:rPr>
                        <a:t>439,5  </a:t>
                      </a:r>
                    </a:p>
                  </a:txBody>
                  <a:tcPr marL="9525" marR="9525" marT="9525" marB="0" anchor="b"/>
                </a:tc>
                <a:extLst>
                  <a:ext uri="{0D108BD9-81ED-4DB2-BD59-A6C34878D82A}">
                    <a16:rowId xmlns:a16="http://schemas.microsoft.com/office/drawing/2014/main" val="10002"/>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a:t>Оборонная</a:t>
                      </a:r>
                      <a:r>
                        <a:rPr lang="ru-RU" b="0" baseline="0" dirty="0"/>
                        <a:t> прикладная наука</a:t>
                      </a:r>
                      <a:endParaRPr lang="ru-RU" b="0" dirty="0"/>
                    </a:p>
                  </a:txBody>
                  <a:tcPr/>
                </a:tc>
                <a:tc>
                  <a:txBody>
                    <a:bodyPr/>
                    <a:lstStyle/>
                    <a:p>
                      <a:pPr algn="ctr" fontAlgn="b"/>
                      <a:r>
                        <a:rPr lang="ru-RU" sz="1600" b="0" i="0" u="none" strike="noStrike" dirty="0">
                          <a:solidFill>
                            <a:srgbClr val="000000"/>
                          </a:solidFill>
                          <a:effectLst/>
                          <a:latin typeface="Times New Roman" panose="02020603050405020304" pitchFamily="18" charset="0"/>
                        </a:rPr>
                        <a:t>406</a:t>
                      </a:r>
                    </a:p>
                  </a:txBody>
                  <a:tcPr marL="9525" marR="9525" marT="9525" marB="0" anchor="b"/>
                </a:tc>
                <a:tc>
                  <a:txBody>
                    <a:bodyPr/>
                    <a:lstStyle/>
                    <a:p>
                      <a:pPr algn="ctr" fontAlgn="b"/>
                      <a:r>
                        <a:rPr lang="ru-RU" sz="1600" b="0" i="0" u="none" strike="noStrike" dirty="0">
                          <a:solidFill>
                            <a:srgbClr val="000000"/>
                          </a:solidFill>
                          <a:effectLst/>
                          <a:latin typeface="Times New Roman" panose="02020603050405020304" pitchFamily="18" charset="0"/>
                        </a:rPr>
                        <a:t>394  </a:t>
                      </a:r>
                    </a:p>
                  </a:txBody>
                  <a:tcPr marL="9525" marR="9525" marT="9525" marB="0" anchor="b"/>
                </a:tc>
                <a:tc>
                  <a:txBody>
                    <a:bodyPr/>
                    <a:lstStyle/>
                    <a:p>
                      <a:pPr algn="ctr" fontAlgn="b"/>
                      <a:r>
                        <a:rPr lang="ru-RU" sz="1600" b="0" i="0" u="none" strike="noStrike" dirty="0">
                          <a:solidFill>
                            <a:srgbClr val="000000"/>
                          </a:solidFill>
                          <a:effectLst/>
                          <a:latin typeface="Times New Roman" panose="02020603050405020304" pitchFamily="18" charset="0"/>
                        </a:rPr>
                        <a:t>396,2   </a:t>
                      </a:r>
                    </a:p>
                  </a:txBody>
                  <a:tcPr marL="9525" marR="9525" marT="9525" marB="0" anchor="b"/>
                </a:tc>
                <a:extLst>
                  <a:ext uri="{0D108BD9-81ED-4DB2-BD59-A6C34878D82A}">
                    <a16:rowId xmlns:a16="http://schemas.microsoft.com/office/drawing/2014/main" val="10003"/>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baseline="0" dirty="0"/>
                        <a:t>Прикладная наука (</a:t>
                      </a:r>
                      <a:r>
                        <a:rPr lang="ru-RU" b="0" baseline="0" dirty="0" err="1"/>
                        <a:t>нацбезопасность</a:t>
                      </a:r>
                      <a:r>
                        <a:rPr lang="ru-RU" b="0" baseline="0" dirty="0"/>
                        <a:t>)</a:t>
                      </a:r>
                      <a:endParaRPr lang="ru-RU" b="0" dirty="0"/>
                    </a:p>
                  </a:txBody>
                  <a:tcPr/>
                </a:tc>
                <a:tc>
                  <a:txBody>
                    <a:bodyPr/>
                    <a:lstStyle/>
                    <a:p>
                      <a:pPr algn="ctr" fontAlgn="b"/>
                      <a:r>
                        <a:rPr lang="ru-RU" sz="1600" b="0" i="0" u="none" strike="noStrike" dirty="0">
                          <a:solidFill>
                            <a:srgbClr val="000000"/>
                          </a:solidFill>
                          <a:effectLst/>
                          <a:latin typeface="Times New Roman" panose="02020603050405020304" pitchFamily="18" charset="0"/>
                        </a:rPr>
                        <a:t>34,4</a:t>
                      </a:r>
                    </a:p>
                  </a:txBody>
                  <a:tcPr marL="9525" marR="9525" marT="9525" marB="0" anchor="b"/>
                </a:tc>
                <a:tc>
                  <a:txBody>
                    <a:bodyPr/>
                    <a:lstStyle/>
                    <a:p>
                      <a:pPr algn="ctr" fontAlgn="b"/>
                      <a:r>
                        <a:rPr lang="ru-RU" sz="1600" b="0" i="0" u="none" strike="noStrike" dirty="0">
                          <a:solidFill>
                            <a:srgbClr val="000000"/>
                          </a:solidFill>
                          <a:effectLst/>
                          <a:latin typeface="Times New Roman" panose="02020603050405020304" pitchFamily="18" charset="0"/>
                        </a:rPr>
                        <a:t>35,9</a:t>
                      </a:r>
                    </a:p>
                  </a:txBody>
                  <a:tcPr marL="9525" marR="9525" marT="9525" marB="0" anchor="b"/>
                </a:tc>
                <a:tc>
                  <a:txBody>
                    <a:bodyPr/>
                    <a:lstStyle/>
                    <a:p>
                      <a:pPr algn="ctr" fontAlgn="b"/>
                      <a:r>
                        <a:rPr lang="ru-RU" sz="1600" b="0" i="0" u="none" strike="noStrike" dirty="0">
                          <a:solidFill>
                            <a:srgbClr val="000000"/>
                          </a:solidFill>
                          <a:effectLst/>
                          <a:latin typeface="Times New Roman" panose="02020603050405020304" pitchFamily="18" charset="0"/>
                        </a:rPr>
                        <a:t>35,5</a:t>
                      </a:r>
                    </a:p>
                  </a:txBody>
                  <a:tcPr marL="9525" marR="9525" marT="9525" marB="0" anchor="b"/>
                </a:tc>
                <a:extLst>
                  <a:ext uri="{0D108BD9-81ED-4DB2-BD59-A6C34878D82A}">
                    <a16:rowId xmlns:a16="http://schemas.microsoft.com/office/drawing/2014/main" val="10004"/>
                  </a:ext>
                </a:extLst>
              </a:tr>
            </a:tbl>
          </a:graphicData>
        </a:graphic>
      </p:graphicFrame>
      <p:sp>
        <p:nvSpPr>
          <p:cNvPr id="4" name="TextBox 3"/>
          <p:cNvSpPr txBox="1"/>
          <p:nvPr/>
        </p:nvSpPr>
        <p:spPr>
          <a:xfrm>
            <a:off x="1055634" y="5811699"/>
            <a:ext cx="10016019"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согласно пояснительной записке к законопроекту, где приведены суммарные данные по открытым и закрытым статьям бюджета</a:t>
            </a:r>
          </a:p>
        </p:txBody>
      </p:sp>
    </p:spTree>
    <p:extLst>
      <p:ext uri="{BB962C8B-B14F-4D97-AF65-F5344CB8AC3E}">
        <p14:creationId xmlns:p14="http://schemas.microsoft.com/office/powerpoint/2010/main" val="91322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03" y="814942"/>
            <a:ext cx="11929385" cy="1084739"/>
          </a:xfrm>
        </p:spPr>
        <p:txBody>
          <a:bodyPr>
            <a:normAutofit fontScale="90000"/>
          </a:bodyPr>
          <a:lstStyle/>
          <a:p>
            <a:pPr algn="ctr"/>
            <a:r>
              <a:rPr lang="ru-RU" dirty="0"/>
              <a:t>Финансирование </a:t>
            </a:r>
            <a:r>
              <a:rPr lang="ru-RU" dirty="0" err="1"/>
              <a:t>госзадания</a:t>
            </a:r>
            <a:r>
              <a:rPr lang="ru-RU" dirty="0"/>
              <a:t> на фундаментальные исследования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9633" y="2070189"/>
            <a:ext cx="6969210" cy="4399005"/>
          </a:xfrm>
        </p:spPr>
      </p:pic>
    </p:spTree>
    <p:extLst>
      <p:ext uri="{BB962C8B-B14F-4D97-AF65-F5344CB8AC3E}">
        <p14:creationId xmlns:p14="http://schemas.microsoft.com/office/powerpoint/2010/main" val="1623264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605" y="502266"/>
            <a:ext cx="11191101" cy="848574"/>
          </a:xfrm>
        </p:spPr>
        <p:txBody>
          <a:bodyPr>
            <a:normAutofit fontScale="90000"/>
          </a:bodyPr>
          <a:lstStyle/>
          <a:p>
            <a:pPr algn="ctr"/>
            <a:r>
              <a:rPr lang="ru-RU" dirty="0"/>
              <a:t>Предварительное заключение</a:t>
            </a:r>
            <a:r>
              <a:rPr lang="en-US" dirty="0"/>
              <a:t> </a:t>
            </a:r>
            <a:r>
              <a:rPr lang="ru-RU" dirty="0"/>
              <a:t>(ноябрь 2023</a:t>
            </a:r>
            <a:r>
              <a:rPr lang="en-US" dirty="0"/>
              <a:t>)</a:t>
            </a:r>
            <a:endParaRPr lang="ru-RU" dirty="0"/>
          </a:p>
        </p:txBody>
      </p:sp>
      <p:sp>
        <p:nvSpPr>
          <p:cNvPr id="3" name="Объект 2"/>
          <p:cNvSpPr>
            <a:spLocks noGrp="1"/>
          </p:cNvSpPr>
          <p:nvPr>
            <p:ph idx="1"/>
          </p:nvPr>
        </p:nvSpPr>
        <p:spPr>
          <a:xfrm>
            <a:off x="436605" y="1655806"/>
            <a:ext cx="11302314" cy="5049794"/>
          </a:xfrm>
        </p:spPr>
        <p:txBody>
          <a:bodyPr>
            <a:normAutofit lnSpcReduction="10000"/>
          </a:bodyPr>
          <a:lstStyle/>
          <a:p>
            <a:pPr marL="0" indent="0" algn="just">
              <a:buNone/>
            </a:pPr>
            <a:r>
              <a:rPr lang="ru-RU" sz="3200" b="1" i="1" dirty="0">
                <a:latin typeface="Times New Roman" panose="02020603050405020304" pitchFamily="18" charset="0"/>
                <a:cs typeface="Times New Roman" panose="02020603050405020304" pitchFamily="18" charset="0"/>
              </a:rPr>
              <a:t>Удалось добиться некоторого увеличения бюджетных  расходов на фундаментальные</a:t>
            </a:r>
            <a:r>
              <a:rPr lang="en-US" sz="3200" b="1" i="1" dirty="0">
                <a:latin typeface="Times New Roman" panose="02020603050405020304" pitchFamily="18" charset="0"/>
                <a:cs typeface="Times New Roman" panose="02020603050405020304" pitchFamily="18" charset="0"/>
              </a:rPr>
              <a:t> </a:t>
            </a:r>
            <a:r>
              <a:rPr lang="ru-RU" sz="3200" b="1" i="1" dirty="0">
                <a:latin typeface="Times New Roman" panose="02020603050405020304" pitchFamily="18" charset="0"/>
                <a:cs typeface="Times New Roman" panose="02020603050405020304" pitchFamily="18" charset="0"/>
              </a:rPr>
              <a:t>исследования вместо планируемого сокращения, что в нынешних условиях является  успехом. Однако рост финансирования на несколько процентов не окажется серьезного влияния на ситуацию в науке, более того, планы существенного уменьшения финансирования фундаментальной науки на 2025 год сохраняются. </a:t>
            </a:r>
          </a:p>
          <a:p>
            <a:pPr marL="0" indent="0" algn="just">
              <a:buNone/>
            </a:pPr>
            <a:r>
              <a:rPr lang="ru-RU" sz="3200" b="1" i="1" dirty="0">
                <a:solidFill>
                  <a:srgbClr val="FF0000"/>
                </a:solidFill>
                <a:latin typeface="Times New Roman" panose="02020603050405020304" pitchFamily="18" charset="0"/>
                <a:cs typeface="Times New Roman" panose="02020603050405020304" pitchFamily="18" charset="0"/>
              </a:rPr>
              <a:t>Необходимы дальнейшие действия</a:t>
            </a:r>
            <a:r>
              <a:rPr lang="en-US" sz="3200" b="1" i="1" dirty="0">
                <a:solidFill>
                  <a:srgbClr val="FF0000"/>
                </a:solidFill>
                <a:latin typeface="Times New Roman" panose="02020603050405020304" pitchFamily="18" charset="0"/>
                <a:cs typeface="Times New Roman" panose="02020603050405020304" pitchFamily="18" charset="0"/>
              </a:rPr>
              <a:t> </a:t>
            </a:r>
            <a:r>
              <a:rPr lang="ru-RU" sz="3200" b="1" i="1" dirty="0">
                <a:solidFill>
                  <a:srgbClr val="FF0000"/>
                </a:solidFill>
                <a:latin typeface="Times New Roman" panose="02020603050405020304" pitchFamily="18" charset="0"/>
                <a:cs typeface="Times New Roman" panose="02020603050405020304" pitchFamily="18" charset="0"/>
              </a:rPr>
              <a:t>в рамках данного приоритетного направления!</a:t>
            </a:r>
          </a:p>
          <a:p>
            <a:pPr marL="0" indent="0" algn="just">
              <a:buNone/>
            </a:pPr>
            <a:endParaRPr lang="ru-RU" sz="2400" dirty="0">
              <a:latin typeface="Times New Roman" panose="02020603050405020304" pitchFamily="18" charset="0"/>
              <a:cs typeface="Times New Roman" panose="02020603050405020304" pitchFamily="18" charset="0"/>
            </a:endParaRPr>
          </a:p>
          <a:p>
            <a:pPr marL="0" indent="0" algn="just">
              <a:buNone/>
            </a:pPr>
            <a:endParaRPr lang="ru-RU" sz="24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77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205" y="810956"/>
            <a:ext cx="11191101" cy="848574"/>
          </a:xfrm>
        </p:spPr>
        <p:txBody>
          <a:bodyPr>
            <a:normAutofit/>
          </a:bodyPr>
          <a:lstStyle/>
          <a:p>
            <a:pPr algn="ctr"/>
            <a:r>
              <a:rPr lang="ru-RU" dirty="0"/>
              <a:t>Не числом, а умением?</a:t>
            </a:r>
          </a:p>
        </p:txBody>
      </p:sp>
      <p:graphicFrame>
        <p:nvGraphicFramePr>
          <p:cNvPr id="6" name="Таблица 5"/>
          <p:cNvGraphicFramePr>
            <a:graphicFrameLocks noGrp="1"/>
          </p:cNvGraphicFramePr>
          <p:nvPr>
            <p:extLst>
              <p:ext uri="{D42A27DB-BD31-4B8C-83A1-F6EECF244321}">
                <p14:modId xmlns:p14="http://schemas.microsoft.com/office/powerpoint/2010/main" val="648637402"/>
              </p:ext>
            </p:extLst>
          </p:nvPr>
        </p:nvGraphicFramePr>
        <p:xfrm>
          <a:off x="920576" y="2743198"/>
          <a:ext cx="9936893" cy="2273643"/>
        </p:xfrm>
        <a:graphic>
          <a:graphicData uri="http://schemas.openxmlformats.org/drawingml/2006/table">
            <a:tbl>
              <a:tblPr/>
              <a:tblGrid>
                <a:gridCol w="2574069">
                  <a:extLst>
                    <a:ext uri="{9D8B030D-6E8A-4147-A177-3AD203B41FA5}">
                      <a16:colId xmlns:a16="http://schemas.microsoft.com/office/drawing/2014/main" val="20000"/>
                    </a:ext>
                  </a:extLst>
                </a:gridCol>
                <a:gridCol w="2271841">
                  <a:extLst>
                    <a:ext uri="{9D8B030D-6E8A-4147-A177-3AD203B41FA5}">
                      <a16:colId xmlns:a16="http://schemas.microsoft.com/office/drawing/2014/main" val="20001"/>
                    </a:ext>
                  </a:extLst>
                </a:gridCol>
                <a:gridCol w="2811902">
                  <a:extLst>
                    <a:ext uri="{9D8B030D-6E8A-4147-A177-3AD203B41FA5}">
                      <a16:colId xmlns:a16="http://schemas.microsoft.com/office/drawing/2014/main" val="20002"/>
                    </a:ext>
                  </a:extLst>
                </a:gridCol>
                <a:gridCol w="2279081">
                  <a:extLst>
                    <a:ext uri="{9D8B030D-6E8A-4147-A177-3AD203B41FA5}">
                      <a16:colId xmlns:a16="http://schemas.microsoft.com/office/drawing/2014/main" val="20003"/>
                    </a:ext>
                  </a:extLst>
                </a:gridCol>
              </a:tblGrid>
              <a:tr h="757881">
                <a:tc>
                  <a:txBody>
                    <a:bodyPr/>
                    <a:lstStyle/>
                    <a:p>
                      <a:pPr algn="ctr"/>
                      <a:r>
                        <a:rPr lang="ru-RU" dirty="0">
                          <a:latin typeface="Times New Roman" panose="02020603050405020304" pitchFamily="18" charset="0"/>
                          <a:cs typeface="Times New Roman" panose="02020603050405020304" pitchFamily="18" charset="0"/>
                        </a:rPr>
                        <a:t>Организация</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ru-RU" dirty="0">
                          <a:latin typeface="Times New Roman" panose="02020603050405020304" pitchFamily="18" charset="0"/>
                          <a:cs typeface="Times New Roman" panose="02020603050405020304" pitchFamily="18" charset="0"/>
                        </a:rPr>
                        <a:t>Численность, чел.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a:latin typeface="Times New Roman" panose="02020603050405020304" pitchFamily="18" charset="0"/>
                          <a:cs typeface="Times New Roman" panose="02020603050405020304" pitchFamily="18" charset="0"/>
                        </a:rPr>
                        <a:t>Период</a:t>
                      </a:r>
                      <a:r>
                        <a:rPr lang="ru-RU" baseline="0" dirty="0">
                          <a:latin typeface="Times New Roman" panose="02020603050405020304" pitchFamily="18" charset="0"/>
                          <a:cs typeface="Times New Roman" panose="02020603050405020304" pitchFamily="18" charset="0"/>
                        </a:rPr>
                        <a:t> проведения акции</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a:latin typeface="Times New Roman" panose="02020603050405020304" pitchFamily="18" charset="0"/>
                          <a:cs typeface="Times New Roman" panose="02020603050405020304" pitchFamily="18" charset="0"/>
                        </a:rPr>
                        <a:t>Число направленных</a:t>
                      </a:r>
                      <a:r>
                        <a:rPr lang="ru-RU" baseline="0" dirty="0">
                          <a:latin typeface="Times New Roman" panose="02020603050405020304" pitchFamily="18" charset="0"/>
                          <a:cs typeface="Times New Roman" panose="02020603050405020304" pitchFamily="18" charset="0"/>
                        </a:rPr>
                        <a:t> писем, шт.</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7881">
                <a:tc>
                  <a:txBody>
                    <a:bodyPr/>
                    <a:lstStyle/>
                    <a:p>
                      <a:pPr algn="ctr"/>
                      <a:r>
                        <a:rPr lang="ru-RU" dirty="0">
                          <a:latin typeface="Times New Roman" panose="02020603050405020304" pitchFamily="18" charset="0"/>
                          <a:cs typeface="Times New Roman" panose="02020603050405020304" pitchFamily="18" charset="0"/>
                        </a:rPr>
                        <a:t>Профсоюз</a:t>
                      </a:r>
                      <a:r>
                        <a:rPr lang="ru-RU" baseline="0" dirty="0">
                          <a:latin typeface="Times New Roman" panose="02020603050405020304" pitchFamily="18" charset="0"/>
                          <a:cs typeface="Times New Roman" panose="02020603050405020304" pitchFamily="18" charset="0"/>
                        </a:rPr>
                        <a:t> работников РАН</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a:latin typeface="Times New Roman" panose="02020603050405020304" pitchFamily="18" charset="0"/>
                          <a:cs typeface="Times New Roman" panose="02020603050405020304" pitchFamily="18" charset="0"/>
                        </a:rPr>
                        <a:t>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a:latin typeface="Times New Roman" panose="02020603050405020304" pitchFamily="18" charset="0"/>
                          <a:cs typeface="Times New Roman" panose="02020603050405020304" pitchFamily="18" charset="0"/>
                        </a:rPr>
                        <a:t>июнь</a:t>
                      </a:r>
                      <a:r>
                        <a:rPr lang="ru-RU" baseline="0" dirty="0">
                          <a:latin typeface="Times New Roman" panose="02020603050405020304" pitchFamily="18" charset="0"/>
                          <a:cs typeface="Times New Roman" panose="02020603050405020304" pitchFamily="18" charset="0"/>
                        </a:rPr>
                        <a:t> – октябрь 2023</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a:latin typeface="Times New Roman" panose="02020603050405020304" pitchFamily="18" charset="0"/>
                          <a:cs typeface="Times New Roman" panose="02020603050405020304" pitchFamily="18" charset="0"/>
                        </a:rPr>
                        <a:t>220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7881">
                <a:tc>
                  <a:txBody>
                    <a:bodyPr/>
                    <a:lstStyle/>
                    <a:p>
                      <a:pPr algn="ctr"/>
                      <a:r>
                        <a:rPr lang="ru-RU" dirty="0">
                          <a:latin typeface="Times New Roman" panose="02020603050405020304" pitchFamily="18" charset="0"/>
                          <a:cs typeface="Times New Roman" panose="02020603050405020304" pitchFamily="18" charset="0"/>
                        </a:rPr>
                        <a:t>Профсоюз</a:t>
                      </a:r>
                      <a:r>
                        <a:rPr lang="ru-RU" baseline="0" dirty="0">
                          <a:latin typeface="Times New Roman" panose="02020603050405020304" pitchFamily="18" charset="0"/>
                          <a:cs typeface="Times New Roman" panose="02020603050405020304" pitchFamily="18" charset="0"/>
                        </a:rPr>
                        <a:t> авиационных работников</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a:latin typeface="Times New Roman" panose="02020603050405020304" pitchFamily="18" charset="0"/>
                          <a:cs typeface="Times New Roman" panose="02020603050405020304" pitchFamily="18" charset="0"/>
                        </a:rPr>
                        <a:t>4-5 октября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a:latin typeface="Times New Roman" panose="02020603050405020304" pitchFamily="18" charset="0"/>
                          <a:cs typeface="Times New Roman" panose="02020603050405020304" pitchFamily="18" charset="0"/>
                        </a:rPr>
                        <a:t>2400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5976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605" y="494271"/>
            <a:ext cx="11516498" cy="871859"/>
          </a:xfrm>
        </p:spPr>
        <p:txBody>
          <a:bodyPr>
            <a:normAutofit/>
          </a:bodyPr>
          <a:lstStyle/>
          <a:p>
            <a:pPr algn="ctr"/>
            <a:r>
              <a:rPr lang="ru-RU" dirty="0"/>
              <a:t>Второй этап акции</a:t>
            </a:r>
          </a:p>
        </p:txBody>
      </p:sp>
      <p:sp>
        <p:nvSpPr>
          <p:cNvPr id="3" name="Объект 2"/>
          <p:cNvSpPr>
            <a:spLocks noGrp="1"/>
          </p:cNvSpPr>
          <p:nvPr>
            <p:ph idx="1"/>
          </p:nvPr>
        </p:nvSpPr>
        <p:spPr>
          <a:xfrm>
            <a:off x="436605" y="1589903"/>
            <a:ext cx="11219936" cy="4901513"/>
          </a:xfrm>
        </p:spPr>
        <p:txBody>
          <a:bodyPr>
            <a:normAutofit/>
          </a:bodyPr>
          <a:lstStyle/>
          <a:p>
            <a:pPr marL="347472" indent="-347472" algn="just" fontAlgn="base">
              <a:lnSpc>
                <a:spcPct val="12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Акция в </a:t>
            </a:r>
            <a:r>
              <a:rPr lang="ru-RU" sz="2800" b="1" dirty="0" err="1">
                <a:latin typeface="Times New Roman" panose="02020603050405020304" pitchFamily="18" charset="0"/>
                <a:cs typeface="Times New Roman" panose="02020603050405020304" pitchFamily="18" charset="0"/>
              </a:rPr>
              <a:t>соцсетях</a:t>
            </a:r>
            <a:r>
              <a:rPr lang="ru-RU" sz="2800" b="1" dirty="0">
                <a:latin typeface="Times New Roman" panose="02020603050405020304" pitchFamily="18" charset="0"/>
                <a:cs typeface="Times New Roman" panose="02020603050405020304" pitchFamily="18" charset="0"/>
              </a:rPr>
              <a:t> и мессенджерах за принятие графика увеличения бюджетного финансирования фундаментальных исследований в процентах от ВВП</a:t>
            </a:r>
            <a:r>
              <a:rPr lang="en-US" sz="2800" b="1" dirty="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a:p>
            <a:pPr marL="347472" indent="-347472" algn="just" fontAlgn="base">
              <a:lnSpc>
                <a:spcPct val="12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Представление этого предложения Профсоюза академическому сообществу – членам РАН, профессорам РАН (Общее собрание РАН, мероприятия профессоров РАН)</a:t>
            </a:r>
            <a:r>
              <a:rPr lang="en-US" sz="2800" b="1" dirty="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a:p>
            <a:pPr marL="347472" indent="-347472" algn="just" fontAlgn="base">
              <a:lnSpc>
                <a:spcPct val="12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Представление этого предложения Профсоюза общественности и СМИ (пресс-конференции, интервью, заявления).</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854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540" y="530869"/>
            <a:ext cx="11627709" cy="1421498"/>
          </a:xfrm>
        </p:spPr>
        <p:txBody>
          <a:bodyPr>
            <a:normAutofit fontScale="90000"/>
          </a:bodyPr>
          <a:lstStyle/>
          <a:p>
            <a:pPr algn="ctr"/>
            <a:r>
              <a:rPr lang="ru-RU" dirty="0"/>
              <a:t>Не повторяй нам два раза – </a:t>
            </a:r>
            <a:br>
              <a:rPr lang="ru-RU" dirty="0"/>
            </a:br>
            <a:r>
              <a:rPr lang="ru-RU" dirty="0"/>
              <a:t>нам с первого раза пофиг! </a:t>
            </a:r>
          </a:p>
        </p:txBody>
      </p:sp>
      <p:graphicFrame>
        <p:nvGraphicFramePr>
          <p:cNvPr id="6" name="Таблица 5"/>
          <p:cNvGraphicFramePr>
            <a:graphicFrameLocks noGrp="1"/>
          </p:cNvGraphicFramePr>
          <p:nvPr>
            <p:extLst>
              <p:ext uri="{D42A27DB-BD31-4B8C-83A1-F6EECF244321}">
                <p14:modId xmlns:p14="http://schemas.microsoft.com/office/powerpoint/2010/main" val="3811973804"/>
              </p:ext>
            </p:extLst>
          </p:nvPr>
        </p:nvGraphicFramePr>
        <p:xfrm>
          <a:off x="1348943" y="3253944"/>
          <a:ext cx="9656808" cy="1664046"/>
        </p:xfrm>
        <a:graphic>
          <a:graphicData uri="http://schemas.openxmlformats.org/drawingml/2006/table">
            <a:tbl>
              <a:tblPr/>
              <a:tblGrid>
                <a:gridCol w="1575489">
                  <a:extLst>
                    <a:ext uri="{9D8B030D-6E8A-4147-A177-3AD203B41FA5}">
                      <a16:colId xmlns:a16="http://schemas.microsoft.com/office/drawing/2014/main" val="20000"/>
                    </a:ext>
                  </a:extLst>
                </a:gridCol>
                <a:gridCol w="2134501">
                  <a:extLst>
                    <a:ext uri="{9D8B030D-6E8A-4147-A177-3AD203B41FA5}">
                      <a16:colId xmlns:a16="http://schemas.microsoft.com/office/drawing/2014/main" val="20001"/>
                    </a:ext>
                  </a:extLst>
                </a:gridCol>
                <a:gridCol w="2182126">
                  <a:extLst>
                    <a:ext uri="{9D8B030D-6E8A-4147-A177-3AD203B41FA5}">
                      <a16:colId xmlns:a16="http://schemas.microsoft.com/office/drawing/2014/main" val="20002"/>
                    </a:ext>
                  </a:extLst>
                </a:gridCol>
                <a:gridCol w="1721709">
                  <a:extLst>
                    <a:ext uri="{9D8B030D-6E8A-4147-A177-3AD203B41FA5}">
                      <a16:colId xmlns:a16="http://schemas.microsoft.com/office/drawing/2014/main" val="20003"/>
                    </a:ext>
                  </a:extLst>
                </a:gridCol>
                <a:gridCol w="2042983">
                  <a:extLst>
                    <a:ext uri="{9D8B030D-6E8A-4147-A177-3AD203B41FA5}">
                      <a16:colId xmlns:a16="http://schemas.microsoft.com/office/drawing/2014/main" val="20004"/>
                    </a:ext>
                  </a:extLst>
                </a:gridCol>
              </a:tblGrid>
              <a:tr h="535461">
                <a:tc>
                  <a:txBody>
                    <a:bodyPr/>
                    <a:lstStyle/>
                    <a:p>
                      <a:pPr algn="ctr">
                        <a:spcBef>
                          <a:spcPts val="0"/>
                        </a:spcBef>
                      </a:pPr>
                      <a:r>
                        <a:rPr lang="ru-RU" dirty="0">
                          <a:latin typeface="Times New Roman" panose="02020603050405020304" pitchFamily="18" charset="0"/>
                          <a:cs typeface="Times New Roman" panose="02020603050405020304" pitchFamily="18" charset="0"/>
                        </a:rPr>
                        <a:t>Дата</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spcBef>
                          <a:spcPts val="0"/>
                        </a:spcBef>
                      </a:pPr>
                      <a:r>
                        <a:rPr lang="ru-RU" dirty="0">
                          <a:latin typeface="Times New Roman" panose="02020603050405020304" pitchFamily="18" charset="0"/>
                          <a:cs typeface="Times New Roman" panose="02020603050405020304" pitchFamily="18" charset="0"/>
                        </a:rPr>
                        <a:t>Посты, шт.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pPr>
                      <a:r>
                        <a:rPr lang="ru-RU" dirty="0" err="1">
                          <a:latin typeface="Times New Roman" panose="02020603050405020304" pitchFamily="18" charset="0"/>
                          <a:cs typeface="Times New Roman" panose="02020603050405020304" pitchFamily="18" charset="0"/>
                        </a:rPr>
                        <a:t>Репосты</a:t>
                      </a:r>
                      <a:r>
                        <a:rPr lang="ru-RU" dirty="0">
                          <a:latin typeface="Times New Roman" panose="02020603050405020304" pitchFamily="18" charset="0"/>
                          <a:cs typeface="Times New Roman" panose="02020603050405020304" pitchFamily="18" charset="0"/>
                        </a:rPr>
                        <a:t>,</a:t>
                      </a:r>
                      <a:r>
                        <a:rPr lang="ru-RU" baseline="0" dirty="0">
                          <a:latin typeface="Times New Roman" panose="02020603050405020304" pitchFamily="18" charset="0"/>
                          <a:cs typeface="Times New Roman" panose="02020603050405020304" pitchFamily="18" charset="0"/>
                        </a:rPr>
                        <a:t> </a:t>
                      </a:r>
                      <a:r>
                        <a:rPr lang="ru-RU" baseline="0" dirty="0" err="1">
                          <a:latin typeface="Times New Roman" panose="02020603050405020304" pitchFamily="18" charset="0"/>
                          <a:cs typeface="Times New Roman" panose="02020603050405020304" pitchFamily="18" charset="0"/>
                        </a:rPr>
                        <a:t>шт</a:t>
                      </a:r>
                      <a:r>
                        <a:rPr lang="ru-RU" dirty="0">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pPr>
                      <a:r>
                        <a:rPr lang="ru-RU" dirty="0">
                          <a:latin typeface="Times New Roman" panose="02020603050405020304" pitchFamily="18" charset="0"/>
                          <a:cs typeface="Times New Roman" panose="02020603050405020304" pitchFamily="18" charset="0"/>
                        </a:rPr>
                        <a:t>Лайки, шт.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pPr>
                      <a:r>
                        <a:rPr lang="ru-RU" dirty="0">
                          <a:latin typeface="Times New Roman" panose="02020603050405020304" pitchFamily="18" charset="0"/>
                          <a:cs typeface="Times New Roman" panose="02020603050405020304" pitchFamily="18" charset="0"/>
                        </a:rPr>
                        <a:t>Просмотры, шт.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5461">
                <a:tc>
                  <a:txBody>
                    <a:bodyPr/>
                    <a:lstStyle/>
                    <a:p>
                      <a:pPr algn="ctr">
                        <a:spcBef>
                          <a:spcPts val="0"/>
                        </a:spcBef>
                      </a:pPr>
                      <a:r>
                        <a:rPr lang="ru-RU" dirty="0">
                          <a:latin typeface="Times New Roman" panose="02020603050405020304" pitchFamily="18" charset="0"/>
                          <a:cs typeface="Times New Roman" panose="02020603050405020304" pitchFamily="18" charset="0"/>
                        </a:rPr>
                        <a:t>05.01.2024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pPr>
                      <a:r>
                        <a:rPr lang="ru-RU" dirty="0">
                          <a:latin typeface="Times New Roman" panose="02020603050405020304" pitchFamily="18" charset="0"/>
                          <a:cs typeface="Times New Roman" panose="02020603050405020304" pitchFamily="18" charset="0"/>
                        </a:rPr>
                        <a:t>25 + </a:t>
                      </a:r>
                      <a:r>
                        <a:rPr lang="ru-RU" b="1"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pPr>
                      <a:r>
                        <a:rPr lang="ru-RU" dirty="0">
                          <a:latin typeface="Times New Roman" panose="02020603050405020304" pitchFamily="18" charset="0"/>
                          <a:cs typeface="Times New Roman" panose="02020603050405020304" pitchFamily="18" charset="0"/>
                        </a:rPr>
                        <a:t>63* + </a:t>
                      </a:r>
                      <a:r>
                        <a:rPr lang="ru-RU" b="1" dirty="0">
                          <a:latin typeface="Times New Roman" panose="02020603050405020304" pitchFamily="18" charset="0"/>
                          <a:cs typeface="Times New Roman" panose="02020603050405020304" pitchFamily="18"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pPr>
                      <a:r>
                        <a:rPr lang="ru-RU" dirty="0">
                          <a:latin typeface="Times New Roman" panose="02020603050405020304" pitchFamily="18" charset="0"/>
                          <a:cs typeface="Times New Roman" panose="02020603050405020304" pitchFamily="18" charset="0"/>
                        </a:rPr>
                        <a:t>367 + </a:t>
                      </a:r>
                      <a:r>
                        <a:rPr lang="ru-RU" b="1" dirty="0">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pPr>
                      <a:r>
                        <a:rPr lang="ru-RU" dirty="0">
                          <a:latin typeface="Times New Roman" panose="02020603050405020304" pitchFamily="18" charset="0"/>
                          <a:cs typeface="Times New Roman" panose="02020603050405020304" pitchFamily="18" charset="0"/>
                        </a:rPr>
                        <a:t>6368 + </a:t>
                      </a:r>
                      <a:r>
                        <a:rPr lang="ru-RU" b="1" dirty="0">
                          <a:latin typeface="Times New Roman" panose="02020603050405020304" pitchFamily="18" charset="0"/>
                          <a:cs typeface="Times New Roman" panose="02020603050405020304" pitchFamily="18" charset="0"/>
                        </a:rPr>
                        <a:t>3751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3124">
                <a:tc>
                  <a:txBody>
                    <a:bodyPr/>
                    <a:lstStyle/>
                    <a:p>
                      <a:pPr algn="ctr">
                        <a:spcBef>
                          <a:spcPts val="0"/>
                        </a:spcBef>
                      </a:pPr>
                      <a:r>
                        <a:rPr lang="ru-RU" dirty="0">
                          <a:solidFill>
                            <a:schemeClr val="tx1"/>
                          </a:solidFill>
                          <a:latin typeface="Times New Roman" panose="02020603050405020304" pitchFamily="18" charset="0"/>
                          <a:cs typeface="Times New Roman" panose="02020603050405020304" pitchFamily="18" charset="0"/>
                        </a:rPr>
                        <a:t>25.01.2024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spcBef>
                          <a:spcPts val="0"/>
                        </a:spcBef>
                      </a:pPr>
                      <a:r>
                        <a:rPr lang="en-US" i="1" dirty="0">
                          <a:solidFill>
                            <a:schemeClr val="bg2">
                              <a:lumMod val="75000"/>
                            </a:schemeClr>
                          </a:solidFill>
                          <a:latin typeface="Times New Roman" panose="02020603050405020304" pitchFamily="18" charset="0"/>
                          <a:cs typeface="Times New Roman" panose="02020603050405020304" pitchFamily="18" charset="0"/>
                        </a:rPr>
                        <a:t> </a:t>
                      </a:r>
                      <a:r>
                        <a:rPr lang="ru-RU" i="1" dirty="0">
                          <a:solidFill>
                            <a:schemeClr val="bg2">
                              <a:lumMod val="75000"/>
                            </a:schemeClr>
                          </a:solidFill>
                          <a:latin typeface="Times New Roman" panose="02020603050405020304" pitchFamily="18" charset="0"/>
                          <a:cs typeface="Times New Roman" panose="02020603050405020304" pitchFamily="18" charset="0"/>
                        </a:rPr>
                        <a:t>35 + </a:t>
                      </a:r>
                      <a:r>
                        <a:rPr lang="ru-RU" b="1" i="1" dirty="0">
                          <a:solidFill>
                            <a:schemeClr val="bg2">
                              <a:lumMod val="75000"/>
                            </a:schemeClr>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pPr>
                      <a:r>
                        <a:rPr lang="ru-RU" i="1" dirty="0">
                          <a:solidFill>
                            <a:schemeClr val="bg2">
                              <a:lumMod val="75000"/>
                            </a:schemeClr>
                          </a:solidFill>
                          <a:latin typeface="Times New Roman" panose="02020603050405020304" pitchFamily="18" charset="0"/>
                          <a:cs typeface="Times New Roman" panose="02020603050405020304" pitchFamily="18" charset="0"/>
                        </a:rPr>
                        <a:t>63 + </a:t>
                      </a:r>
                      <a:r>
                        <a:rPr lang="ru-RU" b="1" i="1" dirty="0">
                          <a:solidFill>
                            <a:schemeClr val="bg2">
                              <a:lumMod val="75000"/>
                            </a:schemeClr>
                          </a:solidFill>
                          <a:latin typeface="Times New Roman" panose="02020603050405020304" pitchFamily="18" charset="0"/>
                          <a:cs typeface="Times New Roman" panose="0202060305040502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pPr>
                      <a:r>
                        <a:rPr lang="ru-RU" i="1" dirty="0">
                          <a:solidFill>
                            <a:schemeClr val="bg2">
                              <a:lumMod val="75000"/>
                            </a:schemeClr>
                          </a:solidFill>
                          <a:latin typeface="Times New Roman" panose="02020603050405020304" pitchFamily="18" charset="0"/>
                          <a:cs typeface="Times New Roman" panose="02020603050405020304" pitchFamily="18" charset="0"/>
                        </a:rPr>
                        <a:t>н</a:t>
                      </a:r>
                      <a:r>
                        <a:rPr lang="en-US" i="1" dirty="0">
                          <a:solidFill>
                            <a:schemeClr val="bg2">
                              <a:lumMod val="75000"/>
                            </a:schemeClr>
                          </a:solidFill>
                          <a:latin typeface="Times New Roman" panose="02020603050405020304" pitchFamily="18" charset="0"/>
                          <a:cs typeface="Times New Roman" panose="02020603050405020304" pitchFamily="18" charset="0"/>
                        </a:rPr>
                        <a:t>/</a:t>
                      </a:r>
                      <a:r>
                        <a:rPr lang="ru-RU" i="1" dirty="0">
                          <a:solidFill>
                            <a:schemeClr val="bg2">
                              <a:lumMod val="75000"/>
                            </a:schemeClr>
                          </a:solidFill>
                          <a:latin typeface="Times New Roman" panose="02020603050405020304" pitchFamily="18" charset="0"/>
                          <a:cs typeface="Times New Roman" panose="02020603050405020304" pitchFamily="18" charset="0"/>
                        </a:rPr>
                        <a:t>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i="1" dirty="0">
                          <a:solidFill>
                            <a:schemeClr val="bg2">
                              <a:lumMod val="75000"/>
                            </a:schemeClr>
                          </a:solidFill>
                          <a:latin typeface="Times New Roman" panose="02020603050405020304" pitchFamily="18" charset="0"/>
                          <a:cs typeface="Times New Roman" panose="02020603050405020304" pitchFamily="18" charset="0"/>
                        </a:rPr>
                        <a:t>н</a:t>
                      </a:r>
                      <a:r>
                        <a:rPr lang="en-US" i="1" dirty="0">
                          <a:solidFill>
                            <a:schemeClr val="bg2">
                              <a:lumMod val="75000"/>
                            </a:schemeClr>
                          </a:solidFill>
                          <a:latin typeface="Times New Roman" panose="02020603050405020304" pitchFamily="18" charset="0"/>
                          <a:cs typeface="Times New Roman" panose="02020603050405020304" pitchFamily="18" charset="0"/>
                        </a:rPr>
                        <a:t>/</a:t>
                      </a:r>
                      <a:r>
                        <a:rPr lang="ru-RU" i="1" dirty="0">
                          <a:solidFill>
                            <a:schemeClr val="bg2">
                              <a:lumMod val="75000"/>
                            </a:schemeClr>
                          </a:solidFill>
                          <a:latin typeface="Times New Roman" panose="02020603050405020304" pitchFamily="18" charset="0"/>
                          <a:cs typeface="Times New Roman" panose="02020603050405020304" pitchFamily="18" charset="0"/>
                        </a:rPr>
                        <a:t>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2"/>
          <p:cNvSpPr txBox="1"/>
          <p:nvPr/>
        </p:nvSpPr>
        <p:spPr>
          <a:xfrm>
            <a:off x="1840101" y="2462254"/>
            <a:ext cx="8674491" cy="461665"/>
          </a:xfrm>
          <a:prstGeom prst="rect">
            <a:avLst/>
          </a:prstGeom>
          <a:noFill/>
        </p:spPr>
        <p:txBody>
          <a:bodyPr wrap="none" rtlCol="0">
            <a:spAutoFit/>
          </a:bodyPr>
          <a:lstStyle/>
          <a:p>
            <a:pPr algn="ctr"/>
            <a:r>
              <a:rPr lang="ru-RU" sz="2400" b="1" dirty="0">
                <a:latin typeface="Times New Roman" panose="02020603050405020304" pitchFamily="18" charset="0"/>
                <a:cs typeface="Times New Roman" panose="02020603050405020304" pitchFamily="18" charset="0"/>
              </a:rPr>
              <a:t>Активность в сети </a:t>
            </a:r>
            <a:r>
              <a:rPr lang="ru-RU" sz="2400" b="1" dirty="0" err="1">
                <a:latin typeface="Times New Roman" panose="02020603050405020304" pitchFamily="18" charset="0"/>
                <a:cs typeface="Times New Roman" panose="02020603050405020304" pitchFamily="18" charset="0"/>
              </a:rPr>
              <a:t>Вконтакте</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частные лица </a:t>
            </a:r>
            <a:r>
              <a:rPr lang="ru-RU" sz="2400" b="1" dirty="0">
                <a:latin typeface="Times New Roman" panose="02020603050405020304" pitchFamily="18" charset="0"/>
                <a:cs typeface="Times New Roman" panose="02020603050405020304" pitchFamily="18" charset="0"/>
              </a:rPr>
              <a:t>+ организации)</a:t>
            </a:r>
          </a:p>
        </p:txBody>
      </p:sp>
      <p:sp>
        <p:nvSpPr>
          <p:cNvPr id="5" name="TextBox 4"/>
          <p:cNvSpPr txBox="1"/>
          <p:nvPr/>
        </p:nvSpPr>
        <p:spPr>
          <a:xfrm>
            <a:off x="1261846" y="5248015"/>
            <a:ext cx="4743158" cy="369332"/>
          </a:xfrm>
          <a:prstGeom prst="rect">
            <a:avLst/>
          </a:prstGeom>
          <a:noFill/>
        </p:spPr>
        <p:txBody>
          <a:bodyPr wrap="none" rtlCol="0">
            <a:spAutoFit/>
          </a:bodyPr>
          <a:lstStyle/>
          <a:p>
            <a:pPr algn="ctr"/>
            <a:r>
              <a:rPr lang="ru-RU" b="1" dirty="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36 из них обеспечил активист из Дагестана</a:t>
            </a:r>
          </a:p>
        </p:txBody>
      </p:sp>
    </p:spTree>
    <p:extLst>
      <p:ext uri="{BB962C8B-B14F-4D97-AF65-F5344CB8AC3E}">
        <p14:creationId xmlns:p14="http://schemas.microsoft.com/office/powerpoint/2010/main" val="3715832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871" y="543094"/>
            <a:ext cx="11666136" cy="1084739"/>
          </a:xfrm>
        </p:spPr>
        <p:txBody>
          <a:bodyPr>
            <a:normAutofit/>
          </a:bodyPr>
          <a:lstStyle/>
          <a:p>
            <a:pPr algn="ctr"/>
            <a:r>
              <a:rPr lang="ru-RU" dirty="0"/>
              <a:t>500 рублей за пост, </a:t>
            </a:r>
            <a:r>
              <a:rPr lang="ru-RU" dirty="0" err="1"/>
              <a:t>нашальника</a:t>
            </a:r>
            <a:r>
              <a:rPr lang="ru-RU" dirty="0"/>
              <a:t>?!</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2270" y="1935163"/>
            <a:ext cx="8387459" cy="4389437"/>
          </a:xfrm>
        </p:spPr>
      </p:pic>
    </p:spTree>
    <p:extLst>
      <p:ext uri="{BB962C8B-B14F-4D97-AF65-F5344CB8AC3E}">
        <p14:creationId xmlns:p14="http://schemas.microsoft.com/office/powerpoint/2010/main" val="3367710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0335" y="506380"/>
            <a:ext cx="8954530" cy="1143000"/>
          </a:xfrm>
        </p:spPr>
        <p:txBody>
          <a:bodyPr/>
          <a:lstStyle/>
          <a:p>
            <a:r>
              <a:rPr lang="ru-RU" dirty="0"/>
              <a:t>Тем временем НСП «Дискурс»…</a:t>
            </a:r>
          </a:p>
        </p:txBody>
      </p:sp>
      <p:sp>
        <p:nvSpPr>
          <p:cNvPr id="3" name="Объект 2"/>
          <p:cNvSpPr>
            <a:spLocks noGrp="1"/>
          </p:cNvSpPr>
          <p:nvPr>
            <p:ph sz="half" idx="1"/>
          </p:nvPr>
        </p:nvSpPr>
        <p:spPr/>
        <p:txBody>
          <a:bodyPr/>
          <a:lstStyle/>
          <a:p>
            <a:pPr marL="0" indent="0" algn="ctr">
              <a:buNone/>
            </a:pPr>
            <a:r>
              <a:rPr lang="ru-RU" dirty="0">
                <a:latin typeface="Times New Roman" panose="02020603050405020304" pitchFamily="18" charset="0"/>
                <a:cs typeface="Times New Roman" panose="02020603050405020304" pitchFamily="18" charset="0"/>
              </a:rPr>
              <a:t>Санкт-Петербург, 24.01.2024</a:t>
            </a:r>
          </a:p>
        </p:txBody>
      </p:sp>
      <p:sp>
        <p:nvSpPr>
          <p:cNvPr id="4" name="Объект 3"/>
          <p:cNvSpPr>
            <a:spLocks noGrp="1"/>
          </p:cNvSpPr>
          <p:nvPr>
            <p:ph sz="half" idx="2"/>
          </p:nvPr>
        </p:nvSpPr>
        <p:spPr/>
        <p:txBody>
          <a:bodyPr/>
          <a:lstStyle/>
          <a:p>
            <a:pPr marL="0" indent="0" algn="ctr">
              <a:buNone/>
            </a:pPr>
            <a:r>
              <a:rPr lang="ru-RU" dirty="0">
                <a:latin typeface="Times New Roman" panose="02020603050405020304" pitchFamily="18" charset="0"/>
                <a:cs typeface="Times New Roman" panose="02020603050405020304" pitchFamily="18" charset="0"/>
              </a:rPr>
              <a:t>Самара, 24.01.2024</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724" y="2611394"/>
            <a:ext cx="4706552" cy="3529914"/>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750" y="2593888"/>
            <a:ext cx="4753234" cy="3564926"/>
          </a:xfrm>
          <a:prstGeom prst="rect">
            <a:avLst/>
          </a:prstGeom>
        </p:spPr>
      </p:pic>
    </p:spTree>
    <p:extLst>
      <p:ext uri="{BB962C8B-B14F-4D97-AF65-F5344CB8AC3E}">
        <p14:creationId xmlns:p14="http://schemas.microsoft.com/office/powerpoint/2010/main" val="314851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205" y="810956"/>
            <a:ext cx="11191101" cy="848574"/>
          </a:xfrm>
        </p:spPr>
        <p:txBody>
          <a:bodyPr>
            <a:normAutofit/>
          </a:bodyPr>
          <a:lstStyle/>
          <a:p>
            <a:pPr algn="ctr"/>
            <a:r>
              <a:rPr lang="ru-RU" dirty="0"/>
              <a:t>В начале было слово, точнее, решение</a:t>
            </a:r>
          </a:p>
        </p:txBody>
      </p:sp>
      <p:sp>
        <p:nvSpPr>
          <p:cNvPr id="3" name="Объект 2"/>
          <p:cNvSpPr>
            <a:spLocks noGrp="1"/>
          </p:cNvSpPr>
          <p:nvPr>
            <p:ph idx="1"/>
          </p:nvPr>
        </p:nvSpPr>
        <p:spPr>
          <a:xfrm>
            <a:off x="189038" y="1840343"/>
            <a:ext cx="11686233" cy="5017657"/>
          </a:xfrm>
        </p:spPr>
        <p:txBody>
          <a:bodyPr>
            <a:normAutofit/>
          </a:bodyPr>
          <a:lstStyle/>
          <a:p>
            <a:pPr algn="just"/>
            <a:r>
              <a:rPr lang="ru-RU" sz="2400" dirty="0">
                <a:latin typeface="Times New Roman" panose="02020603050405020304" pitchFamily="18" charset="0"/>
                <a:cs typeface="Times New Roman" panose="02020603050405020304" pitchFamily="18" charset="0"/>
              </a:rPr>
              <a:t>По поручению Президиума Центрального совета Профсоюза Аналитический центр Профсоюза представил предложения по выбору приоритетных направлений работы Профсоюза на 2023 год, исходя из того, что действия по данным направлениям дают принципиальную возможность существенно улучшить (или не допустить прогнозируемого серьезного ухудшения) положения большого числа работников академических институтов (например, в части заработной платы, материально-технического обеспечения исследовательской деятельности, условий труда и т.д.). </a:t>
            </a:r>
          </a:p>
          <a:p>
            <a:r>
              <a:rPr lang="ru-RU" sz="2400" dirty="0">
                <a:latin typeface="Times New Roman" panose="02020603050405020304" pitchFamily="18" charset="0"/>
                <a:cs typeface="Times New Roman" panose="02020603050405020304" pitchFamily="18" charset="0"/>
              </a:rPr>
              <a:t>Центральный совет Профсоюза П О С Т А Н О В Л Я Е Т (Постановление № 05-03  от 22-24 ноября 2022 года):</a:t>
            </a:r>
          </a:p>
          <a:p>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Признать приоритетными направлениями работы Профсоюза на 2023 год:</a:t>
            </a:r>
          </a:p>
          <a:p>
            <a:r>
              <a:rPr lang="ru-RU" sz="2400" dirty="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действия, направленные на увеличение бюджетного финансирования науки;</a:t>
            </a:r>
          </a:p>
          <a:p>
            <a:pPr marL="0" indent="0" algn="just" fontAlgn="base">
              <a:lnSpc>
                <a:spcPct val="90000"/>
              </a:lnSpc>
              <a:spcBef>
                <a:spcPts val="576"/>
              </a:spcBef>
              <a:buClrTx/>
              <a:buSzPts val="2400"/>
              <a:buNone/>
            </a:pPr>
            <a:endParaRPr lang="ru-RU" sz="2400" dirty="0"/>
          </a:p>
        </p:txBody>
      </p:sp>
    </p:spTree>
    <p:extLst>
      <p:ext uri="{BB962C8B-B14F-4D97-AF65-F5344CB8AC3E}">
        <p14:creationId xmlns:p14="http://schemas.microsoft.com/office/powerpoint/2010/main" val="2455002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605" y="494271"/>
            <a:ext cx="11516498" cy="871859"/>
          </a:xfrm>
        </p:spPr>
        <p:txBody>
          <a:bodyPr>
            <a:normAutofit/>
          </a:bodyPr>
          <a:lstStyle/>
          <a:p>
            <a:pPr algn="ctr"/>
            <a:r>
              <a:rPr lang="ru-RU" dirty="0"/>
              <a:t>Проблемы, выявленные кампанией</a:t>
            </a:r>
          </a:p>
        </p:txBody>
      </p:sp>
      <p:sp>
        <p:nvSpPr>
          <p:cNvPr id="3" name="Объект 2"/>
          <p:cNvSpPr>
            <a:spLocks noGrp="1"/>
          </p:cNvSpPr>
          <p:nvPr>
            <p:ph idx="1"/>
          </p:nvPr>
        </p:nvSpPr>
        <p:spPr>
          <a:xfrm>
            <a:off x="436605" y="1589903"/>
            <a:ext cx="11219936" cy="4901513"/>
          </a:xfrm>
        </p:spPr>
        <p:txBody>
          <a:bodyPr>
            <a:normAutofit/>
          </a:bodyPr>
          <a:lstStyle/>
          <a:p>
            <a:pPr marL="347472" indent="-347472" algn="just" fontAlgn="base">
              <a:lnSpc>
                <a:spcPct val="12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Массовое игнорирование профсоюзными организациями решений вышестоящих органов (к примеру, менее 20 % организаций направили обращения к президенту России)</a:t>
            </a:r>
            <a:r>
              <a:rPr lang="en-US" sz="2800" b="1" dirty="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a:p>
            <a:pPr marL="347472" indent="-347472" algn="just" fontAlgn="base">
              <a:lnSpc>
                <a:spcPct val="12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Неготовность профактива хотя бы немного выйти за пределы традиционных активностей (боязливость, пассивность, «выученная беспомощность», равнодушие и т.д.)</a:t>
            </a:r>
            <a:r>
              <a:rPr lang="en-US" sz="2800" b="1" dirty="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a:p>
            <a:pPr marL="347472" indent="-347472" algn="just" fontAlgn="base">
              <a:lnSpc>
                <a:spcPct val="12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Практически полное отсутствие у членов профсоюза профсоюзной солидарности («вы там скачите, прыгайте, а мы делом занимаемся!»).</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82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3772" y="1031889"/>
            <a:ext cx="6529955" cy="5309188"/>
          </a:xfrm>
        </p:spPr>
      </p:pic>
    </p:spTree>
    <p:extLst>
      <p:ext uri="{BB962C8B-B14F-4D97-AF65-F5344CB8AC3E}">
        <p14:creationId xmlns:p14="http://schemas.microsoft.com/office/powerpoint/2010/main" val="158613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920" y="850424"/>
            <a:ext cx="11666136" cy="1084739"/>
          </a:xfrm>
        </p:spPr>
        <p:txBody>
          <a:bodyPr>
            <a:normAutofit fontScale="90000"/>
          </a:bodyPr>
          <a:lstStyle/>
          <a:p>
            <a:pPr algn="ctr"/>
            <a:r>
              <a:rPr lang="ru-RU" dirty="0"/>
              <a:t>Координационный комитет по приоритету «Финансы» продолжает свою работу!</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7014" y="2083444"/>
            <a:ext cx="6581582" cy="4389437"/>
          </a:xfrm>
        </p:spPr>
      </p:pic>
    </p:spTree>
    <p:extLst>
      <p:ext uri="{BB962C8B-B14F-4D97-AF65-F5344CB8AC3E}">
        <p14:creationId xmlns:p14="http://schemas.microsoft.com/office/powerpoint/2010/main" val="190586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605" y="985338"/>
            <a:ext cx="11516498" cy="871859"/>
          </a:xfrm>
        </p:spPr>
        <p:txBody>
          <a:bodyPr>
            <a:noAutofit/>
          </a:bodyPr>
          <a:lstStyle/>
          <a:p>
            <a:pPr algn="ctr"/>
            <a:r>
              <a:rPr lang="ru-RU" sz="4000" dirty="0"/>
              <a:t>Что предполагалось сделать в плане массовых действий, чтобы добиться успеха? </a:t>
            </a:r>
          </a:p>
        </p:txBody>
      </p:sp>
      <p:sp>
        <p:nvSpPr>
          <p:cNvPr id="3" name="Объект 2"/>
          <p:cNvSpPr>
            <a:spLocks noGrp="1"/>
          </p:cNvSpPr>
          <p:nvPr>
            <p:ph idx="1"/>
          </p:nvPr>
        </p:nvSpPr>
        <p:spPr>
          <a:xfrm>
            <a:off x="436605" y="1987836"/>
            <a:ext cx="11129319" cy="4539049"/>
          </a:xfrm>
        </p:spPr>
        <p:txBody>
          <a:bodyPr>
            <a:normAutofit fontScale="85000" lnSpcReduction="20000"/>
          </a:bodyPr>
          <a:lstStyle/>
          <a:p>
            <a:pPr marL="347472" indent="-347472" algn="just" fontAlgn="base">
              <a:lnSpc>
                <a:spcPct val="9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Сформировать сеть активистов, которые будут организовывать работу в рамках кампании в своих регионах</a:t>
            </a:r>
            <a:r>
              <a:rPr lang="en-US" sz="2800" b="1" dirty="0">
                <a:latin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cs typeface="Times New Roman" panose="02020603050405020304" pitchFamily="18" charset="0"/>
            </a:endParaRPr>
          </a:p>
          <a:p>
            <a:pPr marL="347472" indent="-347472" algn="just" fontAlgn="base">
              <a:lnSpc>
                <a:spcPct val="9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По максимуму использовать ресурс молодежных и неформальных профсоюзных объединений, вовлекать в работу СМУ  и молодежь</a:t>
            </a:r>
            <a:r>
              <a:rPr lang="en-US" sz="2800" b="1" dirty="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a:p>
            <a:pPr marL="347472" indent="-347472" algn="just" fontAlgn="base">
              <a:lnSpc>
                <a:spcPct val="9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Наладить эффективное информационное взаимодействие Координационного комитета, сети активистов в регионах и профсоюзных объединений</a:t>
            </a:r>
            <a:r>
              <a:rPr lang="en-US" sz="2800" b="1" dirty="0">
                <a:latin typeface="Times New Roman" panose="02020603050405020304" pitchFamily="18" charset="0"/>
                <a:cs typeface="Times New Roman" panose="02020603050405020304" pitchFamily="18" charset="0"/>
              </a:rPr>
              <a:t>;</a:t>
            </a:r>
          </a:p>
          <a:p>
            <a:pPr marL="347472" indent="-347472" algn="just" fontAlgn="base">
              <a:lnSpc>
                <a:spcPct val="9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Привлечь внимание и дать возможность поучаствовать в кампании тем коллегам, которые не входят в профактив и не читают профсоюзных информационных ресурсов, не получают рассылок</a:t>
            </a:r>
            <a:r>
              <a:rPr lang="en-US" sz="2800" b="1" dirty="0">
                <a:latin typeface="Times New Roman" panose="02020603050405020304" pitchFamily="18" charset="0"/>
                <a:cs typeface="Times New Roman" panose="02020603050405020304" pitchFamily="18" charset="0"/>
              </a:rPr>
              <a:t>;</a:t>
            </a:r>
          </a:p>
          <a:p>
            <a:pPr marL="347472" indent="-347472" algn="just" fontAlgn="base">
              <a:lnSpc>
                <a:spcPct val="9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Подготовить материалы для широкой общественности и журналистов, которые убедительно показывают обоснованность позиции Профсоюза</a:t>
            </a:r>
            <a:r>
              <a:rPr lang="en-US" sz="2800" b="1" dirty="0">
                <a:latin typeface="Times New Roman" panose="02020603050405020304" pitchFamily="18" charset="0"/>
                <a:cs typeface="Times New Roman" panose="02020603050405020304" pitchFamily="18" charset="0"/>
              </a:rPr>
              <a:t>;</a:t>
            </a:r>
          </a:p>
          <a:p>
            <a:pPr marL="347472" indent="-347472" algn="just" fontAlgn="base">
              <a:lnSpc>
                <a:spcPct val="9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Обеспечить распространение информации о проблемах с финансированием науки и о позиции Профсоюза в общественном пространстве – СМИ, социальных сетях, популярных блогах и каналах…</a:t>
            </a:r>
            <a:endParaRPr lang="en-US" sz="2800" b="1" dirty="0">
              <a:latin typeface="Times New Roman" panose="02020603050405020304" pitchFamily="18" charset="0"/>
              <a:cs typeface="Times New Roman" panose="02020603050405020304" pitchFamily="18" charset="0"/>
            </a:endParaRPr>
          </a:p>
          <a:p>
            <a:pPr marL="0" indent="0" algn="just" fontAlgn="base">
              <a:lnSpc>
                <a:spcPct val="90000"/>
              </a:lnSpc>
              <a:spcBef>
                <a:spcPts val="576"/>
              </a:spcBef>
              <a:buClrTx/>
              <a:buSzPts val="2400"/>
              <a:buNone/>
            </a:pPr>
            <a:endParaRPr lang="en-US" sz="2400" b="1" dirty="0"/>
          </a:p>
        </p:txBody>
      </p:sp>
    </p:spTree>
    <p:extLst>
      <p:ext uri="{BB962C8B-B14F-4D97-AF65-F5344CB8AC3E}">
        <p14:creationId xmlns:p14="http://schemas.microsoft.com/office/powerpoint/2010/main" val="49167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605" y="494271"/>
            <a:ext cx="11516498" cy="871859"/>
          </a:xfrm>
        </p:spPr>
        <p:txBody>
          <a:bodyPr>
            <a:normAutofit/>
          </a:bodyPr>
          <a:lstStyle/>
          <a:p>
            <a:pPr algn="ctr"/>
            <a:r>
              <a:rPr lang="ru-RU" dirty="0"/>
              <a:t>Основной результат на конец мая</a:t>
            </a:r>
            <a:r>
              <a:rPr lang="en-US" dirty="0"/>
              <a:t>:</a:t>
            </a:r>
            <a:endParaRPr lang="ru-RU" dirty="0"/>
          </a:p>
        </p:txBody>
      </p:sp>
      <p:sp>
        <p:nvSpPr>
          <p:cNvPr id="3" name="Объект 2"/>
          <p:cNvSpPr>
            <a:spLocks noGrp="1"/>
          </p:cNvSpPr>
          <p:nvPr>
            <p:ph idx="1"/>
          </p:nvPr>
        </p:nvSpPr>
        <p:spPr>
          <a:xfrm>
            <a:off x="436605" y="1589903"/>
            <a:ext cx="11154262" cy="4810897"/>
          </a:xfrm>
        </p:spPr>
        <p:txBody>
          <a:bodyPr>
            <a:normAutofit fontScale="92500" lnSpcReduction="20000"/>
          </a:bodyPr>
          <a:lstStyle/>
          <a:p>
            <a:pPr marL="0" indent="0" algn="just" fontAlgn="base">
              <a:lnSpc>
                <a:spcPct val="90000"/>
              </a:lnSpc>
              <a:spcBef>
                <a:spcPts val="576"/>
              </a:spcBef>
              <a:buClrTx/>
              <a:buSzPts val="2400"/>
              <a:buNone/>
            </a:pPr>
            <a:r>
              <a:rPr lang="ru-RU" dirty="0">
                <a:latin typeface="Times New Roman" panose="02020603050405020304" pitchFamily="18" charset="0"/>
                <a:cs typeface="Times New Roman" panose="02020603050405020304" pitchFamily="18" charset="0"/>
              </a:rPr>
              <a:t>Представители Профсоюза в марте – мае 2023 года участвовали в работе Комиссии РАН по разработке рекомендаций об объеме средств, предусматриваемых в федеральном бюджете на очередной финансовый год на финансирование фундаментальных и поисковых научных исследований, проводимых научными организациями и образовательными организациями высшего образования, и о направлениях их расходования.</a:t>
            </a:r>
          </a:p>
          <a:p>
            <a:pPr marL="0" indent="0" algn="just" fontAlgn="base">
              <a:lnSpc>
                <a:spcPct val="90000"/>
              </a:lnSpc>
              <a:spcBef>
                <a:spcPts val="576"/>
              </a:spcBef>
              <a:buClrTx/>
              <a:buSzPts val="2400"/>
              <a:buNone/>
            </a:pPr>
            <a:r>
              <a:rPr lang="ru-RU" sz="2800" i="1" dirty="0">
                <a:latin typeface="Times New Roman" panose="02020603050405020304" pitchFamily="18" charset="0"/>
                <a:cs typeface="Times New Roman" panose="02020603050405020304" pitchFamily="18" charset="0"/>
              </a:rPr>
              <a:t>Исходя из предложенного Профсоюзом работников РАН подхода, оценка</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минимально необходимого для сохранения кадрового потенциала российской науки и возможности решения задач научно-технологического развития страны и обеспечения научно-технологического суверенитета России объема бюджетного финансирования фундаментальных исследований на 2024 год составляет </a:t>
            </a:r>
            <a:r>
              <a:rPr lang="ru-RU" sz="2800" b="1" i="1" u="sng" dirty="0">
                <a:latin typeface="Times New Roman" panose="02020603050405020304" pitchFamily="18" charset="0"/>
                <a:cs typeface="Times New Roman" panose="02020603050405020304" pitchFamily="18" charset="0"/>
              </a:rPr>
              <a:t>420 миллиардов рублей</a:t>
            </a:r>
            <a:r>
              <a:rPr lang="ru-RU" sz="2800" dirty="0">
                <a:latin typeface="Times New Roman" panose="02020603050405020304" pitchFamily="18" charset="0"/>
                <a:cs typeface="Times New Roman" panose="02020603050405020304" pitchFamily="18" charset="0"/>
              </a:rPr>
              <a:t>. </a:t>
            </a:r>
          </a:p>
          <a:p>
            <a:pPr marL="0" indent="0" algn="just" fontAlgn="base">
              <a:spcBef>
                <a:spcPts val="576"/>
              </a:spcBef>
              <a:buClrTx/>
              <a:buSzPts val="2400"/>
              <a:buNone/>
            </a:pPr>
            <a:r>
              <a:rPr lang="ru-RU" sz="2800" dirty="0">
                <a:latin typeface="Times New Roman" panose="02020603050405020304" pitchFamily="18" charset="0"/>
                <a:cs typeface="Times New Roman" panose="02020603050405020304" pitchFamily="18" charset="0"/>
              </a:rPr>
              <a:t>Комиссия РАН рекомендовала на 2024 год выделить на фундаментальные исследования </a:t>
            </a:r>
            <a:r>
              <a:rPr lang="ru-RU" sz="2800" b="1" u="sng" dirty="0">
                <a:latin typeface="Times New Roman" panose="02020603050405020304" pitchFamily="18" charset="0"/>
                <a:cs typeface="Times New Roman" panose="02020603050405020304" pitchFamily="18" charset="0"/>
              </a:rPr>
              <a:t>415 миллиардов рублей (0,2</a:t>
            </a:r>
            <a:r>
              <a:rPr lang="en-US" sz="2800" b="1" u="sng" dirty="0">
                <a:latin typeface="Times New Roman" panose="02020603050405020304" pitchFamily="18" charset="0"/>
                <a:cs typeface="Times New Roman" panose="02020603050405020304" pitchFamily="18" charset="0"/>
              </a:rPr>
              <a:t>6 </a:t>
            </a:r>
            <a:r>
              <a:rPr lang="ru-RU" sz="2800" b="1" u="sng" dirty="0">
                <a:latin typeface="Times New Roman" panose="02020603050405020304" pitchFamily="18" charset="0"/>
                <a:cs typeface="Times New Roman" panose="02020603050405020304" pitchFamily="18" charset="0"/>
              </a:rPr>
              <a:t>% ВВП)</a:t>
            </a:r>
            <a:r>
              <a:rPr lang="ru-RU" sz="28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на 2026 год –</a:t>
            </a:r>
            <a:r>
              <a:rPr lang="ru-RU" sz="2800" b="1" dirty="0">
                <a:latin typeface="Times New Roman" panose="02020603050405020304" pitchFamily="18" charset="0"/>
                <a:cs typeface="Times New Roman" panose="02020603050405020304" pitchFamily="18" charset="0"/>
              </a:rPr>
              <a:t> </a:t>
            </a:r>
            <a:r>
              <a:rPr lang="ru-RU" sz="2800" b="1" u="sng" dirty="0">
                <a:latin typeface="Times New Roman" panose="02020603050405020304" pitchFamily="18" charset="0"/>
                <a:cs typeface="Times New Roman" panose="02020603050405020304" pitchFamily="18" charset="0"/>
              </a:rPr>
              <a:t>800 миллиардов рублей (0,44 % ВВП).</a:t>
            </a:r>
          </a:p>
          <a:p>
            <a:pPr marL="0" indent="0" algn="just" fontAlgn="base">
              <a:lnSpc>
                <a:spcPct val="90000"/>
              </a:lnSpc>
              <a:spcBef>
                <a:spcPts val="576"/>
              </a:spcBef>
              <a:buClrTx/>
              <a:buSzPts val="2400"/>
              <a:buNone/>
            </a:pPr>
            <a:endParaRPr lang="ru-RU" sz="2800" b="1" dirty="0"/>
          </a:p>
          <a:p>
            <a:pPr marL="0" indent="0" algn="just" fontAlgn="base">
              <a:lnSpc>
                <a:spcPct val="90000"/>
              </a:lnSpc>
              <a:spcBef>
                <a:spcPts val="576"/>
              </a:spcBef>
              <a:buClrTx/>
              <a:buSzPts val="2400"/>
              <a:buNone/>
            </a:pPr>
            <a:endParaRPr lang="en-US" sz="2400" b="1" dirty="0"/>
          </a:p>
        </p:txBody>
      </p:sp>
    </p:spTree>
    <p:extLst>
      <p:ext uri="{BB962C8B-B14F-4D97-AF65-F5344CB8AC3E}">
        <p14:creationId xmlns:p14="http://schemas.microsoft.com/office/powerpoint/2010/main" val="77387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871" y="543094"/>
            <a:ext cx="11666136" cy="1084739"/>
          </a:xfrm>
        </p:spPr>
        <p:txBody>
          <a:bodyPr>
            <a:normAutofit fontScale="90000"/>
          </a:bodyPr>
          <a:lstStyle/>
          <a:p>
            <a:pPr algn="ctr"/>
            <a:r>
              <a:rPr lang="ru-RU" dirty="0"/>
              <a:t>На Общем собрании РАН 23 мая 2023 года рекомендации были приняты</a:t>
            </a: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69709" y="1935163"/>
            <a:ext cx="5852582" cy="4389437"/>
          </a:xfrm>
        </p:spPr>
      </p:pic>
    </p:spTree>
    <p:extLst>
      <p:ext uri="{BB962C8B-B14F-4D97-AF65-F5344CB8AC3E}">
        <p14:creationId xmlns:p14="http://schemas.microsoft.com/office/powerpoint/2010/main" val="426288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871" y="543094"/>
            <a:ext cx="11666136" cy="1084739"/>
          </a:xfrm>
        </p:spPr>
        <p:txBody>
          <a:bodyPr>
            <a:normAutofit/>
          </a:bodyPr>
          <a:lstStyle/>
          <a:p>
            <a:pPr algn="ctr"/>
            <a:r>
              <a:rPr lang="ru-RU" dirty="0"/>
              <a:t>И мы напомнили ОС РАН, что они приняты</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5640" y="2209641"/>
            <a:ext cx="5760720" cy="3840480"/>
          </a:xfrm>
        </p:spPr>
      </p:pic>
    </p:spTree>
    <p:extLst>
      <p:ext uri="{BB962C8B-B14F-4D97-AF65-F5344CB8AC3E}">
        <p14:creationId xmlns:p14="http://schemas.microsoft.com/office/powerpoint/2010/main" val="260829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932" y="386575"/>
            <a:ext cx="11666136" cy="1084739"/>
          </a:xfrm>
        </p:spPr>
        <p:txBody>
          <a:bodyPr>
            <a:normAutofit fontScale="90000"/>
          </a:bodyPr>
          <a:lstStyle/>
          <a:p>
            <a:pPr algn="ctr"/>
            <a:r>
              <a:rPr lang="ru-RU" dirty="0"/>
              <a:t>Профсоюз к отстаиванию своей позиции готов!</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7341" y="1712076"/>
            <a:ext cx="6237902" cy="4678427"/>
          </a:xfrm>
        </p:spPr>
      </p:pic>
    </p:spTree>
    <p:extLst>
      <p:ext uri="{BB962C8B-B14F-4D97-AF65-F5344CB8AC3E}">
        <p14:creationId xmlns:p14="http://schemas.microsoft.com/office/powerpoint/2010/main" val="405806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605" y="494271"/>
            <a:ext cx="11516498" cy="871859"/>
          </a:xfrm>
        </p:spPr>
        <p:txBody>
          <a:bodyPr>
            <a:normAutofit/>
          </a:bodyPr>
          <a:lstStyle/>
          <a:p>
            <a:pPr algn="ctr"/>
            <a:r>
              <a:rPr lang="ru-RU" dirty="0"/>
              <a:t>Неблагоприятные факторы</a:t>
            </a:r>
          </a:p>
        </p:txBody>
      </p:sp>
      <p:sp>
        <p:nvSpPr>
          <p:cNvPr id="3" name="Объект 2"/>
          <p:cNvSpPr>
            <a:spLocks noGrp="1"/>
          </p:cNvSpPr>
          <p:nvPr>
            <p:ph idx="1"/>
          </p:nvPr>
        </p:nvSpPr>
        <p:spPr>
          <a:xfrm>
            <a:off x="436605" y="1589903"/>
            <a:ext cx="11219936" cy="4901513"/>
          </a:xfrm>
        </p:spPr>
        <p:txBody>
          <a:bodyPr>
            <a:normAutofit/>
          </a:bodyPr>
          <a:lstStyle/>
          <a:p>
            <a:pPr marL="347472" indent="-347472" algn="just" fontAlgn="base">
              <a:lnSpc>
                <a:spcPct val="12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Невозможность проведения митингов и пикетов</a:t>
            </a:r>
            <a:r>
              <a:rPr lang="en-US" sz="2800" b="1" dirty="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a:p>
            <a:pPr marL="347472" indent="-347472" algn="just" fontAlgn="base">
              <a:lnSpc>
                <a:spcPct val="12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Уход председателя Профсоюза из Профсоюза, сделавший неизбежным подготовку к проведению внеочередного Съезда и выборную кампанию</a:t>
            </a:r>
            <a:r>
              <a:rPr lang="en-US" sz="2800" b="1" dirty="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a:p>
            <a:pPr marL="347472" indent="-347472" algn="just" fontAlgn="base">
              <a:lnSpc>
                <a:spcPct val="120000"/>
              </a:lnSpc>
              <a:spcBef>
                <a:spcPts val="576"/>
              </a:spcBef>
              <a:buClrTx/>
              <a:buSzPts val="2400"/>
              <a:buFont typeface="Arial"/>
              <a:buChar char="•"/>
            </a:pPr>
            <a:r>
              <a:rPr lang="ru-RU" sz="2800" b="1" dirty="0">
                <a:latin typeface="Times New Roman" panose="02020603050405020304" pitchFamily="18" charset="0"/>
                <a:cs typeface="Times New Roman" panose="02020603050405020304" pitchFamily="18" charset="0"/>
              </a:rPr>
              <a:t>Небывало большое число заседаний коллегиальных органов управления Профсоюза в первые три квартала года</a:t>
            </a:r>
            <a:r>
              <a:rPr lang="en-US" sz="2800" b="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Съезд, одно трехдневное дневное и два однодневных заседания ЦС, 6 заседаний Президиума ЦС.</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11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605" y="282604"/>
            <a:ext cx="11516498" cy="871859"/>
          </a:xfrm>
        </p:spPr>
        <p:txBody>
          <a:bodyPr>
            <a:normAutofit/>
          </a:bodyPr>
          <a:lstStyle/>
          <a:p>
            <a:pPr algn="ctr"/>
            <a:r>
              <a:rPr lang="ru-RU" dirty="0"/>
              <a:t>Что было сделано с мая по октябрь</a:t>
            </a:r>
          </a:p>
        </p:txBody>
      </p:sp>
      <p:sp>
        <p:nvSpPr>
          <p:cNvPr id="3" name="Объект 2"/>
          <p:cNvSpPr>
            <a:spLocks noGrp="1"/>
          </p:cNvSpPr>
          <p:nvPr>
            <p:ph idx="1"/>
          </p:nvPr>
        </p:nvSpPr>
        <p:spPr>
          <a:xfrm>
            <a:off x="245533" y="1388533"/>
            <a:ext cx="11320391" cy="5160548"/>
          </a:xfrm>
        </p:spPr>
        <p:txBody>
          <a:bodyPr>
            <a:normAutofit fontScale="92500" lnSpcReduction="10000"/>
          </a:bodyPr>
          <a:lstStyle/>
          <a:p>
            <a:pPr marL="347472" indent="-347472" algn="just" fontAlgn="base">
              <a:lnSpc>
                <a:spcPct val="110000"/>
              </a:lnSpc>
              <a:spcBef>
                <a:spcPts val="500"/>
              </a:spcBef>
              <a:buClrTx/>
              <a:buSzPts val="2400"/>
              <a:buFont typeface="Arial"/>
              <a:buChar char="•"/>
            </a:pPr>
            <a:r>
              <a:rPr lang="ru-RU" sz="1900" b="1" dirty="0">
                <a:latin typeface="Times New Roman" panose="02020603050405020304" pitchFamily="18" charset="0"/>
                <a:cs typeface="Times New Roman" panose="02020603050405020304" pitchFamily="18" charset="0"/>
              </a:rPr>
              <a:t>Направлено письмо </a:t>
            </a:r>
            <a:r>
              <a:rPr lang="ru-RU" sz="1900" b="1" dirty="0" err="1">
                <a:latin typeface="Times New Roman" panose="02020603050405020304" pitchFamily="18" charset="0"/>
                <a:cs typeface="Times New Roman" panose="02020603050405020304" pitchFamily="18" charset="0"/>
              </a:rPr>
              <a:t>и.о</a:t>
            </a:r>
            <a:r>
              <a:rPr lang="ru-RU" sz="1900" b="1" dirty="0">
                <a:latin typeface="Times New Roman" panose="02020603050405020304" pitchFamily="18" charset="0"/>
                <a:cs typeface="Times New Roman" panose="02020603050405020304" pitchFamily="18" charset="0"/>
              </a:rPr>
              <a:t>. председателя Профсоюза в региональные и первичные профсоюзные организации о начале кампании по направлению обращений  с дополнительными материалами и инструкциями</a:t>
            </a:r>
            <a:r>
              <a:rPr lang="en-US" sz="1900" b="1" dirty="0">
                <a:latin typeface="Times New Roman" panose="02020603050405020304" pitchFamily="18" charset="0"/>
                <a:cs typeface="Times New Roman" panose="02020603050405020304" pitchFamily="18" charset="0"/>
              </a:rPr>
              <a:t>;</a:t>
            </a:r>
            <a:endParaRPr lang="ru-RU" sz="1900" b="1" dirty="0">
              <a:latin typeface="Times New Roman" panose="02020603050405020304" pitchFamily="18" charset="0"/>
              <a:cs typeface="Times New Roman" panose="02020603050405020304" pitchFamily="18" charset="0"/>
            </a:endParaRPr>
          </a:p>
          <a:p>
            <a:pPr marL="347472" indent="-347472" algn="just" fontAlgn="base">
              <a:lnSpc>
                <a:spcPct val="110000"/>
              </a:lnSpc>
              <a:spcBef>
                <a:spcPts val="500"/>
              </a:spcBef>
              <a:buClrTx/>
              <a:buSzPts val="2400"/>
              <a:buFont typeface="Arial"/>
              <a:buChar char="•"/>
            </a:pPr>
            <a:r>
              <a:rPr lang="ru-RU" sz="1900" b="1" dirty="0">
                <a:latin typeface="Times New Roman" panose="02020603050405020304" pitchFamily="18" charset="0"/>
                <a:cs typeface="Times New Roman" panose="02020603050405020304" pitchFamily="18" charset="0"/>
              </a:rPr>
              <a:t>Координационный комитет начал работать с ответственными в регионах и руководителями профорганизаций</a:t>
            </a:r>
            <a:r>
              <a:rPr lang="en-US" sz="1900" b="1" dirty="0">
                <a:latin typeface="Times New Roman" panose="02020603050405020304" pitchFamily="18" charset="0"/>
                <a:cs typeface="Times New Roman" panose="02020603050405020304" pitchFamily="18" charset="0"/>
              </a:rPr>
              <a:t>;</a:t>
            </a:r>
            <a:r>
              <a:rPr lang="ru-RU" sz="1900" b="1" dirty="0">
                <a:latin typeface="Times New Roman" panose="02020603050405020304" pitchFamily="18" charset="0"/>
                <a:cs typeface="Times New Roman" panose="02020603050405020304" pitchFamily="18" charset="0"/>
              </a:rPr>
              <a:t> </a:t>
            </a:r>
          </a:p>
          <a:p>
            <a:pPr marL="347472" indent="-347472" algn="just" fontAlgn="base">
              <a:lnSpc>
                <a:spcPct val="110000"/>
              </a:lnSpc>
              <a:spcBef>
                <a:spcPts val="500"/>
              </a:spcBef>
              <a:buClrTx/>
              <a:buSzPts val="2400"/>
              <a:buFont typeface="Arial"/>
              <a:buChar char="•"/>
            </a:pPr>
            <a:r>
              <a:rPr lang="ru-RU" sz="1900" b="1" dirty="0">
                <a:latin typeface="Times New Roman" panose="02020603050405020304" pitchFamily="18" charset="0"/>
                <a:cs typeface="Times New Roman" panose="02020603050405020304" pitchFamily="18" charset="0"/>
              </a:rPr>
              <a:t>Работали активисты-ответственные и энтузиасты в ряде регионов.</a:t>
            </a:r>
          </a:p>
          <a:p>
            <a:pPr marL="347472" indent="-347472" algn="just" fontAlgn="base">
              <a:lnSpc>
                <a:spcPct val="110000"/>
              </a:lnSpc>
              <a:spcBef>
                <a:spcPts val="500"/>
              </a:spcBef>
              <a:buClrTx/>
              <a:buSzPts val="2400"/>
              <a:buFont typeface="Arial"/>
              <a:buChar char="•"/>
            </a:pPr>
            <a:r>
              <a:rPr lang="ru-RU" sz="1900" b="1" dirty="0">
                <a:latin typeface="Times New Roman" panose="02020603050405020304" pitchFamily="18" charset="0"/>
                <a:cs typeface="Times New Roman" panose="02020603050405020304" pitchFamily="18" charset="0"/>
              </a:rPr>
              <a:t>Почти в каждом еженедельном дайджесте Профсоюза давалась информация о кампании и призывы ее поддержать, данная информация распространялась и через другие профсоюзные информационные ресурсы</a:t>
            </a:r>
            <a:r>
              <a:rPr lang="en-US" sz="1900" b="1" dirty="0">
                <a:latin typeface="Times New Roman" panose="02020603050405020304" pitchFamily="18" charset="0"/>
                <a:cs typeface="Times New Roman" panose="02020603050405020304" pitchFamily="18" charset="0"/>
              </a:rPr>
              <a:t>;</a:t>
            </a:r>
            <a:endParaRPr lang="ru-RU" sz="1900" b="1" dirty="0">
              <a:latin typeface="Times New Roman" panose="02020603050405020304" pitchFamily="18" charset="0"/>
              <a:cs typeface="Times New Roman" panose="02020603050405020304" pitchFamily="18" charset="0"/>
            </a:endParaRPr>
          </a:p>
          <a:p>
            <a:pPr marL="347472" indent="-347472" algn="just" fontAlgn="base">
              <a:lnSpc>
                <a:spcPct val="110000"/>
              </a:lnSpc>
              <a:spcBef>
                <a:spcPts val="500"/>
              </a:spcBef>
              <a:buClrTx/>
              <a:buSzPts val="2400"/>
              <a:buFont typeface="Arial"/>
              <a:buChar char="•"/>
            </a:pPr>
            <a:r>
              <a:rPr lang="ru-RU" sz="1900" b="1" dirty="0">
                <a:latin typeface="Times New Roman" panose="02020603050405020304" pitchFamily="18" charset="0"/>
                <a:cs typeface="Times New Roman" panose="02020603050405020304" pitchFamily="18" charset="0"/>
              </a:rPr>
              <a:t>Членам ЦС Профсоюза и резерва ЦС Профсоюза неоднократно направлялись рассылки с информационными материалами и предлагалось активно участвовать в кампании и привлекать коллег</a:t>
            </a:r>
            <a:r>
              <a:rPr lang="en-US" sz="1900" b="1" dirty="0">
                <a:latin typeface="Times New Roman" panose="02020603050405020304" pitchFamily="18" charset="0"/>
                <a:cs typeface="Times New Roman" panose="02020603050405020304" pitchFamily="18" charset="0"/>
              </a:rPr>
              <a:t>;</a:t>
            </a:r>
            <a:endParaRPr lang="ru-RU" sz="1900" b="1" dirty="0">
              <a:latin typeface="Times New Roman" panose="02020603050405020304" pitchFamily="18" charset="0"/>
              <a:cs typeface="Times New Roman" panose="02020603050405020304" pitchFamily="18" charset="0"/>
            </a:endParaRPr>
          </a:p>
          <a:p>
            <a:pPr marL="347472" indent="-347472" algn="just" fontAlgn="base">
              <a:lnSpc>
                <a:spcPct val="110000"/>
              </a:lnSpc>
              <a:spcBef>
                <a:spcPts val="500"/>
              </a:spcBef>
              <a:buClrTx/>
              <a:buSzPts val="2400"/>
              <a:buFont typeface="Arial"/>
              <a:buChar char="•"/>
            </a:pPr>
            <a:r>
              <a:rPr lang="ru-RU" sz="1900" b="1" dirty="0">
                <a:latin typeface="Times New Roman" panose="02020603050405020304" pitchFamily="18" charset="0"/>
                <a:cs typeface="Times New Roman" panose="02020603050405020304" pitchFamily="18" charset="0"/>
              </a:rPr>
              <a:t>Аналогичные рассылки проводились в ряде региональных организаций</a:t>
            </a:r>
            <a:r>
              <a:rPr lang="en-US" sz="1900" b="1" dirty="0">
                <a:latin typeface="Times New Roman" panose="02020603050405020304" pitchFamily="18" charset="0"/>
                <a:cs typeface="Times New Roman" panose="02020603050405020304" pitchFamily="18" charset="0"/>
              </a:rPr>
              <a:t>;</a:t>
            </a:r>
          </a:p>
          <a:p>
            <a:pPr marL="347472" indent="-347472" algn="just" fontAlgn="base">
              <a:lnSpc>
                <a:spcPct val="110000"/>
              </a:lnSpc>
              <a:spcBef>
                <a:spcPts val="500"/>
              </a:spcBef>
              <a:buClrTx/>
              <a:buSzPts val="2400"/>
              <a:buFont typeface="Arial"/>
              <a:buChar char="•"/>
            </a:pPr>
            <a:r>
              <a:rPr lang="ru-RU" sz="1900" b="1" dirty="0">
                <a:latin typeface="Times New Roman" panose="02020603050405020304" pitchFamily="18" charset="0"/>
                <a:cs typeface="Times New Roman" panose="02020603050405020304" pitchFamily="18" charset="0"/>
              </a:rPr>
              <a:t>Создан сайт кампании </a:t>
            </a:r>
            <a:r>
              <a:rPr lang="en-US" sz="1900" b="1" dirty="0">
                <a:latin typeface="Times New Roman" panose="02020603050405020304" pitchFamily="18" charset="0"/>
                <a:cs typeface="Times New Roman" panose="02020603050405020304" pitchFamily="18" charset="0"/>
                <a:hlinkClick r:id="rId2"/>
              </a:rPr>
              <a:t>https://stopsciunderfunding.ru/</a:t>
            </a:r>
            <a:r>
              <a:rPr lang="ru-RU" sz="1900" b="1" dirty="0">
                <a:latin typeface="Times New Roman" panose="02020603050405020304" pitchFamily="18" charset="0"/>
                <a:cs typeface="Times New Roman" panose="02020603050405020304" pitchFamily="18" charset="0"/>
              </a:rPr>
              <a:t>, содержащий информацию о финансировании науки, позиции Профсоюза, ссылки на материалы СМИ и т.д.</a:t>
            </a:r>
            <a:r>
              <a:rPr lang="en-US" sz="1900" b="1" dirty="0">
                <a:latin typeface="Times New Roman" panose="02020603050405020304" pitchFamily="18" charset="0"/>
                <a:cs typeface="Times New Roman" panose="02020603050405020304" pitchFamily="18" charset="0"/>
              </a:rPr>
              <a:t>;</a:t>
            </a:r>
          </a:p>
          <a:p>
            <a:pPr marL="347472" indent="-347472" algn="just" fontAlgn="base">
              <a:lnSpc>
                <a:spcPct val="110000"/>
              </a:lnSpc>
              <a:spcBef>
                <a:spcPts val="500"/>
              </a:spcBef>
              <a:buClrTx/>
              <a:buSzPts val="2400"/>
              <a:buFont typeface="Arial"/>
              <a:buChar char="•"/>
            </a:pPr>
            <a:r>
              <a:rPr lang="ru-RU" sz="1900" b="1" dirty="0">
                <a:latin typeface="Times New Roman" panose="02020603050405020304" pitchFamily="18" charset="0"/>
                <a:cs typeface="Times New Roman" panose="02020603050405020304" pitchFamily="18" charset="0"/>
              </a:rPr>
              <a:t>Подготовлены листовки с </a:t>
            </a:r>
            <a:r>
              <a:rPr lang="en-US" sz="1900" b="1" dirty="0">
                <a:latin typeface="Times New Roman" panose="02020603050405020304" pitchFamily="18" charset="0"/>
                <a:cs typeface="Times New Roman" panose="02020603050405020304" pitchFamily="18" charset="0"/>
              </a:rPr>
              <a:t>QR</a:t>
            </a:r>
            <a:r>
              <a:rPr lang="ru-RU" sz="1900" b="1" dirty="0">
                <a:latin typeface="Times New Roman" panose="02020603050405020304" pitchFamily="18" charset="0"/>
                <a:cs typeface="Times New Roman" panose="02020603050405020304" pitchFamily="18" charset="0"/>
              </a:rPr>
              <a:t>-кодом сайта, которые развешивались в институтах</a:t>
            </a:r>
            <a:r>
              <a:rPr lang="en-US" sz="1900" b="1" dirty="0">
                <a:latin typeface="Times New Roman" panose="02020603050405020304" pitchFamily="18" charset="0"/>
                <a:cs typeface="Times New Roman" panose="02020603050405020304" pitchFamily="18" charset="0"/>
              </a:rPr>
              <a:t>;</a:t>
            </a:r>
          </a:p>
          <a:p>
            <a:pPr marL="0" indent="0" algn="just" fontAlgn="base">
              <a:lnSpc>
                <a:spcPct val="90000"/>
              </a:lnSpc>
              <a:spcBef>
                <a:spcPts val="576"/>
              </a:spcBef>
              <a:buClrTx/>
              <a:buSzPts val="2400"/>
              <a:buNone/>
            </a:pPr>
            <a:endParaRPr lang="en-US" sz="2400" b="1" dirty="0"/>
          </a:p>
        </p:txBody>
      </p:sp>
    </p:spTree>
    <p:extLst>
      <p:ext uri="{BB962C8B-B14F-4D97-AF65-F5344CB8AC3E}">
        <p14:creationId xmlns:p14="http://schemas.microsoft.com/office/powerpoint/2010/main" val="736968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9153</TotalTime>
  <Words>1314</Words>
  <Application>Microsoft Office PowerPoint</Application>
  <PresentationFormat>Широкоэкранный</PresentationFormat>
  <Paragraphs>142</Paragraphs>
  <Slides>22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Constantia</vt:lpstr>
      <vt:lpstr>Times New Roman</vt:lpstr>
      <vt:lpstr>Wingdings 2</vt:lpstr>
      <vt:lpstr>Поток</vt:lpstr>
      <vt:lpstr>Профсоюз в борьбе за бюджетное финансирование науки: достижения и проблемы</vt:lpstr>
      <vt:lpstr>В начале было слово, точнее, решение</vt:lpstr>
      <vt:lpstr>Что предполагалось сделать в плане массовых действий, чтобы добиться успеха? </vt:lpstr>
      <vt:lpstr>Основной результат на конец мая:</vt:lpstr>
      <vt:lpstr>На Общем собрании РАН 23 мая 2023 года рекомендации были приняты</vt:lpstr>
      <vt:lpstr>И мы напомнили ОС РАН, что они приняты</vt:lpstr>
      <vt:lpstr>Профсоюз к отстаиванию своей позиции готов!</vt:lpstr>
      <vt:lpstr>Неблагоприятные факторы</vt:lpstr>
      <vt:lpstr>Что было сделано с мая по октябрь</vt:lpstr>
      <vt:lpstr>Что было сделано с мая по октябрь</vt:lpstr>
      <vt:lpstr>Летние бюджетные планы и закон о бюджете  в части расходов на  фундаментальные исследования (ФИ) </vt:lpstr>
      <vt:lpstr>Финансирование науки в проекте закона о бюджете*, млрд. руб.</vt:lpstr>
      <vt:lpstr>Финансирование госзадания на фундаментальные исследования </vt:lpstr>
      <vt:lpstr>Предварительное заключение (ноябрь 2023)</vt:lpstr>
      <vt:lpstr>Не числом, а умением?</vt:lpstr>
      <vt:lpstr>Второй этап акции</vt:lpstr>
      <vt:lpstr>Не повторяй нам два раза –  нам с первого раза пофиг! </vt:lpstr>
      <vt:lpstr>500 рублей за пост, нашальника?!</vt:lpstr>
      <vt:lpstr>Тем временем НСП «Дискурс»…</vt:lpstr>
      <vt:lpstr>Проблемы, выявленные кампанией</vt:lpstr>
      <vt:lpstr>Презентация PowerPoint</vt:lpstr>
      <vt:lpstr>Координационный комитет по приоритету «Финансы» продолжает свою работу!</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Профсоюз работников РАН</dc:title>
  <dc:creator>viktor</dc:creator>
  <cp:lastModifiedBy>Nick</cp:lastModifiedBy>
  <cp:revision>556</cp:revision>
  <dcterms:created xsi:type="dcterms:W3CDTF">2017-02-18T19:23:15Z</dcterms:created>
  <dcterms:modified xsi:type="dcterms:W3CDTF">2024-02-21T11:30:36Z</dcterms:modified>
</cp:coreProperties>
</file>