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69" r:id="rId4"/>
    <p:sldId id="271" r:id="rId5"/>
    <p:sldId id="260" r:id="rId6"/>
    <p:sldId id="257" r:id="rId7"/>
    <p:sldId id="258" r:id="rId8"/>
    <p:sldId id="259" r:id="rId9"/>
    <p:sldId id="261" r:id="rId10"/>
    <p:sldId id="262" r:id="rId11"/>
    <p:sldId id="267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/>
    <p:restoredTop sz="95833"/>
  </p:normalViewPr>
  <p:slideViewPr>
    <p:cSldViewPr snapToGrid="0" snapToObjects="1">
      <p:cViewPr varScale="1">
        <p:scale>
          <a:sx n="141" d="100"/>
          <a:sy n="141" d="100"/>
        </p:scale>
        <p:origin x="8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\Documents\&#1041;&#1072;&#1085;&#1082;&#1088;&#1086;&#1090;&#1089;&#1090;&#1074;&#1086;\&#1060;&#1062;&#1055;&#1044;\&#1042;&#1077;&#1073;&#1080;&#1085;&#1072;&#1088;&#1099;\&#1057;&#1090;&#1072;&#1090;&#1080;&#1089;&#1090;&#1080;&#108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6ADB2EF-8537-A040-8018-4DB7730F1E6A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человек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E68-2C4C-8061-6D6EC86DE9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0379873-B7BB-F34F-9EB7-4C59A31CB561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человек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E68-2C4C-8061-6D6EC86DE9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DCF3044-3359-8F4E-B9E1-905BC13AAE30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человек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E68-2C4C-8061-6D6EC86DE96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E8A5C5C-AC6D-3541-AA67-A727B88CC68F}" type="VALUE">
                      <a:rPr lang="ru-RU" smtClean="0"/>
                      <a:pPr/>
                      <a:t>[ЗНАЧЕНИЕ]</a:t>
                    </a:fld>
                    <a:r>
                      <a:rPr lang="ru-RU" dirty="0"/>
                      <a:t> человек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68-2C4C-8061-6D6EC86DE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Лист1!$G$1:$J$1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Лист1!$G$2:$J$2</c:f>
              <c:numCache>
                <c:formatCode>#,##0</c:formatCode>
                <c:ptCount val="4"/>
                <c:pt idx="0" formatCode="General">
                  <c:v>119050</c:v>
                </c:pt>
                <c:pt idx="1">
                  <c:v>192833</c:v>
                </c:pt>
                <c:pt idx="2">
                  <c:v>278137</c:v>
                </c:pt>
                <c:pt idx="3">
                  <c:v>358240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8-2C4C-8061-6D6EC86DE9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9875840"/>
        <c:axId val="49944192"/>
      </c:barChart>
      <c:catAx>
        <c:axId val="21987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44192"/>
        <c:crosses val="autoZero"/>
        <c:auto val="1"/>
        <c:lblAlgn val="ctr"/>
        <c:lblOffset val="100"/>
        <c:noMultiLvlLbl val="0"/>
      </c:catAx>
      <c:valAx>
        <c:axId val="4994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987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4BE9A-03E7-1E4E-910D-5CC08FB42BE0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72DB3-F197-1642-8994-7BF0827C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1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DE533-9995-3A4D-975D-D032DBDBB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9562FC-A1A5-D842-A588-849F12B9E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5E259-C69C-454A-B4D4-34D3D412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D1B8C2-7604-EE4D-9BFA-2B9D5E8C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D4059-6ED6-374B-9D58-4DF5AECD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4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7DF3C-5619-3244-B14A-D43A5A97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A37D9C-F16A-3241-8BDF-25249A933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A71C8-22CE-1649-8891-13162FC2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EF8A55-4A61-F845-90CB-C013E89A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38112F-3492-8943-A2E1-64B9C75A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8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8D677C-D3B3-CF49-BB6B-D7B98ECBF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7A27E0-AF79-E84B-8869-F67B0405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AA8EA-5C60-6D4B-9328-DC7712A8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5426E-AEBE-674B-A6CC-B0434292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64192-9E9B-1142-9435-222EA53F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4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FCF0C-D132-1644-BEBE-F2947A22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9309E-CC1D-3640-B388-7D3333385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ECA15-10EE-6246-8013-643A3AB6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3ACD8-58E5-C448-A7A1-199B2E06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FAE782-7125-4449-A633-725812C0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3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3AC87-2ED3-2D4F-9C3B-3A384FF6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9A8003-165F-8140-8781-5108BCA9D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2C7EF-663D-BB46-9A30-21576D54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76A20-426B-1E49-BBE0-67BD404A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1E077-3567-5D4E-B392-D3DFD7C5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2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3B571-0038-2E41-9291-0360F3A4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1867E-F4F6-FD49-A7B1-6C716C939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8F8863-30B5-9F42-A0CE-6A186327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D02C-8CAD-9140-AF52-DDF7516F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5FCC4E-CC94-C84A-BE47-97A8B740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92EF7-E6C6-D746-89B7-590CE2FD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5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854F6-AF65-5B44-BE69-AC96E728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48276C-2CCA-DE4E-8B3B-93E108F6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3C0607-169E-E948-AB3F-3DF656EBD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5F0DDC-D680-7240-A073-EBB4B469F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EB2B42-84D3-3B4C-9B83-E18E740C0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D59230-77C0-BB46-9CA7-C14A9609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DD42D3-E219-1E48-8C09-C6825706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6AF8E4-B912-894D-A488-9225AFF9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9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706AF-1E89-134B-93FC-4E3D2624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5B6969-A17E-BE4F-87EB-7997999B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1FFD5-46EF-9040-BBC8-AA9CDB7A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211096-85CB-B448-956E-D7823D81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6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BD4378-D52A-CC4F-BE91-9D6B4456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023FD2-EF55-E140-B918-FE2940EC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3C9F85-9C63-A54F-B9A3-D44C31D0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8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86CFA-D2AF-AB47-9117-2A78ADD4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C85A8-93A6-3541-A711-80F11EF2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6992E5-A40A-7A40-978B-573D2ADDE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D1CF3B-8E05-824E-A389-90DB6F9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F472C-2358-754A-A0E4-15113C24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BA7730-BB8C-F248-98C2-90FFFD62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0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9FFB0-22BD-9E41-B000-D86D4D1D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9C013B-F4BB-E541-9F62-9AD12569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9C0108-2369-2242-B160-336D0E939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48EE2D-C742-3A4A-9B6D-09392CCC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7C53C-79B5-914B-9AA5-AEF803CA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D5C08-9265-5C4D-B21A-FBD5EA7C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7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1DCAA-50EA-2148-A1C0-84130D6B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A9D30F-27A1-7E4B-B0F3-9AFCD756F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A9E93-108B-7241-B00E-F57232D10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2C596-6E46-4343-9BEF-29368DE87293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7297B-3340-6F4E-A2FF-3B737A67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A4C4C-1AC1-AD44-8C8E-E484A7E69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AE4D2-FB07-0144-889B-EDD1375F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3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4D0DE3-92EF-F24F-8E8A-2DB07840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281" y="522168"/>
            <a:ext cx="5062015" cy="24149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48806D-8434-4F4B-85A3-7AA5F6F20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4" y="-549597"/>
            <a:ext cx="4321497" cy="43214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060861-F575-004B-8779-0E1409C75DEB}"/>
              </a:ext>
            </a:extLst>
          </p:cNvPr>
          <p:cNvSpPr txBox="1"/>
          <p:nvPr/>
        </p:nvSpPr>
        <p:spPr>
          <a:xfrm>
            <a:off x="656704" y="3771900"/>
            <a:ext cx="105018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dirty="0"/>
              <a:t>«Ваш путь к финансовой свободе:</a:t>
            </a:r>
          </a:p>
          <a:p>
            <a:pPr algn="ctr"/>
            <a:r>
              <a:rPr lang="ru-RU" sz="5100" dirty="0"/>
              <a:t> </a:t>
            </a:r>
            <a:r>
              <a:rPr lang="ru-RU" sz="3300" dirty="0"/>
              <a:t>как решить проблемы с кредитами и долгами уже завтра»</a:t>
            </a:r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val="72819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EB36D2-8523-D84B-ACDE-325B6D7A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40" y="-384767"/>
            <a:ext cx="2400821" cy="240082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1D4B387-BF83-0D47-8F4C-D5D72CDCA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513" y="1332142"/>
            <a:ext cx="4018005" cy="54122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Обслуживание кредитов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Средняя сумма списываемых кредитов составляет 1 570 000 рублей</a:t>
            </a:r>
          </a:p>
          <a:p>
            <a:pPr>
              <a:buFontTx/>
              <a:buChar char="-"/>
            </a:pPr>
            <a:r>
              <a:rPr lang="ru-RU" dirty="0"/>
              <a:t>Средний платеж до обращения к нам составляет около 56 690 рублей</a:t>
            </a:r>
          </a:p>
          <a:p>
            <a:pPr marL="0" indent="0">
              <a:buNone/>
            </a:pPr>
            <a:r>
              <a:rPr lang="ru-RU" dirty="0"/>
              <a:t>_____________________</a:t>
            </a:r>
          </a:p>
          <a:p>
            <a:pPr marL="0" indent="0">
              <a:buNone/>
            </a:pPr>
            <a:r>
              <a:rPr lang="ru-RU" dirty="0"/>
              <a:t>С % Вы заплатите банкам  2 041 000 рублей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1DCB472-089A-594A-A7BF-1C56BC6AA4FA}"/>
              </a:ext>
            </a:extLst>
          </p:cNvPr>
          <p:cNvSpPr txBox="1">
            <a:spLocks/>
          </p:cNvSpPr>
          <p:nvPr/>
        </p:nvSpPr>
        <p:spPr>
          <a:xfrm>
            <a:off x="6022638" y="1332142"/>
            <a:ext cx="4693508" cy="54122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После начала работы с ФЦПД: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Вы перестаете платить банкам</a:t>
            </a:r>
          </a:p>
          <a:p>
            <a:pPr>
              <a:buFontTx/>
              <a:buChar char="-"/>
            </a:pPr>
            <a:r>
              <a:rPr lang="ru-RU" dirty="0"/>
              <a:t>Стоимость оплаты процедуры составит: 10 месяцев по 14 000 рублей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_________________________</a:t>
            </a:r>
          </a:p>
          <a:p>
            <a:pPr marL="0" indent="0">
              <a:buNone/>
            </a:pPr>
            <a:r>
              <a:rPr lang="ru-RU" dirty="0"/>
              <a:t>Стоимость списания долга </a:t>
            </a:r>
          </a:p>
          <a:p>
            <a:pPr marL="0" indent="0">
              <a:buNone/>
            </a:pPr>
            <a:r>
              <a:rPr lang="ru-RU" dirty="0"/>
              <a:t>140 000 рублей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19A4A-6382-5A4F-8102-92EF43525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818" y="113598"/>
            <a:ext cx="2170657" cy="10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4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6820E7-E588-3849-8E9D-7AB647250C3D}"/>
              </a:ext>
            </a:extLst>
          </p:cNvPr>
          <p:cNvSpPr txBox="1"/>
          <p:nvPr/>
        </p:nvSpPr>
        <p:spPr>
          <a:xfrm>
            <a:off x="4034247" y="279080"/>
            <a:ext cx="35120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/>
              <a:t>Мы составляем анкету с рекомендациями, Вы принимаете решение списать долги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EA4AADC-53E2-764B-88F4-ED55939BF821}"/>
              </a:ext>
            </a:extLst>
          </p:cNvPr>
          <p:cNvSpPr/>
          <p:nvPr/>
        </p:nvSpPr>
        <p:spPr>
          <a:xfrm>
            <a:off x="4034247" y="279080"/>
            <a:ext cx="3610099" cy="116378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01FA9-A916-9647-B28A-3FCB24801C21}"/>
              </a:ext>
            </a:extLst>
          </p:cNvPr>
          <p:cNvSpPr txBox="1"/>
          <p:nvPr/>
        </p:nvSpPr>
        <p:spPr>
          <a:xfrm>
            <a:off x="4034247" y="1843522"/>
            <a:ext cx="35120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/>
              <a:t>Подписываем договор с нашей гарантией списания долга и собираем документы</a:t>
            </a:r>
          </a:p>
          <a:p>
            <a:pPr algn="ctr"/>
            <a:r>
              <a:rPr lang="ru-RU" sz="1900" dirty="0"/>
              <a:t>(1-2 </a:t>
            </a:r>
            <a:r>
              <a:rPr lang="ru-RU" sz="1900" dirty="0" err="1"/>
              <a:t>мес</a:t>
            </a:r>
            <a:r>
              <a:rPr lang="ru-RU" sz="1900" dirty="0"/>
              <a:t>) 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B68F5A3-3182-5146-8CF0-CCD7ADFFD3FC}"/>
              </a:ext>
            </a:extLst>
          </p:cNvPr>
          <p:cNvSpPr/>
          <p:nvPr/>
        </p:nvSpPr>
        <p:spPr>
          <a:xfrm>
            <a:off x="4034247" y="1941624"/>
            <a:ext cx="3610099" cy="116378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EC418-B3DD-A24E-9E9C-4D96C193D1D5}"/>
              </a:ext>
            </a:extLst>
          </p:cNvPr>
          <p:cNvSpPr txBox="1"/>
          <p:nvPr/>
        </p:nvSpPr>
        <p:spPr>
          <a:xfrm>
            <a:off x="4034247" y="3506066"/>
            <a:ext cx="35120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/>
              <a:t>Подаем документы в суд, ждем первое заседание, после которого все претензии кредиторов будут незаконны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1521B646-5755-0344-B4A1-FEF02E6C81BC}"/>
              </a:ext>
            </a:extLst>
          </p:cNvPr>
          <p:cNvSpPr/>
          <p:nvPr/>
        </p:nvSpPr>
        <p:spPr>
          <a:xfrm>
            <a:off x="4034247" y="3506066"/>
            <a:ext cx="3610099" cy="116378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9E383E-F82D-9B43-BBF2-5C4AB1484F35}"/>
              </a:ext>
            </a:extLst>
          </p:cNvPr>
          <p:cNvSpPr txBox="1"/>
          <p:nvPr/>
        </p:nvSpPr>
        <p:spPr>
          <a:xfrm>
            <a:off x="4034247" y="5070508"/>
            <a:ext cx="35120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/>
              <a:t>Мы полностью ведем процесс, через 7-8 месяцев Вы получаете решение об «освобождении от дальнейшего исполнения обязательств перед кредиторами»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4E56715-3A2E-4E44-B946-57D7E383407E}"/>
              </a:ext>
            </a:extLst>
          </p:cNvPr>
          <p:cNvSpPr/>
          <p:nvPr/>
        </p:nvSpPr>
        <p:spPr>
          <a:xfrm>
            <a:off x="4034247" y="5070507"/>
            <a:ext cx="3610099" cy="178749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3F37A69D-F1E8-A447-A8BE-EEFCA16A1251}"/>
              </a:ext>
            </a:extLst>
          </p:cNvPr>
          <p:cNvSpPr/>
          <p:nvPr/>
        </p:nvSpPr>
        <p:spPr>
          <a:xfrm>
            <a:off x="5712626" y="1442862"/>
            <a:ext cx="253340" cy="400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8AEB0567-B48B-6048-954A-CBD3B0200053}"/>
              </a:ext>
            </a:extLst>
          </p:cNvPr>
          <p:cNvSpPr/>
          <p:nvPr/>
        </p:nvSpPr>
        <p:spPr>
          <a:xfrm>
            <a:off x="5712626" y="3105405"/>
            <a:ext cx="253340" cy="400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id="{9544CF03-B4CC-DE4B-A6E8-4D31451DDE01}"/>
              </a:ext>
            </a:extLst>
          </p:cNvPr>
          <p:cNvSpPr/>
          <p:nvPr/>
        </p:nvSpPr>
        <p:spPr>
          <a:xfrm>
            <a:off x="5712626" y="4669846"/>
            <a:ext cx="253340" cy="400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533099-6166-AF4A-B483-5BE320418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40" y="-384767"/>
            <a:ext cx="2400821" cy="24008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B0FBA-B0AA-324F-AE0C-51A961570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818" y="113598"/>
            <a:ext cx="2170657" cy="10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7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B6798-7182-E044-AB4E-1FC7C63A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40952-73CD-514E-AFC0-0D2A5F7AA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Телефоны: 8 (919) 766-67-88, 8 (800) 700-31-89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Сайт: </a:t>
            </a:r>
            <a:r>
              <a:rPr lang="en-US" dirty="0" err="1"/>
              <a:t>fcpd.ru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Запись на </a:t>
            </a:r>
            <a:r>
              <a:rPr lang="ru-RU" dirty="0" err="1"/>
              <a:t>вебинар</a:t>
            </a:r>
            <a:r>
              <a:rPr lang="ru-RU" dirty="0"/>
              <a:t>: </a:t>
            </a:r>
            <a:r>
              <a:rPr lang="en" dirty="0"/>
              <a:t>http://</a:t>
            </a:r>
            <a:r>
              <a:rPr lang="en" dirty="0" err="1"/>
              <a:t>mtuf-fcpd.ru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374C1E-D56B-F14F-BAC4-527619B98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351" y="2657351"/>
            <a:ext cx="1543297" cy="15432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ACC4F5-779C-0345-8673-FBF7D0E6D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215" y="4396034"/>
            <a:ext cx="1543297" cy="15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1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DA9B0-5AE5-9D4A-8B3C-0FB9BC2F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070963-BA81-E948-B07A-50CD4BE54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Создана командой единомышленников</a:t>
            </a:r>
            <a:endParaRPr lang="en-US" dirty="0"/>
          </a:p>
          <a:p>
            <a:r>
              <a:rPr lang="ru-RU" dirty="0"/>
              <a:t>Специализируемся на решении проблем с кредитами и долгами</a:t>
            </a:r>
          </a:p>
          <a:p>
            <a:r>
              <a:rPr lang="ru-RU" dirty="0"/>
              <a:t>В 2022 году разработали программу работы для членов МФП и их семей</a:t>
            </a:r>
          </a:p>
          <a:p>
            <a:r>
              <a:rPr lang="ru-RU" dirty="0"/>
              <a:t>Мы рассматриваем каждый вопрос в индивидуальном порядке, составляем анализ реальной ситуации каждому обратившемуся</a:t>
            </a:r>
          </a:p>
          <a:p>
            <a:r>
              <a:rPr lang="ru-RU" dirty="0"/>
              <a:t>Также индивидуально прорабатываем возможные варианты решения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60F5A8-FCFE-1B4D-A22C-8A755DCE0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806" y="240269"/>
            <a:ext cx="2170657" cy="10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9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76023-B16E-3A42-B0C2-E9DD0AA3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0"/>
            <a:ext cx="10515600" cy="1325563"/>
          </a:xfrm>
        </p:spPr>
        <p:txBody>
          <a:bodyPr>
            <a:normAutofit/>
          </a:bodyPr>
          <a:lstStyle/>
          <a:p>
            <a:r>
              <a:rPr lang="ru-RU" sz="4500" dirty="0"/>
              <a:t>Кому мы поможем: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4CE52-DC50-D543-A27D-5A7B4B1F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300" dirty="0"/>
              <a:t>Вы понимаете, что проблемы точно начнутся, но еще есть время на решение проблемы.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Мы договоримся с банками о предоставлении отсрочки, кредитных каникулах, реструктуризации или рефинансировании долга.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Вы рассчитываетесь с банком в комфортном режиме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27A08-78AC-B045-9A96-043AE707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806" y="240269"/>
            <a:ext cx="2170657" cy="10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3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0CCD881-9609-1442-9AB6-8C3BEA97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0"/>
            <a:ext cx="10515600" cy="1325563"/>
          </a:xfrm>
        </p:spPr>
        <p:txBody>
          <a:bodyPr>
            <a:normAutofit/>
          </a:bodyPr>
          <a:lstStyle/>
          <a:p>
            <a:r>
              <a:rPr lang="ru-RU" sz="4500" dirty="0"/>
              <a:t>Кому мы поможем: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9485C6B-A981-7849-8DC3-55906EF61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4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Помощь в исполнительном производстве.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Если судебный приказ вынесен без Вашего участия, мы сможем его отменить и остановить взыскание </a:t>
            </a:r>
          </a:p>
          <a:p>
            <a:pPr marL="0" indent="0">
              <a:buNone/>
            </a:pPr>
            <a:r>
              <a:rPr lang="ru-RU" dirty="0"/>
              <a:t>- Если взыскание происходит незаконно или приставы удерживают выплаты на детей или более 50</a:t>
            </a:r>
            <a:r>
              <a:rPr lang="ru-RU"/>
              <a:t>% дохода, </a:t>
            </a:r>
            <a:r>
              <a:rPr lang="ru-RU" dirty="0"/>
              <a:t>мы напишем жалобу, и приставы будут работать в соответствии с законом.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 Вас есть право выбора: рассчитаться с кредиторами в исполнительном производстве или списать долги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A722E5-0D63-7E43-A0E7-5F0D2DE1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806" y="240269"/>
            <a:ext cx="2170657" cy="10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8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20716-44CB-FA4B-AF5B-FE3B2121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091"/>
            <a:ext cx="10515600" cy="1325563"/>
          </a:xfrm>
        </p:spPr>
        <p:txBody>
          <a:bodyPr/>
          <a:lstStyle/>
          <a:p>
            <a:r>
              <a:rPr lang="ru-RU" dirty="0"/>
              <a:t>Кому мы поможем: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54ED29-AE5D-5D45-A725-ED224543F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1508653"/>
            <a:ext cx="3819104" cy="3148563"/>
          </a:xfrm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73529AE1-9BED-F94C-B679-26107EA56DCA}"/>
              </a:ext>
            </a:extLst>
          </p:cNvPr>
          <p:cNvSpPr txBox="1"/>
          <p:nvPr/>
        </p:nvSpPr>
        <p:spPr>
          <a:xfrm>
            <a:off x="6846720" y="1610229"/>
            <a:ext cx="4401628" cy="3046988"/>
          </a:xfrm>
          <a:prstGeom prst="rect">
            <a:avLst/>
          </a:prstGeom>
          <a:ln>
            <a:solidFill>
              <a:srgbClr val="FF0000">
                <a:alpha val="0"/>
              </a:srgbClr>
            </a:solidFill>
          </a:ln>
          <a:effectLst>
            <a:glow rad="63500">
              <a:srgbClr val="92D050">
                <a:alpha val="40000"/>
              </a:srgbClr>
            </a:glow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«Мне нужно получить новый кредит на </a:t>
            </a:r>
          </a:p>
          <a:p>
            <a:pPr algn="just"/>
            <a:r>
              <a:rPr lang="ru-RU" sz="3200" dirty="0"/>
              <a:t>300 000  рублей, а дальше я справлюсь и решу вопрос со своими долгами»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D8BE80-DD7C-B84F-98C6-FEB05097B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806" y="240269"/>
            <a:ext cx="2170657" cy="1035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5F7F24-150D-594F-8268-3699C982AD7B}"/>
              </a:ext>
            </a:extLst>
          </p:cNvPr>
          <p:cNvSpPr txBox="1"/>
          <p:nvPr/>
        </p:nvSpPr>
        <p:spPr>
          <a:xfrm>
            <a:off x="3428802" y="5058888"/>
            <a:ext cx="5334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этом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Превышена предельная кредитная нагрузка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Платежи близки к доходу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Для внесения платежей берете новые кредиты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Кредиты не дают, взят </a:t>
            </a:r>
            <a:r>
              <a:rPr lang="ru-RU" dirty="0" err="1"/>
              <a:t>микрозайм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17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08E29B-7624-F74C-94F2-99362528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806" y="240269"/>
            <a:ext cx="2170657" cy="10355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BCD2F-16AF-954E-8853-6F1DB9CB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23" y="133935"/>
            <a:ext cx="10515600" cy="1325563"/>
          </a:xfrm>
        </p:spPr>
        <p:txBody>
          <a:bodyPr/>
          <a:lstStyle/>
          <a:p>
            <a:r>
              <a:rPr lang="ru-RU" dirty="0"/>
              <a:t>Что такое списание долга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60CA2-BBEE-7343-9420-E3A75DF1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182"/>
            <a:ext cx="10515600" cy="13255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Право каждого гражданина РФ 1 раз в 5 лет законно избавиться от кредитов и долгов при условии закреплено законодательно. Вы можете воспользоваться этим правом при условии, что Вы временно не   справляетесь с оплатой кредитов и долгов.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6C7CF3-E6CA-F846-9D53-21F73699A341}"/>
              </a:ext>
            </a:extLst>
          </p:cNvPr>
          <p:cNvSpPr txBox="1"/>
          <p:nvPr/>
        </p:nvSpPr>
        <p:spPr>
          <a:xfrm>
            <a:off x="1172295" y="5147963"/>
            <a:ext cx="3512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/>
              <a:t>Не можете оплачивать кредиты и долги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6F0CCC7-20EE-784A-A045-E4D2CF3000E6}"/>
              </a:ext>
            </a:extLst>
          </p:cNvPr>
          <p:cNvSpPr/>
          <p:nvPr/>
        </p:nvSpPr>
        <p:spPr>
          <a:xfrm>
            <a:off x="397020" y="4723708"/>
            <a:ext cx="4798216" cy="1751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264CA-BF23-8244-BE75-E6A10E2E23D1}"/>
              </a:ext>
            </a:extLst>
          </p:cNvPr>
          <p:cNvSpPr txBox="1"/>
          <p:nvPr/>
        </p:nvSpPr>
        <p:spPr>
          <a:xfrm>
            <a:off x="8244881" y="5147963"/>
            <a:ext cx="2175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/>
              <a:t>Не чаще 1 раза в 5 лет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865380C-D59F-144E-8AEE-7ABB0A4976AD}"/>
              </a:ext>
            </a:extLst>
          </p:cNvPr>
          <p:cNvSpPr/>
          <p:nvPr/>
        </p:nvSpPr>
        <p:spPr>
          <a:xfrm>
            <a:off x="7330860" y="4839383"/>
            <a:ext cx="4003263" cy="1520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5C46FB-2609-E04B-A5A9-7A437C4D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486" y="2569562"/>
            <a:ext cx="2059123" cy="29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6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2B8AF-71B9-2945-A81C-C675EE3BF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7" y="375294"/>
            <a:ext cx="8800070" cy="1325563"/>
          </a:xfrm>
        </p:spPr>
        <p:txBody>
          <a:bodyPr>
            <a:normAutofit/>
          </a:bodyPr>
          <a:lstStyle/>
          <a:p>
            <a:r>
              <a:rPr lang="ru-RU" dirty="0"/>
              <a:t>График роста количества банкротств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1769AAA-4272-4440-AEFF-8753233FF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98740"/>
              </p:ext>
            </p:extLst>
          </p:nvPr>
        </p:nvGraphicFramePr>
        <p:xfrm>
          <a:off x="667265" y="1700857"/>
          <a:ext cx="7821827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0079440-DB2A-FA41-9376-85BD603ABBF6}"/>
              </a:ext>
            </a:extLst>
          </p:cNvPr>
          <p:cNvSpPr txBox="1"/>
          <p:nvPr/>
        </p:nvSpPr>
        <p:spPr>
          <a:xfrm>
            <a:off x="8859795" y="2001795"/>
            <a:ext cx="30891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i="1" dirty="0"/>
              <a:t>Количество людей, списавших свои долги растет в среднем на 33% за год!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556750-5F89-FC40-9778-C7A13ED1C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0A11C-D0F2-3448-91B3-3EA13CEF1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806" y="240269"/>
            <a:ext cx="2170657" cy="10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99275-6658-984B-9DD4-B51B5E59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57768" cy="1325563"/>
          </a:xfrm>
        </p:spPr>
        <p:txBody>
          <a:bodyPr/>
          <a:lstStyle/>
          <a:p>
            <a:r>
              <a:rPr lang="ru-RU" dirty="0"/>
              <a:t>Кто к нам обращается: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9D44FEAB-5EC6-4648-B062-D7C61A98844C}"/>
              </a:ext>
            </a:extLst>
          </p:cNvPr>
          <p:cNvSpPr txBox="1"/>
          <p:nvPr/>
        </p:nvSpPr>
        <p:spPr>
          <a:xfrm>
            <a:off x="393356" y="2021363"/>
            <a:ext cx="3412525" cy="4462760"/>
          </a:xfrm>
          <a:prstGeom prst="rect">
            <a:avLst/>
          </a:prstGeom>
          <a:ln>
            <a:solidFill>
              <a:srgbClr val="FF0000">
                <a:alpha val="0"/>
              </a:srgbClr>
            </a:solidFill>
          </a:ln>
          <a:effectLst>
            <a:glow rad="63500">
              <a:srgbClr val="FF0000">
                <a:alpha val="40000"/>
              </a:srgbClr>
            </a:glow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300" dirty="0"/>
              <a:t>Скоро будет тяжело: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sz="2500" dirty="0"/>
              <a:t>Платежи по кредитам близки к Вашим доходам</a:t>
            </a:r>
          </a:p>
          <a:p>
            <a:pPr marL="285750" indent="-285750">
              <a:buFontTx/>
              <a:buChar char="-"/>
            </a:pPr>
            <a:r>
              <a:rPr lang="ru-RU" sz="2500" dirty="0"/>
              <a:t>Вы пытаетесь получить новые кредиты, чтобы гасить платежи по старым</a:t>
            </a:r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B7B363AB-D891-3042-9A98-05A6BC5A735D}"/>
              </a:ext>
            </a:extLst>
          </p:cNvPr>
          <p:cNvSpPr txBox="1"/>
          <p:nvPr/>
        </p:nvSpPr>
        <p:spPr>
          <a:xfrm>
            <a:off x="4336191" y="2079757"/>
            <a:ext cx="3412525" cy="4345972"/>
          </a:xfrm>
          <a:prstGeom prst="rect">
            <a:avLst/>
          </a:prstGeom>
          <a:ln>
            <a:solidFill>
              <a:srgbClr val="FF0000">
                <a:alpha val="0"/>
              </a:srgbClr>
            </a:solidFill>
          </a:ln>
          <a:effectLst>
            <a:glow rad="63500">
              <a:srgbClr val="FF0000">
                <a:alpha val="40000"/>
              </a:srgbClr>
            </a:glow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300" dirty="0"/>
              <a:t>Уже тяжело: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sz="2500" dirty="0"/>
              <a:t>Зарплаты на погашение кредитов не хватает</a:t>
            </a:r>
          </a:p>
          <a:p>
            <a:pPr marL="285750" indent="-285750">
              <a:buFontTx/>
              <a:buChar char="-"/>
            </a:pPr>
            <a:r>
              <a:rPr lang="ru-RU" sz="2500" dirty="0"/>
              <a:t>Новые кредиты не дают, деньги перекидывают между кредитками</a:t>
            </a:r>
          </a:p>
          <a:p>
            <a:pPr marL="285750" indent="-285750">
              <a:buFontTx/>
              <a:buChar char="-"/>
            </a:pPr>
            <a:r>
              <a:rPr lang="ru-RU" sz="2500" dirty="0"/>
              <a:t>Банки не идут на уступки</a:t>
            </a: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3D7AFD0A-4004-244F-9B70-A895F0F25C54}"/>
              </a:ext>
            </a:extLst>
          </p:cNvPr>
          <p:cNvSpPr txBox="1"/>
          <p:nvPr/>
        </p:nvSpPr>
        <p:spPr>
          <a:xfrm>
            <a:off x="8279027" y="2030115"/>
            <a:ext cx="3519617" cy="4462760"/>
          </a:xfrm>
          <a:prstGeom prst="rect">
            <a:avLst/>
          </a:prstGeom>
          <a:ln>
            <a:solidFill>
              <a:srgbClr val="FF0000">
                <a:alpha val="0"/>
              </a:srgbClr>
            </a:solidFill>
          </a:ln>
          <a:effectLst>
            <a:glow rad="63500">
              <a:srgbClr val="FF0000">
                <a:alpha val="40000"/>
              </a:srgbClr>
            </a:glow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300" dirty="0"/>
              <a:t>Начались просрочки: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sz="2500" dirty="0"/>
              <a:t>Идут систематические просрочки</a:t>
            </a:r>
          </a:p>
          <a:p>
            <a:pPr marL="285750" indent="-285750">
              <a:buFontTx/>
              <a:buChar char="-"/>
            </a:pPr>
            <a:r>
              <a:rPr lang="ru-RU" sz="2500" dirty="0"/>
              <a:t>Банки требуют оплату и угрожают подать в суд</a:t>
            </a:r>
          </a:p>
          <a:p>
            <a:pPr marL="285750" indent="-285750">
              <a:buFontTx/>
              <a:buChar char="-"/>
            </a:pPr>
            <a:r>
              <a:rPr lang="ru-RU" sz="2500" dirty="0"/>
              <a:t>Начинаются взыскания долга</a:t>
            </a:r>
          </a:p>
          <a:p>
            <a:pPr marL="285750" indent="-285750">
              <a:buFontTx/>
              <a:buChar char="-"/>
            </a:pPr>
            <a:endParaRPr lang="ru-RU" sz="2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9F7A84-91C3-7C48-89A2-175F67D7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806" y="252144"/>
            <a:ext cx="2170657" cy="10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ADFDD-82F9-9843-93D8-246334DB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/>
              <a:t>Совместная программа ФЦПД и МФП, которая позволяет каждому члену профсоюза решить свои проблемы с кредитами и долгами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E9FFA-4423-634E-827C-E5DD7C8F6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1219" y="2004197"/>
            <a:ext cx="4667765" cy="448867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«Если выплата долга в силу объективных причин оказывается невозможной, то и в этом случае гражданин не должен попасть в тупик и становиться заложником требований кредиторов.</a:t>
            </a:r>
          </a:p>
          <a:p>
            <a:pPr marL="0" indent="0">
              <a:buNone/>
            </a:pPr>
            <a:r>
              <a:rPr lang="ru-RU" dirty="0"/>
              <a:t>Процедура банкротства должна быть посильной и необременительной»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9CBC05-C3BF-6C46-BC14-DCAC5A0AF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31" y="2048434"/>
            <a:ext cx="6444984" cy="40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9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27484</TotalTime>
  <Words>582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О компании</vt:lpstr>
      <vt:lpstr>Кому мы поможем:</vt:lpstr>
      <vt:lpstr>Кому мы поможем:</vt:lpstr>
      <vt:lpstr>Кому мы поможем:</vt:lpstr>
      <vt:lpstr>Что такое списание долга</vt:lpstr>
      <vt:lpstr>График роста количества банкротств</vt:lpstr>
      <vt:lpstr>Кто к нам обращается:</vt:lpstr>
      <vt:lpstr>Совместная программа ФЦПД и МФП, которая позволяет каждому члену профсоюза решить свои проблемы с кредитами и долгами</vt:lpstr>
      <vt:lpstr>Презентация PowerPoint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Мухарламов</dc:creator>
  <cp:lastModifiedBy>Nick</cp:lastModifiedBy>
  <cp:revision>12</cp:revision>
  <dcterms:created xsi:type="dcterms:W3CDTF">2024-01-17T07:47:27Z</dcterms:created>
  <dcterms:modified xsi:type="dcterms:W3CDTF">2024-02-21T11:51:00Z</dcterms:modified>
</cp:coreProperties>
</file>