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0"/>
  </p:notesMasterIdLst>
  <p:handoutMasterIdLst>
    <p:handoutMasterId r:id="rId81"/>
  </p:handoutMasterIdLst>
  <p:sldIdLst>
    <p:sldId id="256" r:id="rId2"/>
    <p:sldId id="369" r:id="rId3"/>
    <p:sldId id="370" r:id="rId4"/>
    <p:sldId id="580" r:id="rId5"/>
    <p:sldId id="371" r:id="rId6"/>
    <p:sldId id="581" r:id="rId7"/>
    <p:sldId id="582" r:id="rId8"/>
    <p:sldId id="691" r:id="rId9"/>
    <p:sldId id="692" r:id="rId10"/>
    <p:sldId id="695" r:id="rId11"/>
    <p:sldId id="696" r:id="rId12"/>
    <p:sldId id="697" r:id="rId13"/>
    <p:sldId id="698" r:id="rId14"/>
    <p:sldId id="702" r:id="rId15"/>
    <p:sldId id="706" r:id="rId16"/>
    <p:sldId id="699" r:id="rId17"/>
    <p:sldId id="705" r:id="rId18"/>
    <p:sldId id="703" r:id="rId19"/>
    <p:sldId id="704" r:id="rId20"/>
    <p:sldId id="700" r:id="rId21"/>
    <p:sldId id="693" r:id="rId22"/>
    <p:sldId id="694" r:id="rId23"/>
    <p:sldId id="372" r:id="rId24"/>
    <p:sldId id="399" r:id="rId25"/>
    <p:sldId id="402" r:id="rId26"/>
    <p:sldId id="606" r:id="rId27"/>
    <p:sldId id="607" r:id="rId28"/>
    <p:sldId id="608" r:id="rId29"/>
    <p:sldId id="609" r:id="rId30"/>
    <p:sldId id="610" r:id="rId31"/>
    <p:sldId id="611" r:id="rId32"/>
    <p:sldId id="612" r:id="rId33"/>
    <p:sldId id="592" r:id="rId34"/>
    <p:sldId id="593" r:id="rId35"/>
    <p:sldId id="681" r:id="rId36"/>
    <p:sldId id="682" r:id="rId37"/>
    <p:sldId id="683" r:id="rId38"/>
    <p:sldId id="594" r:id="rId39"/>
    <p:sldId id="595" r:id="rId40"/>
    <p:sldId id="596" r:id="rId41"/>
    <p:sldId id="684" r:id="rId42"/>
    <p:sldId id="686" r:id="rId43"/>
    <p:sldId id="688" r:id="rId44"/>
    <p:sldId id="689" r:id="rId45"/>
    <p:sldId id="687" r:id="rId46"/>
    <p:sldId id="685" r:id="rId47"/>
    <p:sldId id="597" r:id="rId48"/>
    <p:sldId id="598" r:id="rId49"/>
    <p:sldId id="690" r:id="rId50"/>
    <p:sldId id="707" r:id="rId51"/>
    <p:sldId id="708" r:id="rId52"/>
    <p:sldId id="599" r:id="rId53"/>
    <p:sldId id="600" r:id="rId54"/>
    <p:sldId id="601" r:id="rId55"/>
    <p:sldId id="602" r:id="rId56"/>
    <p:sldId id="603" r:id="rId57"/>
    <p:sldId id="604" r:id="rId58"/>
    <p:sldId id="605" r:id="rId59"/>
    <p:sldId id="616" r:id="rId60"/>
    <p:sldId id="618" r:id="rId61"/>
    <p:sldId id="619" r:id="rId62"/>
    <p:sldId id="620" r:id="rId63"/>
    <p:sldId id="621" r:id="rId64"/>
    <p:sldId id="643" r:id="rId65"/>
    <p:sldId id="644" r:id="rId66"/>
    <p:sldId id="645" r:id="rId67"/>
    <p:sldId id="646" r:id="rId68"/>
    <p:sldId id="647" r:id="rId69"/>
    <p:sldId id="648" r:id="rId70"/>
    <p:sldId id="649" r:id="rId71"/>
    <p:sldId id="650" r:id="rId72"/>
    <p:sldId id="651" r:id="rId73"/>
    <p:sldId id="654" r:id="rId74"/>
    <p:sldId id="655" r:id="rId75"/>
    <p:sldId id="656" r:id="rId76"/>
    <p:sldId id="657" r:id="rId77"/>
    <p:sldId id="658" r:id="rId78"/>
    <p:sldId id="659" r:id="rId7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5A9A"/>
    <a:srgbClr val="274463"/>
    <a:srgbClr val="D6F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68" autoAdjust="0"/>
    <p:restoredTop sz="94671" autoAdjust="0"/>
  </p:normalViewPr>
  <p:slideViewPr>
    <p:cSldViewPr>
      <p:cViewPr varScale="1">
        <p:scale>
          <a:sx n="144" d="100"/>
          <a:sy n="144" d="100"/>
        </p:scale>
        <p:origin x="556" y="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ED54B0-5222-446F-9548-032E9ED15BE2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E48E59-4B2C-4C74-B6B7-B69F63F2C4D1}">
      <dgm:prSet phldrT="[Текст]"/>
      <dgm:spPr/>
      <dgm:t>
        <a:bodyPr/>
        <a:lstStyle/>
        <a:p>
          <a:r>
            <a:rPr lang="ru-RU" dirty="0">
              <a:solidFill>
                <a:srgbClr val="7030A0"/>
              </a:solidFill>
              <a:latin typeface="Georgia" panose="02040502050405020303" pitchFamily="18" charset="0"/>
            </a:rPr>
            <a:t>ФЕДЕРАЛЬНЫЕ</a:t>
          </a:r>
        </a:p>
      </dgm:t>
    </dgm:pt>
    <dgm:pt modelId="{F6CE1286-E116-4BF0-881C-EE69124CC72F}" type="parTrans" cxnId="{5CDBC81D-5947-4113-B0F8-001C5E68B24E}">
      <dgm:prSet/>
      <dgm:spPr/>
      <dgm:t>
        <a:bodyPr/>
        <a:lstStyle/>
        <a:p>
          <a:endParaRPr lang="ru-RU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951CDE2A-3D80-4424-BF6F-091510E94FC5}" type="sibTrans" cxnId="{5CDBC81D-5947-4113-B0F8-001C5E68B24E}">
      <dgm:prSet/>
      <dgm:spPr/>
      <dgm:t>
        <a:bodyPr/>
        <a:lstStyle/>
        <a:p>
          <a:endParaRPr lang="ru-RU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BB59A966-7CDD-4D91-A106-0DDC54687C35}">
      <dgm:prSet phldrT="[Текст]"/>
      <dgm:spPr/>
      <dgm:t>
        <a:bodyPr/>
        <a:lstStyle/>
        <a:p>
          <a:r>
            <a:rPr lang="ru-RU" dirty="0">
              <a:solidFill>
                <a:srgbClr val="7030A0"/>
              </a:solidFill>
              <a:latin typeface="Georgia" panose="02040502050405020303" pitchFamily="18" charset="0"/>
            </a:rPr>
            <a:t>РЕГИОНАЛЬНЫЕ</a:t>
          </a:r>
        </a:p>
      </dgm:t>
    </dgm:pt>
    <dgm:pt modelId="{D885F5A6-1132-49B1-8F9F-DE14771C3233}" type="parTrans" cxnId="{10C5E0E1-82C2-430E-976E-2D12233D4747}">
      <dgm:prSet/>
      <dgm:spPr/>
      <dgm:t>
        <a:bodyPr/>
        <a:lstStyle/>
        <a:p>
          <a:endParaRPr lang="ru-RU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F3963E62-E9CE-4611-A3EF-154B6EE64955}" type="sibTrans" cxnId="{10C5E0E1-82C2-430E-976E-2D12233D4747}">
      <dgm:prSet/>
      <dgm:spPr/>
      <dgm:t>
        <a:bodyPr/>
        <a:lstStyle/>
        <a:p>
          <a:endParaRPr lang="ru-RU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7F4F7EAF-2A22-4DB7-8FE4-400A2B15E71A}" type="pres">
      <dgm:prSet presAssocID="{5CED54B0-5222-446F-9548-032E9ED15BE2}" presName="linear" presStyleCnt="0">
        <dgm:presLayoutVars>
          <dgm:dir/>
          <dgm:animLvl val="lvl"/>
          <dgm:resizeHandles val="exact"/>
        </dgm:presLayoutVars>
      </dgm:prSet>
      <dgm:spPr/>
    </dgm:pt>
    <dgm:pt modelId="{AD123C50-E0B7-486C-BD04-61DC9220132E}" type="pres">
      <dgm:prSet presAssocID="{19E48E59-4B2C-4C74-B6B7-B69F63F2C4D1}" presName="parentLin" presStyleCnt="0"/>
      <dgm:spPr/>
    </dgm:pt>
    <dgm:pt modelId="{DAD5F3FD-5562-4618-BE24-DB64F24E0032}" type="pres">
      <dgm:prSet presAssocID="{19E48E59-4B2C-4C74-B6B7-B69F63F2C4D1}" presName="parentLeftMargin" presStyleLbl="node1" presStyleIdx="0" presStyleCnt="2"/>
      <dgm:spPr/>
    </dgm:pt>
    <dgm:pt modelId="{EC768320-750D-4957-A7AD-772A7BE7EAD1}" type="pres">
      <dgm:prSet presAssocID="{19E48E59-4B2C-4C74-B6B7-B69F63F2C4D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FC1262E-D41E-4E41-A60B-0F1B2B9035B0}" type="pres">
      <dgm:prSet presAssocID="{19E48E59-4B2C-4C74-B6B7-B69F63F2C4D1}" presName="negativeSpace" presStyleCnt="0"/>
      <dgm:spPr/>
    </dgm:pt>
    <dgm:pt modelId="{DB61DC91-83FF-4C21-BD21-23AB47EB7839}" type="pres">
      <dgm:prSet presAssocID="{19E48E59-4B2C-4C74-B6B7-B69F63F2C4D1}" presName="childText" presStyleLbl="conFgAcc1" presStyleIdx="0" presStyleCnt="2">
        <dgm:presLayoutVars>
          <dgm:bulletEnabled val="1"/>
        </dgm:presLayoutVars>
      </dgm:prSet>
      <dgm:spPr/>
    </dgm:pt>
    <dgm:pt modelId="{09EF04B1-112D-4145-AC67-9E43652C2C44}" type="pres">
      <dgm:prSet presAssocID="{951CDE2A-3D80-4424-BF6F-091510E94FC5}" presName="spaceBetweenRectangles" presStyleCnt="0"/>
      <dgm:spPr/>
    </dgm:pt>
    <dgm:pt modelId="{793AD30C-5CE4-4513-87F9-DBE3F96E8499}" type="pres">
      <dgm:prSet presAssocID="{BB59A966-7CDD-4D91-A106-0DDC54687C35}" presName="parentLin" presStyleCnt="0"/>
      <dgm:spPr/>
    </dgm:pt>
    <dgm:pt modelId="{32F1A3AC-95B0-4C1F-8140-CE0CE7F5188A}" type="pres">
      <dgm:prSet presAssocID="{BB59A966-7CDD-4D91-A106-0DDC54687C35}" presName="parentLeftMargin" presStyleLbl="node1" presStyleIdx="0" presStyleCnt="2"/>
      <dgm:spPr/>
    </dgm:pt>
    <dgm:pt modelId="{4D4DEBEB-90F4-41CC-A721-15C7542FE5BB}" type="pres">
      <dgm:prSet presAssocID="{BB59A966-7CDD-4D91-A106-0DDC54687C3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AD5F661-0D01-4ECD-8EF0-6EE6D527A2EA}" type="pres">
      <dgm:prSet presAssocID="{BB59A966-7CDD-4D91-A106-0DDC54687C35}" presName="negativeSpace" presStyleCnt="0"/>
      <dgm:spPr/>
    </dgm:pt>
    <dgm:pt modelId="{3174CB7B-D8C6-4805-A928-06FC28FFF07B}" type="pres">
      <dgm:prSet presAssocID="{BB59A966-7CDD-4D91-A106-0DDC54687C3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CC2171C-A637-4535-A0EF-25EE1C298444}" type="presOf" srcId="{BB59A966-7CDD-4D91-A106-0DDC54687C35}" destId="{4D4DEBEB-90F4-41CC-A721-15C7542FE5BB}" srcOrd="1" destOrd="0" presId="urn:microsoft.com/office/officeart/2005/8/layout/list1"/>
    <dgm:cxn modelId="{5CDBC81D-5947-4113-B0F8-001C5E68B24E}" srcId="{5CED54B0-5222-446F-9548-032E9ED15BE2}" destId="{19E48E59-4B2C-4C74-B6B7-B69F63F2C4D1}" srcOrd="0" destOrd="0" parTransId="{F6CE1286-E116-4BF0-881C-EE69124CC72F}" sibTransId="{951CDE2A-3D80-4424-BF6F-091510E94FC5}"/>
    <dgm:cxn modelId="{2EE4625B-63C5-40C5-B461-8245558C8671}" type="presOf" srcId="{19E48E59-4B2C-4C74-B6B7-B69F63F2C4D1}" destId="{DAD5F3FD-5562-4618-BE24-DB64F24E0032}" srcOrd="0" destOrd="0" presId="urn:microsoft.com/office/officeart/2005/8/layout/list1"/>
    <dgm:cxn modelId="{EF7A765C-F844-4C41-BB4E-BD8C5521D95F}" type="presOf" srcId="{5CED54B0-5222-446F-9548-032E9ED15BE2}" destId="{7F4F7EAF-2A22-4DB7-8FE4-400A2B15E71A}" srcOrd="0" destOrd="0" presId="urn:microsoft.com/office/officeart/2005/8/layout/list1"/>
    <dgm:cxn modelId="{F060606A-C92A-4715-887B-6B629D86970F}" type="presOf" srcId="{BB59A966-7CDD-4D91-A106-0DDC54687C35}" destId="{32F1A3AC-95B0-4C1F-8140-CE0CE7F5188A}" srcOrd="0" destOrd="0" presId="urn:microsoft.com/office/officeart/2005/8/layout/list1"/>
    <dgm:cxn modelId="{10C5E0E1-82C2-430E-976E-2D12233D4747}" srcId="{5CED54B0-5222-446F-9548-032E9ED15BE2}" destId="{BB59A966-7CDD-4D91-A106-0DDC54687C35}" srcOrd="1" destOrd="0" parTransId="{D885F5A6-1132-49B1-8F9F-DE14771C3233}" sibTransId="{F3963E62-E9CE-4611-A3EF-154B6EE64955}"/>
    <dgm:cxn modelId="{273AF5EA-6D20-4A3E-B702-9F04A68C8D85}" type="presOf" srcId="{19E48E59-4B2C-4C74-B6B7-B69F63F2C4D1}" destId="{EC768320-750D-4957-A7AD-772A7BE7EAD1}" srcOrd="1" destOrd="0" presId="urn:microsoft.com/office/officeart/2005/8/layout/list1"/>
    <dgm:cxn modelId="{36080688-4714-436B-9ECE-A5B1D0F14E74}" type="presParOf" srcId="{7F4F7EAF-2A22-4DB7-8FE4-400A2B15E71A}" destId="{AD123C50-E0B7-486C-BD04-61DC9220132E}" srcOrd="0" destOrd="0" presId="urn:microsoft.com/office/officeart/2005/8/layout/list1"/>
    <dgm:cxn modelId="{BC00B1CD-B20D-4672-BC51-0B5C76567A28}" type="presParOf" srcId="{AD123C50-E0B7-486C-BD04-61DC9220132E}" destId="{DAD5F3FD-5562-4618-BE24-DB64F24E0032}" srcOrd="0" destOrd="0" presId="urn:microsoft.com/office/officeart/2005/8/layout/list1"/>
    <dgm:cxn modelId="{B2A2AEFE-0AEC-470E-877F-5616987AABC2}" type="presParOf" srcId="{AD123C50-E0B7-486C-BD04-61DC9220132E}" destId="{EC768320-750D-4957-A7AD-772A7BE7EAD1}" srcOrd="1" destOrd="0" presId="urn:microsoft.com/office/officeart/2005/8/layout/list1"/>
    <dgm:cxn modelId="{3F6F6EDC-5F06-4DDC-A209-6A8FA4770201}" type="presParOf" srcId="{7F4F7EAF-2A22-4DB7-8FE4-400A2B15E71A}" destId="{BFC1262E-D41E-4E41-A60B-0F1B2B9035B0}" srcOrd="1" destOrd="0" presId="urn:microsoft.com/office/officeart/2005/8/layout/list1"/>
    <dgm:cxn modelId="{F0E0635C-D30E-4F82-A4D7-10DDAB85835A}" type="presParOf" srcId="{7F4F7EAF-2A22-4DB7-8FE4-400A2B15E71A}" destId="{DB61DC91-83FF-4C21-BD21-23AB47EB7839}" srcOrd="2" destOrd="0" presId="urn:microsoft.com/office/officeart/2005/8/layout/list1"/>
    <dgm:cxn modelId="{347F544D-BCCE-4442-A7A9-D23F5D23C2DB}" type="presParOf" srcId="{7F4F7EAF-2A22-4DB7-8FE4-400A2B15E71A}" destId="{09EF04B1-112D-4145-AC67-9E43652C2C44}" srcOrd="3" destOrd="0" presId="urn:microsoft.com/office/officeart/2005/8/layout/list1"/>
    <dgm:cxn modelId="{56BE0D9D-81C8-47FB-A955-64D233C659C2}" type="presParOf" srcId="{7F4F7EAF-2A22-4DB7-8FE4-400A2B15E71A}" destId="{793AD30C-5CE4-4513-87F9-DBE3F96E8499}" srcOrd="4" destOrd="0" presId="urn:microsoft.com/office/officeart/2005/8/layout/list1"/>
    <dgm:cxn modelId="{E524FA23-F17E-4A05-90DF-3311151100C4}" type="presParOf" srcId="{793AD30C-5CE4-4513-87F9-DBE3F96E8499}" destId="{32F1A3AC-95B0-4C1F-8140-CE0CE7F5188A}" srcOrd="0" destOrd="0" presId="urn:microsoft.com/office/officeart/2005/8/layout/list1"/>
    <dgm:cxn modelId="{FBB8A988-93F0-494E-8FE4-2245CBBFFCA9}" type="presParOf" srcId="{793AD30C-5CE4-4513-87F9-DBE3F96E8499}" destId="{4D4DEBEB-90F4-41CC-A721-15C7542FE5BB}" srcOrd="1" destOrd="0" presId="urn:microsoft.com/office/officeart/2005/8/layout/list1"/>
    <dgm:cxn modelId="{139D8287-7267-46E5-8FAD-83A38BC06FB8}" type="presParOf" srcId="{7F4F7EAF-2A22-4DB7-8FE4-400A2B15E71A}" destId="{5AD5F661-0D01-4ECD-8EF0-6EE6D527A2EA}" srcOrd="5" destOrd="0" presId="urn:microsoft.com/office/officeart/2005/8/layout/list1"/>
    <dgm:cxn modelId="{A27CBFDE-34E8-45CA-84B2-A76C78EBC30C}" type="presParOf" srcId="{7F4F7EAF-2A22-4DB7-8FE4-400A2B15E71A}" destId="{3174CB7B-D8C6-4805-A928-06FC28FFF07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8CD1971-A942-415C-B8B1-343351988724}" type="doc">
      <dgm:prSet loTypeId="urn:microsoft.com/office/officeart/2005/8/layout/v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474868-83A2-4F5F-A72F-4A20D6410C15}">
      <dgm:prSet phldrT="[Текст]"/>
      <dgm:spPr/>
      <dgm:t>
        <a:bodyPr/>
        <a:lstStyle/>
        <a:p>
          <a:r>
            <a: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25% годового дохода</a:t>
          </a:r>
        </a:p>
      </dgm:t>
    </dgm:pt>
    <dgm:pt modelId="{DC9E0BE6-3485-49BF-AC01-E1BE659E7F5D}" type="parTrans" cxnId="{FC5563F9-DD86-45B3-A288-3BF7F3B7DE9C}">
      <dgm:prSet/>
      <dgm:spPr/>
      <dgm:t>
        <a:bodyPr/>
        <a:lstStyle/>
        <a:p>
          <a:endParaRPr lang="ru-RU" b="1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0C5981-6AC9-4B71-8BA3-0283B1F6086C}" type="sibTrans" cxnId="{FC5563F9-DD86-45B3-A288-3BF7F3B7DE9C}">
      <dgm:prSet/>
      <dgm:spPr/>
      <dgm:t>
        <a:bodyPr/>
        <a:lstStyle/>
        <a:p>
          <a:endParaRPr lang="ru-RU" b="1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CC077F-4BA4-4A18-8AC3-D09C872E4DFE}">
      <dgm:prSet phldrT="[Текст]"/>
      <dgm:spPr/>
      <dgm:t>
        <a:bodyPr/>
        <a:lstStyle/>
        <a:p>
          <a:r>
            <a: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Основная ставка</a:t>
          </a:r>
        </a:p>
      </dgm:t>
    </dgm:pt>
    <dgm:pt modelId="{E116AD6D-1D38-42CB-8EA5-E3EDA911D132}" type="parTrans" cxnId="{B8D6D13C-B4BD-400E-8314-EC22D00A11A7}">
      <dgm:prSet/>
      <dgm:spPr/>
      <dgm:t>
        <a:bodyPr/>
        <a:lstStyle/>
        <a:p>
          <a:endParaRPr lang="ru-RU" b="1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D1B89B-96D4-4DA3-B0EA-08F07ABD40F5}" type="sibTrans" cxnId="{B8D6D13C-B4BD-400E-8314-EC22D00A11A7}">
      <dgm:prSet/>
      <dgm:spPr/>
      <dgm:t>
        <a:bodyPr/>
        <a:lstStyle/>
        <a:p>
          <a:endParaRPr lang="ru-RU" b="1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565ABE-A3A4-4F5D-B14C-BFBE16A0CD1C}">
      <dgm:prSet phldrT="[Текст]"/>
      <dgm:spPr/>
      <dgm:t>
        <a:bodyPr/>
        <a:lstStyle/>
        <a:p>
          <a:r>
            <a: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30% годового дохода (решение субъекта РФ)</a:t>
          </a:r>
        </a:p>
      </dgm:t>
    </dgm:pt>
    <dgm:pt modelId="{718610F4-A35D-410D-9532-618762424E90}" type="parTrans" cxnId="{FE1842D4-1458-4977-AFF2-F0087D6E892F}">
      <dgm:prSet/>
      <dgm:spPr/>
      <dgm:t>
        <a:bodyPr/>
        <a:lstStyle/>
        <a:p>
          <a:endParaRPr lang="ru-RU" b="1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092767-DE50-45C6-9633-A518722C627A}" type="sibTrans" cxnId="{FE1842D4-1458-4977-AFF2-F0087D6E892F}">
      <dgm:prSet/>
      <dgm:spPr/>
      <dgm:t>
        <a:bodyPr/>
        <a:lstStyle/>
        <a:p>
          <a:endParaRPr lang="ru-RU" b="1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6B4B9C-7C7B-4D11-B430-056014E91C98}">
      <dgm:prSet phldrT="[Текст]"/>
      <dgm:spPr/>
      <dgm:t>
        <a:bodyPr/>
        <a:lstStyle/>
        <a:p>
          <a:r>
            <a: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ГУ и МУ в области культуры</a:t>
          </a:r>
        </a:p>
      </dgm:t>
    </dgm:pt>
    <dgm:pt modelId="{1B8F14D6-827C-4F0A-9C1B-EF9F9C8AF175}" type="parTrans" cxnId="{9F777989-9CD7-487A-AB52-083B066F12B7}">
      <dgm:prSet/>
      <dgm:spPr/>
      <dgm:t>
        <a:bodyPr/>
        <a:lstStyle/>
        <a:p>
          <a:endParaRPr lang="ru-RU" b="1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27BAC2-70DC-4ACC-95D4-EC04E2557E1A}" type="sibTrans" cxnId="{9F777989-9CD7-487A-AB52-083B066F12B7}">
      <dgm:prSet/>
      <dgm:spPr/>
      <dgm:t>
        <a:bodyPr/>
        <a:lstStyle/>
        <a:p>
          <a:endParaRPr lang="ru-RU" b="1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254869-8C70-4313-A7FE-B1EFF41064F2}">
      <dgm:prSet phldrT="[Текст]"/>
      <dgm:spPr/>
      <dgm:t>
        <a:bodyPr/>
        <a:lstStyle/>
        <a:p>
          <a:r>
            <a: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НКО на формирование целевого капитала</a:t>
          </a:r>
        </a:p>
      </dgm:t>
    </dgm:pt>
    <dgm:pt modelId="{A8463D4E-7E08-4F25-B98D-62011E34D42E}" type="parTrans" cxnId="{C8F35279-AEA7-4FEF-A980-C8BB27CD08A0}">
      <dgm:prSet/>
      <dgm:spPr/>
      <dgm:t>
        <a:bodyPr/>
        <a:lstStyle/>
        <a:p>
          <a:endParaRPr lang="ru-RU" b="1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8BEC86-5B8C-4A51-9E66-9984B3595F7B}" type="sibTrans" cxnId="{C8F35279-AEA7-4FEF-A980-C8BB27CD08A0}">
      <dgm:prSet/>
      <dgm:spPr/>
      <dgm:t>
        <a:bodyPr/>
        <a:lstStyle/>
        <a:p>
          <a:endParaRPr lang="ru-RU" b="1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BDAD47-9A4E-4237-8AC3-9B0C48E2D3BB}" type="pres">
      <dgm:prSet presAssocID="{A8CD1971-A942-415C-B8B1-343351988724}" presName="Name0" presStyleCnt="0">
        <dgm:presLayoutVars>
          <dgm:dir/>
          <dgm:animLvl val="lvl"/>
          <dgm:resizeHandles/>
        </dgm:presLayoutVars>
      </dgm:prSet>
      <dgm:spPr/>
    </dgm:pt>
    <dgm:pt modelId="{4DABC341-317F-40EF-8FCD-894585967F83}" type="pres">
      <dgm:prSet presAssocID="{05474868-83A2-4F5F-A72F-4A20D6410C15}" presName="linNode" presStyleCnt="0"/>
      <dgm:spPr/>
    </dgm:pt>
    <dgm:pt modelId="{E396A2CE-71FF-4707-8AAB-D4BFCC0298BE}" type="pres">
      <dgm:prSet presAssocID="{05474868-83A2-4F5F-A72F-4A20D6410C15}" presName="parentShp" presStyleLbl="node1" presStyleIdx="0" presStyleCnt="2">
        <dgm:presLayoutVars>
          <dgm:bulletEnabled val="1"/>
        </dgm:presLayoutVars>
      </dgm:prSet>
      <dgm:spPr/>
    </dgm:pt>
    <dgm:pt modelId="{4193057D-1520-43C0-8AB3-7983EE66B08E}" type="pres">
      <dgm:prSet presAssocID="{05474868-83A2-4F5F-A72F-4A20D6410C15}" presName="childShp" presStyleLbl="bgAccFollowNode1" presStyleIdx="0" presStyleCnt="2">
        <dgm:presLayoutVars>
          <dgm:bulletEnabled val="1"/>
        </dgm:presLayoutVars>
      </dgm:prSet>
      <dgm:spPr/>
    </dgm:pt>
    <dgm:pt modelId="{1BBA6232-50D2-43AB-B03F-DE1B319B22EA}" type="pres">
      <dgm:prSet presAssocID="{A30C5981-6AC9-4B71-8BA3-0283B1F6086C}" presName="spacing" presStyleCnt="0"/>
      <dgm:spPr/>
    </dgm:pt>
    <dgm:pt modelId="{0BC4A6F5-A754-42D6-A726-0E071273BAC4}" type="pres">
      <dgm:prSet presAssocID="{FF565ABE-A3A4-4F5D-B14C-BFBE16A0CD1C}" presName="linNode" presStyleCnt="0"/>
      <dgm:spPr/>
    </dgm:pt>
    <dgm:pt modelId="{326875A3-DDD8-489B-BC90-15F31C0A5819}" type="pres">
      <dgm:prSet presAssocID="{FF565ABE-A3A4-4F5D-B14C-BFBE16A0CD1C}" presName="parentShp" presStyleLbl="node1" presStyleIdx="1" presStyleCnt="2" custLinFactNeighborY="1585">
        <dgm:presLayoutVars>
          <dgm:bulletEnabled val="1"/>
        </dgm:presLayoutVars>
      </dgm:prSet>
      <dgm:spPr/>
    </dgm:pt>
    <dgm:pt modelId="{0E4AA980-833C-40B9-96D2-F62EF1E08C98}" type="pres">
      <dgm:prSet presAssocID="{FF565ABE-A3A4-4F5D-B14C-BFBE16A0CD1C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E36A9401-EA00-472D-A369-EE1E70769B79}" type="presOf" srcId="{FF565ABE-A3A4-4F5D-B14C-BFBE16A0CD1C}" destId="{326875A3-DDD8-489B-BC90-15F31C0A5819}" srcOrd="0" destOrd="0" presId="urn:microsoft.com/office/officeart/2005/8/layout/vList6"/>
    <dgm:cxn modelId="{0AD7EC1C-4997-4AD4-B845-034ADFE929B3}" type="presOf" srcId="{F4254869-8C70-4313-A7FE-B1EFF41064F2}" destId="{0E4AA980-833C-40B9-96D2-F62EF1E08C98}" srcOrd="0" destOrd="1" presId="urn:microsoft.com/office/officeart/2005/8/layout/vList6"/>
    <dgm:cxn modelId="{B8D6D13C-B4BD-400E-8314-EC22D00A11A7}" srcId="{05474868-83A2-4F5F-A72F-4A20D6410C15}" destId="{D9CC077F-4BA4-4A18-8AC3-D09C872E4DFE}" srcOrd="0" destOrd="0" parTransId="{E116AD6D-1D38-42CB-8EA5-E3EDA911D132}" sibTransId="{5DD1B89B-96D4-4DA3-B0EA-08F07ABD40F5}"/>
    <dgm:cxn modelId="{A3370D61-127C-4C75-8FF6-C2A26D877A7E}" type="presOf" srcId="{05474868-83A2-4F5F-A72F-4A20D6410C15}" destId="{E396A2CE-71FF-4707-8AAB-D4BFCC0298BE}" srcOrd="0" destOrd="0" presId="urn:microsoft.com/office/officeart/2005/8/layout/vList6"/>
    <dgm:cxn modelId="{D8748C46-78A2-49C1-AE94-29DF56D70740}" type="presOf" srcId="{A8CD1971-A942-415C-B8B1-343351988724}" destId="{58BDAD47-9A4E-4237-8AC3-9B0C48E2D3BB}" srcOrd="0" destOrd="0" presId="urn:microsoft.com/office/officeart/2005/8/layout/vList6"/>
    <dgm:cxn modelId="{6B082575-6F94-4D59-AE5C-BA359C5516C6}" type="presOf" srcId="{D9CC077F-4BA4-4A18-8AC3-D09C872E4DFE}" destId="{4193057D-1520-43C0-8AB3-7983EE66B08E}" srcOrd="0" destOrd="0" presId="urn:microsoft.com/office/officeart/2005/8/layout/vList6"/>
    <dgm:cxn modelId="{C8F35279-AEA7-4FEF-A980-C8BB27CD08A0}" srcId="{FF565ABE-A3A4-4F5D-B14C-BFBE16A0CD1C}" destId="{F4254869-8C70-4313-A7FE-B1EFF41064F2}" srcOrd="1" destOrd="0" parTransId="{A8463D4E-7E08-4F25-B98D-62011E34D42E}" sibTransId="{798BEC86-5B8C-4A51-9E66-9984B3595F7B}"/>
    <dgm:cxn modelId="{9F777989-9CD7-487A-AB52-083B066F12B7}" srcId="{FF565ABE-A3A4-4F5D-B14C-BFBE16A0CD1C}" destId="{BD6B4B9C-7C7B-4D11-B430-056014E91C98}" srcOrd="0" destOrd="0" parTransId="{1B8F14D6-827C-4F0A-9C1B-EF9F9C8AF175}" sibTransId="{A427BAC2-70DC-4ACC-95D4-EC04E2557E1A}"/>
    <dgm:cxn modelId="{F12100A8-A06B-4531-A8E7-50FD9AE0C9D2}" type="presOf" srcId="{BD6B4B9C-7C7B-4D11-B430-056014E91C98}" destId="{0E4AA980-833C-40B9-96D2-F62EF1E08C98}" srcOrd="0" destOrd="0" presId="urn:microsoft.com/office/officeart/2005/8/layout/vList6"/>
    <dgm:cxn modelId="{FE1842D4-1458-4977-AFF2-F0087D6E892F}" srcId="{A8CD1971-A942-415C-B8B1-343351988724}" destId="{FF565ABE-A3A4-4F5D-B14C-BFBE16A0CD1C}" srcOrd="1" destOrd="0" parTransId="{718610F4-A35D-410D-9532-618762424E90}" sibTransId="{11092767-DE50-45C6-9633-A518722C627A}"/>
    <dgm:cxn modelId="{FC5563F9-DD86-45B3-A288-3BF7F3B7DE9C}" srcId="{A8CD1971-A942-415C-B8B1-343351988724}" destId="{05474868-83A2-4F5F-A72F-4A20D6410C15}" srcOrd="0" destOrd="0" parTransId="{DC9E0BE6-3485-49BF-AC01-E1BE659E7F5D}" sibTransId="{A30C5981-6AC9-4B71-8BA3-0283B1F6086C}"/>
    <dgm:cxn modelId="{DEEBE9B7-2A1A-495D-A747-56056B6424B6}" type="presParOf" srcId="{58BDAD47-9A4E-4237-8AC3-9B0C48E2D3BB}" destId="{4DABC341-317F-40EF-8FCD-894585967F83}" srcOrd="0" destOrd="0" presId="urn:microsoft.com/office/officeart/2005/8/layout/vList6"/>
    <dgm:cxn modelId="{9D29DB64-2B4F-41D1-A1A4-19A495887B38}" type="presParOf" srcId="{4DABC341-317F-40EF-8FCD-894585967F83}" destId="{E396A2CE-71FF-4707-8AAB-D4BFCC0298BE}" srcOrd="0" destOrd="0" presId="urn:microsoft.com/office/officeart/2005/8/layout/vList6"/>
    <dgm:cxn modelId="{6399E686-0C78-4F13-8CB8-9FB0207A9F2F}" type="presParOf" srcId="{4DABC341-317F-40EF-8FCD-894585967F83}" destId="{4193057D-1520-43C0-8AB3-7983EE66B08E}" srcOrd="1" destOrd="0" presId="urn:microsoft.com/office/officeart/2005/8/layout/vList6"/>
    <dgm:cxn modelId="{2E6225EF-FB62-429B-82A4-12BC8FEBF9F3}" type="presParOf" srcId="{58BDAD47-9A4E-4237-8AC3-9B0C48E2D3BB}" destId="{1BBA6232-50D2-43AB-B03F-DE1B319B22EA}" srcOrd="1" destOrd="0" presId="urn:microsoft.com/office/officeart/2005/8/layout/vList6"/>
    <dgm:cxn modelId="{C1AFF094-A3F5-40EB-B7E0-D854016D3431}" type="presParOf" srcId="{58BDAD47-9A4E-4237-8AC3-9B0C48E2D3BB}" destId="{0BC4A6F5-A754-42D6-A726-0E071273BAC4}" srcOrd="2" destOrd="0" presId="urn:microsoft.com/office/officeart/2005/8/layout/vList6"/>
    <dgm:cxn modelId="{2A2D3CDE-099D-47B1-9722-690F2EA79660}" type="presParOf" srcId="{0BC4A6F5-A754-42D6-A726-0E071273BAC4}" destId="{326875A3-DDD8-489B-BC90-15F31C0A5819}" srcOrd="0" destOrd="0" presId="urn:microsoft.com/office/officeart/2005/8/layout/vList6"/>
    <dgm:cxn modelId="{51CE8629-5331-491A-B341-8BFD3E0F04D3}" type="presParOf" srcId="{0BC4A6F5-A754-42D6-A726-0E071273BAC4}" destId="{0E4AA980-833C-40B9-96D2-F62EF1E08C9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3828A6F-9ED4-40E2-9A30-2EFAB7B45CF0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8E33C5-0EEF-4766-87E0-E9F3E48AB4DF}">
      <dgm:prSet phldrT="[Текст]"/>
      <dgm:spPr/>
      <dgm:t>
        <a:bodyPr/>
        <a:lstStyle/>
        <a:p>
          <a:r>
            <a: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БЛАГОТВОРИТЕЛЬНЫЕ</a:t>
          </a:r>
        </a:p>
      </dgm:t>
    </dgm:pt>
    <dgm:pt modelId="{8FF2B250-80A6-4BFF-AF8C-798651F70949}" type="parTrans" cxnId="{F8687EA9-CF8E-4754-92DB-90A43DD00347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AAD3E957-81F7-46D1-B1B4-5B8F8966E4D6}" type="sibTrans" cxnId="{F8687EA9-CF8E-4754-92DB-90A43DD00347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E3BE67DC-D6BF-4C42-B2A5-ADD28AC4BBE0}">
      <dgm:prSet phldrT="[Текст]"/>
      <dgm:spPr/>
      <dgm:t>
        <a:bodyPr/>
        <a:lstStyle/>
        <a:p>
          <a:r>
            <a: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ОБРАЗОВАТЕЛЬНЫЕ</a:t>
          </a:r>
        </a:p>
      </dgm:t>
    </dgm:pt>
    <dgm:pt modelId="{8BC09F93-FA71-4077-989D-E5DF5BA1CB70}" type="parTrans" cxnId="{2CB483A5-4961-4E0F-B8A8-DFE1C70F3F91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11986412-8BBD-4DAF-8643-5FB40F352CE4}" type="sibTrans" cxnId="{2CB483A5-4961-4E0F-B8A8-DFE1C70F3F91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0CDA026B-4B46-41F4-8756-F369544A8268}">
      <dgm:prSet phldrT="[Текст]"/>
      <dgm:spPr/>
      <dgm:t>
        <a:bodyPr/>
        <a:lstStyle/>
        <a:p>
          <a:r>
            <a: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МЕДИЦИНСКИЕ</a:t>
          </a:r>
        </a:p>
      </dgm:t>
    </dgm:pt>
    <dgm:pt modelId="{0CE38313-634F-440B-AFB3-667B272BC192}" type="parTrans" cxnId="{683249B9-E596-4FCD-9A8A-2C49C8937D8F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E6AB72CB-6CBB-4575-B02C-EC8AFF6E404D}" type="sibTrans" cxnId="{683249B9-E596-4FCD-9A8A-2C49C8937D8F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4B5D7596-211E-4664-B769-20CB996D119B}">
      <dgm:prSet/>
      <dgm:spPr/>
      <dgm:t>
        <a:bodyPr/>
        <a:lstStyle/>
        <a:p>
          <a:r>
            <a: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КВАЛИФИКАЦИОННЫЕ</a:t>
          </a:r>
        </a:p>
      </dgm:t>
    </dgm:pt>
    <dgm:pt modelId="{2AB11F01-DFA0-472E-AC8D-963833ED7B27}" type="parTrans" cxnId="{72E2DC98-9E01-4379-A104-F61B95A2F5C3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78FF9807-4506-4E03-8340-CFE279BCC602}" type="sibTrans" cxnId="{72E2DC98-9E01-4379-A104-F61B95A2F5C3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11BE10B1-E500-4F3E-BFB4-0DAB43F9D279}">
      <dgm:prSet/>
      <dgm:spPr/>
      <dgm:t>
        <a:bodyPr/>
        <a:lstStyle/>
        <a:p>
          <a:r>
            <a: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ПЕНСИОННЫЕ</a:t>
          </a:r>
        </a:p>
      </dgm:t>
    </dgm:pt>
    <dgm:pt modelId="{51929FA1-CC5E-4D42-A94E-AB8086BE508A}" type="parTrans" cxnId="{66AC887C-21FE-48C8-9127-656658E0899C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4A8A64E0-0F18-47F7-B8AB-0752C9D7C5C1}" type="sibTrans" cxnId="{66AC887C-21FE-48C8-9127-656658E0899C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685FE437-D9D7-44AC-A35B-F81E5DC815EB}">
      <dgm:prSet/>
      <dgm:spPr/>
      <dgm:t>
        <a:bodyPr/>
        <a:lstStyle/>
        <a:p>
          <a:r>
            <a: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ФИЗКУЛЬТУРНО-ОЗДОРОВИТЕЛЬНЫЕ</a:t>
          </a:r>
        </a:p>
      </dgm:t>
    </dgm:pt>
    <dgm:pt modelId="{359A0F45-0E6C-4A12-A319-1CAC32FA87F4}" type="parTrans" cxnId="{6671224F-B8BD-4EFE-981B-ED48EB156770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2D793535-3354-4718-8991-1FECAFF5BCE4}" type="sibTrans" cxnId="{6671224F-B8BD-4EFE-981B-ED48EB156770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0FE64DFF-BCDA-47AD-9636-5C5B33BDB22A}" type="pres">
      <dgm:prSet presAssocID="{63828A6F-9ED4-40E2-9A30-2EFAB7B45CF0}" presName="linear" presStyleCnt="0">
        <dgm:presLayoutVars>
          <dgm:dir/>
          <dgm:animLvl val="lvl"/>
          <dgm:resizeHandles val="exact"/>
        </dgm:presLayoutVars>
      </dgm:prSet>
      <dgm:spPr/>
    </dgm:pt>
    <dgm:pt modelId="{948697D4-39DD-4D80-B847-20AB818542BD}" type="pres">
      <dgm:prSet presAssocID="{ED8E33C5-0EEF-4766-87E0-E9F3E48AB4DF}" presName="parentLin" presStyleCnt="0"/>
      <dgm:spPr/>
    </dgm:pt>
    <dgm:pt modelId="{2DEDE024-878A-4926-9CFC-335D7D3CE30E}" type="pres">
      <dgm:prSet presAssocID="{ED8E33C5-0EEF-4766-87E0-E9F3E48AB4DF}" presName="parentLeftMargin" presStyleLbl="node1" presStyleIdx="0" presStyleCnt="6"/>
      <dgm:spPr/>
    </dgm:pt>
    <dgm:pt modelId="{966EC6CB-EC0B-4ACD-92ED-7127DAC22E2F}" type="pres">
      <dgm:prSet presAssocID="{ED8E33C5-0EEF-4766-87E0-E9F3E48AB4D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4FA82526-620C-412B-9F3D-CA54298914F8}" type="pres">
      <dgm:prSet presAssocID="{ED8E33C5-0EEF-4766-87E0-E9F3E48AB4DF}" presName="negativeSpace" presStyleCnt="0"/>
      <dgm:spPr/>
    </dgm:pt>
    <dgm:pt modelId="{B8E1D9A4-3636-414B-84F7-98926198868E}" type="pres">
      <dgm:prSet presAssocID="{ED8E33C5-0EEF-4766-87E0-E9F3E48AB4DF}" presName="childText" presStyleLbl="conFgAcc1" presStyleIdx="0" presStyleCnt="6">
        <dgm:presLayoutVars>
          <dgm:bulletEnabled val="1"/>
        </dgm:presLayoutVars>
      </dgm:prSet>
      <dgm:spPr/>
    </dgm:pt>
    <dgm:pt modelId="{9B59E6FA-BE1D-45C7-AFC5-A18FF8495F34}" type="pres">
      <dgm:prSet presAssocID="{AAD3E957-81F7-46D1-B1B4-5B8F8966E4D6}" presName="spaceBetweenRectangles" presStyleCnt="0"/>
      <dgm:spPr/>
    </dgm:pt>
    <dgm:pt modelId="{F3D1C265-C0DF-4664-8487-AF283ECC25AB}" type="pres">
      <dgm:prSet presAssocID="{E3BE67DC-D6BF-4C42-B2A5-ADD28AC4BBE0}" presName="parentLin" presStyleCnt="0"/>
      <dgm:spPr/>
    </dgm:pt>
    <dgm:pt modelId="{22CAFC5B-4732-4448-9A95-CF5DACF40B89}" type="pres">
      <dgm:prSet presAssocID="{E3BE67DC-D6BF-4C42-B2A5-ADD28AC4BBE0}" presName="parentLeftMargin" presStyleLbl="node1" presStyleIdx="0" presStyleCnt="6"/>
      <dgm:spPr/>
    </dgm:pt>
    <dgm:pt modelId="{73CA720E-EB02-4294-9B3E-0111C6109C72}" type="pres">
      <dgm:prSet presAssocID="{E3BE67DC-D6BF-4C42-B2A5-ADD28AC4BBE0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974BF5E0-0BED-4B17-8BF2-987AD2AEC213}" type="pres">
      <dgm:prSet presAssocID="{E3BE67DC-D6BF-4C42-B2A5-ADD28AC4BBE0}" presName="negativeSpace" presStyleCnt="0"/>
      <dgm:spPr/>
    </dgm:pt>
    <dgm:pt modelId="{B11052BC-514F-45A2-8534-5975B8FA5449}" type="pres">
      <dgm:prSet presAssocID="{E3BE67DC-D6BF-4C42-B2A5-ADD28AC4BBE0}" presName="childText" presStyleLbl="conFgAcc1" presStyleIdx="1" presStyleCnt="6">
        <dgm:presLayoutVars>
          <dgm:bulletEnabled val="1"/>
        </dgm:presLayoutVars>
      </dgm:prSet>
      <dgm:spPr/>
    </dgm:pt>
    <dgm:pt modelId="{98C740FA-8C24-4B3F-87F7-71F61A8EAD78}" type="pres">
      <dgm:prSet presAssocID="{11986412-8BBD-4DAF-8643-5FB40F352CE4}" presName="spaceBetweenRectangles" presStyleCnt="0"/>
      <dgm:spPr/>
    </dgm:pt>
    <dgm:pt modelId="{4ED9C520-9296-4E89-A765-31940703DE17}" type="pres">
      <dgm:prSet presAssocID="{0CDA026B-4B46-41F4-8756-F369544A8268}" presName="parentLin" presStyleCnt="0"/>
      <dgm:spPr/>
    </dgm:pt>
    <dgm:pt modelId="{6BB21BC6-B11B-4991-AE98-8E85B2916ECC}" type="pres">
      <dgm:prSet presAssocID="{0CDA026B-4B46-41F4-8756-F369544A8268}" presName="parentLeftMargin" presStyleLbl="node1" presStyleIdx="1" presStyleCnt="6"/>
      <dgm:spPr/>
    </dgm:pt>
    <dgm:pt modelId="{78999665-1C27-46BD-B7E2-B1FC0298D207}" type="pres">
      <dgm:prSet presAssocID="{0CDA026B-4B46-41F4-8756-F369544A8268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2DA0E60-DDBE-4213-A947-7043EBD4C34F}" type="pres">
      <dgm:prSet presAssocID="{0CDA026B-4B46-41F4-8756-F369544A8268}" presName="negativeSpace" presStyleCnt="0"/>
      <dgm:spPr/>
    </dgm:pt>
    <dgm:pt modelId="{4EE57A51-C4D2-4170-AB71-84993928ABAF}" type="pres">
      <dgm:prSet presAssocID="{0CDA026B-4B46-41F4-8756-F369544A8268}" presName="childText" presStyleLbl="conFgAcc1" presStyleIdx="2" presStyleCnt="6">
        <dgm:presLayoutVars>
          <dgm:bulletEnabled val="1"/>
        </dgm:presLayoutVars>
      </dgm:prSet>
      <dgm:spPr/>
    </dgm:pt>
    <dgm:pt modelId="{D211CD57-A450-46D3-86FC-EE9B4455AAA8}" type="pres">
      <dgm:prSet presAssocID="{E6AB72CB-6CBB-4575-B02C-EC8AFF6E404D}" presName="spaceBetweenRectangles" presStyleCnt="0"/>
      <dgm:spPr/>
    </dgm:pt>
    <dgm:pt modelId="{CC1EE629-1E83-497C-9E04-C9DD38891CFD}" type="pres">
      <dgm:prSet presAssocID="{4B5D7596-211E-4664-B769-20CB996D119B}" presName="parentLin" presStyleCnt="0"/>
      <dgm:spPr/>
    </dgm:pt>
    <dgm:pt modelId="{487E13DB-2E4C-4EF3-B5E3-76FF371D5E63}" type="pres">
      <dgm:prSet presAssocID="{4B5D7596-211E-4664-B769-20CB996D119B}" presName="parentLeftMargin" presStyleLbl="node1" presStyleIdx="2" presStyleCnt="6"/>
      <dgm:spPr/>
    </dgm:pt>
    <dgm:pt modelId="{52EB49DC-5B4B-4271-9C03-6BE8C50D967E}" type="pres">
      <dgm:prSet presAssocID="{4B5D7596-211E-4664-B769-20CB996D119B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C2A4B05-E17B-4D39-A6A8-3BB6FB6B1D10}" type="pres">
      <dgm:prSet presAssocID="{4B5D7596-211E-4664-B769-20CB996D119B}" presName="negativeSpace" presStyleCnt="0"/>
      <dgm:spPr/>
    </dgm:pt>
    <dgm:pt modelId="{906CF733-2F50-484A-A276-474721B43C33}" type="pres">
      <dgm:prSet presAssocID="{4B5D7596-211E-4664-B769-20CB996D119B}" presName="childText" presStyleLbl="conFgAcc1" presStyleIdx="3" presStyleCnt="6">
        <dgm:presLayoutVars>
          <dgm:bulletEnabled val="1"/>
        </dgm:presLayoutVars>
      </dgm:prSet>
      <dgm:spPr/>
    </dgm:pt>
    <dgm:pt modelId="{F2BB8DA9-0D5F-42D1-A2A0-B9F5CED14D20}" type="pres">
      <dgm:prSet presAssocID="{78FF9807-4506-4E03-8340-CFE279BCC602}" presName="spaceBetweenRectangles" presStyleCnt="0"/>
      <dgm:spPr/>
    </dgm:pt>
    <dgm:pt modelId="{9B3B94F1-20AD-467D-92AD-AB308F5CFAB4}" type="pres">
      <dgm:prSet presAssocID="{11BE10B1-E500-4F3E-BFB4-0DAB43F9D279}" presName="parentLin" presStyleCnt="0"/>
      <dgm:spPr/>
    </dgm:pt>
    <dgm:pt modelId="{0473EFAC-1927-454A-A831-C142AB7A87C8}" type="pres">
      <dgm:prSet presAssocID="{11BE10B1-E500-4F3E-BFB4-0DAB43F9D279}" presName="parentLeftMargin" presStyleLbl="node1" presStyleIdx="3" presStyleCnt="6"/>
      <dgm:spPr/>
    </dgm:pt>
    <dgm:pt modelId="{492D9FDB-2049-412C-9EC9-F54F32880597}" type="pres">
      <dgm:prSet presAssocID="{11BE10B1-E500-4F3E-BFB4-0DAB43F9D279}" presName="parentText" presStyleLbl="node1" presStyleIdx="4" presStyleCnt="6" custLinFactNeighborX="-5612" custLinFactNeighborY="-3066">
        <dgm:presLayoutVars>
          <dgm:chMax val="0"/>
          <dgm:bulletEnabled val="1"/>
        </dgm:presLayoutVars>
      </dgm:prSet>
      <dgm:spPr/>
    </dgm:pt>
    <dgm:pt modelId="{F2F04310-BD93-498A-B4D0-A8297C7D120B}" type="pres">
      <dgm:prSet presAssocID="{11BE10B1-E500-4F3E-BFB4-0DAB43F9D279}" presName="negativeSpace" presStyleCnt="0"/>
      <dgm:spPr/>
    </dgm:pt>
    <dgm:pt modelId="{53E972BB-6BDC-4ECA-BED7-2115ABE2FE80}" type="pres">
      <dgm:prSet presAssocID="{11BE10B1-E500-4F3E-BFB4-0DAB43F9D279}" presName="childText" presStyleLbl="conFgAcc1" presStyleIdx="4" presStyleCnt="6">
        <dgm:presLayoutVars>
          <dgm:bulletEnabled val="1"/>
        </dgm:presLayoutVars>
      </dgm:prSet>
      <dgm:spPr/>
    </dgm:pt>
    <dgm:pt modelId="{2C533573-4AC6-4CA0-8CE9-D6C05690AB3C}" type="pres">
      <dgm:prSet presAssocID="{4A8A64E0-0F18-47F7-B8AB-0752C9D7C5C1}" presName="spaceBetweenRectangles" presStyleCnt="0"/>
      <dgm:spPr/>
    </dgm:pt>
    <dgm:pt modelId="{71213FCF-2457-4445-B1E9-8B45FA85A22F}" type="pres">
      <dgm:prSet presAssocID="{685FE437-D9D7-44AC-A35B-F81E5DC815EB}" presName="parentLin" presStyleCnt="0"/>
      <dgm:spPr/>
    </dgm:pt>
    <dgm:pt modelId="{AF37DF5D-0294-4BA6-BEA8-54AE95702E8B}" type="pres">
      <dgm:prSet presAssocID="{685FE437-D9D7-44AC-A35B-F81E5DC815EB}" presName="parentLeftMargin" presStyleLbl="node1" presStyleIdx="4" presStyleCnt="6"/>
      <dgm:spPr/>
    </dgm:pt>
    <dgm:pt modelId="{180D4B78-798E-4CCB-A018-886110C13385}" type="pres">
      <dgm:prSet presAssocID="{685FE437-D9D7-44AC-A35B-F81E5DC815EB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12DC9AD3-0D8F-4D42-8126-ABCEAEE3DFDA}" type="pres">
      <dgm:prSet presAssocID="{685FE437-D9D7-44AC-A35B-F81E5DC815EB}" presName="negativeSpace" presStyleCnt="0"/>
      <dgm:spPr/>
    </dgm:pt>
    <dgm:pt modelId="{28DAB6DD-A5B8-46BF-9BDB-7B7D0E4BA79E}" type="pres">
      <dgm:prSet presAssocID="{685FE437-D9D7-44AC-A35B-F81E5DC815EB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777FB309-858B-4038-A27C-5C771467522F}" type="presOf" srcId="{4B5D7596-211E-4664-B769-20CB996D119B}" destId="{487E13DB-2E4C-4EF3-B5E3-76FF371D5E63}" srcOrd="0" destOrd="0" presId="urn:microsoft.com/office/officeart/2005/8/layout/list1"/>
    <dgm:cxn modelId="{07125910-7B07-485E-B780-BB81468D7F28}" type="presOf" srcId="{0CDA026B-4B46-41F4-8756-F369544A8268}" destId="{6BB21BC6-B11B-4991-AE98-8E85B2916ECC}" srcOrd="0" destOrd="0" presId="urn:microsoft.com/office/officeart/2005/8/layout/list1"/>
    <dgm:cxn modelId="{7F8D9A2A-BABF-4C77-AA87-A9F1CDCF74A9}" type="presOf" srcId="{E3BE67DC-D6BF-4C42-B2A5-ADD28AC4BBE0}" destId="{73CA720E-EB02-4294-9B3E-0111C6109C72}" srcOrd="1" destOrd="0" presId="urn:microsoft.com/office/officeart/2005/8/layout/list1"/>
    <dgm:cxn modelId="{5B021039-3187-4412-95C7-101C647F8DF1}" type="presOf" srcId="{0CDA026B-4B46-41F4-8756-F369544A8268}" destId="{78999665-1C27-46BD-B7E2-B1FC0298D207}" srcOrd="1" destOrd="0" presId="urn:microsoft.com/office/officeart/2005/8/layout/list1"/>
    <dgm:cxn modelId="{6671224F-B8BD-4EFE-981B-ED48EB156770}" srcId="{63828A6F-9ED4-40E2-9A30-2EFAB7B45CF0}" destId="{685FE437-D9D7-44AC-A35B-F81E5DC815EB}" srcOrd="5" destOrd="0" parTransId="{359A0F45-0E6C-4A12-A319-1CAC32FA87F4}" sibTransId="{2D793535-3354-4718-8991-1FECAFF5BCE4}"/>
    <dgm:cxn modelId="{730B4673-F31C-4B90-BCDF-568E2FF77465}" type="presOf" srcId="{ED8E33C5-0EEF-4766-87E0-E9F3E48AB4DF}" destId="{966EC6CB-EC0B-4ACD-92ED-7127DAC22E2F}" srcOrd="1" destOrd="0" presId="urn:microsoft.com/office/officeart/2005/8/layout/list1"/>
    <dgm:cxn modelId="{6FB62B75-A414-40EA-B424-20298C53CE8D}" type="presOf" srcId="{11BE10B1-E500-4F3E-BFB4-0DAB43F9D279}" destId="{492D9FDB-2049-412C-9EC9-F54F32880597}" srcOrd="1" destOrd="0" presId="urn:microsoft.com/office/officeart/2005/8/layout/list1"/>
    <dgm:cxn modelId="{66AC887C-21FE-48C8-9127-656658E0899C}" srcId="{63828A6F-9ED4-40E2-9A30-2EFAB7B45CF0}" destId="{11BE10B1-E500-4F3E-BFB4-0DAB43F9D279}" srcOrd="4" destOrd="0" parTransId="{51929FA1-CC5E-4D42-A94E-AB8086BE508A}" sibTransId="{4A8A64E0-0F18-47F7-B8AB-0752C9D7C5C1}"/>
    <dgm:cxn modelId="{89448891-E59E-4955-B1B4-50E0F35DF55D}" type="presOf" srcId="{63828A6F-9ED4-40E2-9A30-2EFAB7B45CF0}" destId="{0FE64DFF-BCDA-47AD-9636-5C5B33BDB22A}" srcOrd="0" destOrd="0" presId="urn:microsoft.com/office/officeart/2005/8/layout/list1"/>
    <dgm:cxn modelId="{72E2DC98-9E01-4379-A104-F61B95A2F5C3}" srcId="{63828A6F-9ED4-40E2-9A30-2EFAB7B45CF0}" destId="{4B5D7596-211E-4664-B769-20CB996D119B}" srcOrd="3" destOrd="0" parTransId="{2AB11F01-DFA0-472E-AC8D-963833ED7B27}" sibTransId="{78FF9807-4506-4E03-8340-CFE279BCC602}"/>
    <dgm:cxn modelId="{5B362499-46D9-479A-A189-36ED6BA3D871}" type="presOf" srcId="{685FE437-D9D7-44AC-A35B-F81E5DC815EB}" destId="{180D4B78-798E-4CCB-A018-886110C13385}" srcOrd="1" destOrd="0" presId="urn:microsoft.com/office/officeart/2005/8/layout/list1"/>
    <dgm:cxn modelId="{E9C362A0-B6F9-4B37-BBD6-F35B6ED51063}" type="presOf" srcId="{ED8E33C5-0EEF-4766-87E0-E9F3E48AB4DF}" destId="{2DEDE024-878A-4926-9CFC-335D7D3CE30E}" srcOrd="0" destOrd="0" presId="urn:microsoft.com/office/officeart/2005/8/layout/list1"/>
    <dgm:cxn modelId="{2CB483A5-4961-4E0F-B8A8-DFE1C70F3F91}" srcId="{63828A6F-9ED4-40E2-9A30-2EFAB7B45CF0}" destId="{E3BE67DC-D6BF-4C42-B2A5-ADD28AC4BBE0}" srcOrd="1" destOrd="0" parTransId="{8BC09F93-FA71-4077-989D-E5DF5BA1CB70}" sibTransId="{11986412-8BBD-4DAF-8643-5FB40F352CE4}"/>
    <dgm:cxn modelId="{C9AB2AA6-0550-49A0-B811-BA831580317F}" type="presOf" srcId="{E3BE67DC-D6BF-4C42-B2A5-ADD28AC4BBE0}" destId="{22CAFC5B-4732-4448-9A95-CF5DACF40B89}" srcOrd="0" destOrd="0" presId="urn:microsoft.com/office/officeart/2005/8/layout/list1"/>
    <dgm:cxn modelId="{F8687EA9-CF8E-4754-92DB-90A43DD00347}" srcId="{63828A6F-9ED4-40E2-9A30-2EFAB7B45CF0}" destId="{ED8E33C5-0EEF-4766-87E0-E9F3E48AB4DF}" srcOrd="0" destOrd="0" parTransId="{8FF2B250-80A6-4BFF-AF8C-798651F70949}" sibTransId="{AAD3E957-81F7-46D1-B1B4-5B8F8966E4D6}"/>
    <dgm:cxn modelId="{683249B9-E596-4FCD-9A8A-2C49C8937D8F}" srcId="{63828A6F-9ED4-40E2-9A30-2EFAB7B45CF0}" destId="{0CDA026B-4B46-41F4-8756-F369544A8268}" srcOrd="2" destOrd="0" parTransId="{0CE38313-634F-440B-AFB3-667B272BC192}" sibTransId="{E6AB72CB-6CBB-4575-B02C-EC8AFF6E404D}"/>
    <dgm:cxn modelId="{80EA8FC4-026B-40D6-9B45-27F9B4CB65CD}" type="presOf" srcId="{685FE437-D9D7-44AC-A35B-F81E5DC815EB}" destId="{AF37DF5D-0294-4BA6-BEA8-54AE95702E8B}" srcOrd="0" destOrd="0" presId="urn:microsoft.com/office/officeart/2005/8/layout/list1"/>
    <dgm:cxn modelId="{0A254DD5-9565-4277-AEA7-6305B8397AD2}" type="presOf" srcId="{4B5D7596-211E-4664-B769-20CB996D119B}" destId="{52EB49DC-5B4B-4271-9C03-6BE8C50D967E}" srcOrd="1" destOrd="0" presId="urn:microsoft.com/office/officeart/2005/8/layout/list1"/>
    <dgm:cxn modelId="{49DC98EA-0B11-4747-85F9-FBBEB1D4944E}" type="presOf" srcId="{11BE10B1-E500-4F3E-BFB4-0DAB43F9D279}" destId="{0473EFAC-1927-454A-A831-C142AB7A87C8}" srcOrd="0" destOrd="0" presId="urn:microsoft.com/office/officeart/2005/8/layout/list1"/>
    <dgm:cxn modelId="{BD187BBD-4026-438E-9BB3-230A666004D9}" type="presParOf" srcId="{0FE64DFF-BCDA-47AD-9636-5C5B33BDB22A}" destId="{948697D4-39DD-4D80-B847-20AB818542BD}" srcOrd="0" destOrd="0" presId="urn:microsoft.com/office/officeart/2005/8/layout/list1"/>
    <dgm:cxn modelId="{2AFD6CA2-4715-43FA-82F2-A4CFA242F9ED}" type="presParOf" srcId="{948697D4-39DD-4D80-B847-20AB818542BD}" destId="{2DEDE024-878A-4926-9CFC-335D7D3CE30E}" srcOrd="0" destOrd="0" presId="urn:microsoft.com/office/officeart/2005/8/layout/list1"/>
    <dgm:cxn modelId="{66950844-42BF-4576-B1DD-B9FE765937DA}" type="presParOf" srcId="{948697D4-39DD-4D80-B847-20AB818542BD}" destId="{966EC6CB-EC0B-4ACD-92ED-7127DAC22E2F}" srcOrd="1" destOrd="0" presId="urn:microsoft.com/office/officeart/2005/8/layout/list1"/>
    <dgm:cxn modelId="{8BB7291A-F57E-4E2D-9DB2-85BCB4604D38}" type="presParOf" srcId="{0FE64DFF-BCDA-47AD-9636-5C5B33BDB22A}" destId="{4FA82526-620C-412B-9F3D-CA54298914F8}" srcOrd="1" destOrd="0" presId="urn:microsoft.com/office/officeart/2005/8/layout/list1"/>
    <dgm:cxn modelId="{F309DDB2-AA5F-492D-B675-8FBADC84259D}" type="presParOf" srcId="{0FE64DFF-BCDA-47AD-9636-5C5B33BDB22A}" destId="{B8E1D9A4-3636-414B-84F7-98926198868E}" srcOrd="2" destOrd="0" presId="urn:microsoft.com/office/officeart/2005/8/layout/list1"/>
    <dgm:cxn modelId="{71FA14F3-6D57-41A5-B3BE-57B035E0DEEB}" type="presParOf" srcId="{0FE64DFF-BCDA-47AD-9636-5C5B33BDB22A}" destId="{9B59E6FA-BE1D-45C7-AFC5-A18FF8495F34}" srcOrd="3" destOrd="0" presId="urn:microsoft.com/office/officeart/2005/8/layout/list1"/>
    <dgm:cxn modelId="{9757D1B7-8DCE-495C-A783-4404F420B0C3}" type="presParOf" srcId="{0FE64DFF-BCDA-47AD-9636-5C5B33BDB22A}" destId="{F3D1C265-C0DF-4664-8487-AF283ECC25AB}" srcOrd="4" destOrd="0" presId="urn:microsoft.com/office/officeart/2005/8/layout/list1"/>
    <dgm:cxn modelId="{66A0DEFC-05BA-42FD-9FA3-609C1043A243}" type="presParOf" srcId="{F3D1C265-C0DF-4664-8487-AF283ECC25AB}" destId="{22CAFC5B-4732-4448-9A95-CF5DACF40B89}" srcOrd="0" destOrd="0" presId="urn:microsoft.com/office/officeart/2005/8/layout/list1"/>
    <dgm:cxn modelId="{ED5C308B-7890-4D64-910C-DD6F932E24DA}" type="presParOf" srcId="{F3D1C265-C0DF-4664-8487-AF283ECC25AB}" destId="{73CA720E-EB02-4294-9B3E-0111C6109C72}" srcOrd="1" destOrd="0" presId="urn:microsoft.com/office/officeart/2005/8/layout/list1"/>
    <dgm:cxn modelId="{495B7CF6-8FCF-41AB-9267-E5A0B63B895E}" type="presParOf" srcId="{0FE64DFF-BCDA-47AD-9636-5C5B33BDB22A}" destId="{974BF5E0-0BED-4B17-8BF2-987AD2AEC213}" srcOrd="5" destOrd="0" presId="urn:microsoft.com/office/officeart/2005/8/layout/list1"/>
    <dgm:cxn modelId="{5945F37D-501F-4ED3-B2AA-FE2B52EDC1D1}" type="presParOf" srcId="{0FE64DFF-BCDA-47AD-9636-5C5B33BDB22A}" destId="{B11052BC-514F-45A2-8534-5975B8FA5449}" srcOrd="6" destOrd="0" presId="urn:microsoft.com/office/officeart/2005/8/layout/list1"/>
    <dgm:cxn modelId="{2199D4CA-3DE5-4438-8784-929650CEAD9B}" type="presParOf" srcId="{0FE64DFF-BCDA-47AD-9636-5C5B33BDB22A}" destId="{98C740FA-8C24-4B3F-87F7-71F61A8EAD78}" srcOrd="7" destOrd="0" presId="urn:microsoft.com/office/officeart/2005/8/layout/list1"/>
    <dgm:cxn modelId="{E55C7A9A-91D7-43B1-BC75-461D8FF7117C}" type="presParOf" srcId="{0FE64DFF-BCDA-47AD-9636-5C5B33BDB22A}" destId="{4ED9C520-9296-4E89-A765-31940703DE17}" srcOrd="8" destOrd="0" presId="urn:microsoft.com/office/officeart/2005/8/layout/list1"/>
    <dgm:cxn modelId="{CB782488-DEB6-4C3A-A492-7896AFE123C6}" type="presParOf" srcId="{4ED9C520-9296-4E89-A765-31940703DE17}" destId="{6BB21BC6-B11B-4991-AE98-8E85B2916ECC}" srcOrd="0" destOrd="0" presId="urn:microsoft.com/office/officeart/2005/8/layout/list1"/>
    <dgm:cxn modelId="{44EBFB4B-CEAA-418E-BF87-6ABB6FD29DF4}" type="presParOf" srcId="{4ED9C520-9296-4E89-A765-31940703DE17}" destId="{78999665-1C27-46BD-B7E2-B1FC0298D207}" srcOrd="1" destOrd="0" presId="urn:microsoft.com/office/officeart/2005/8/layout/list1"/>
    <dgm:cxn modelId="{4CF91E29-DAF2-4932-92B9-262131F66F43}" type="presParOf" srcId="{0FE64DFF-BCDA-47AD-9636-5C5B33BDB22A}" destId="{E2DA0E60-DDBE-4213-A947-7043EBD4C34F}" srcOrd="9" destOrd="0" presId="urn:microsoft.com/office/officeart/2005/8/layout/list1"/>
    <dgm:cxn modelId="{57021484-B8E9-4335-9707-169FEC9BE2EA}" type="presParOf" srcId="{0FE64DFF-BCDA-47AD-9636-5C5B33BDB22A}" destId="{4EE57A51-C4D2-4170-AB71-84993928ABAF}" srcOrd="10" destOrd="0" presId="urn:microsoft.com/office/officeart/2005/8/layout/list1"/>
    <dgm:cxn modelId="{F8752A3D-970A-4324-A8DA-85006CE3DD54}" type="presParOf" srcId="{0FE64DFF-BCDA-47AD-9636-5C5B33BDB22A}" destId="{D211CD57-A450-46D3-86FC-EE9B4455AAA8}" srcOrd="11" destOrd="0" presId="urn:microsoft.com/office/officeart/2005/8/layout/list1"/>
    <dgm:cxn modelId="{9F65F9F0-9BCA-4FE6-ADF5-6F5D83A700CA}" type="presParOf" srcId="{0FE64DFF-BCDA-47AD-9636-5C5B33BDB22A}" destId="{CC1EE629-1E83-497C-9E04-C9DD38891CFD}" srcOrd="12" destOrd="0" presId="urn:microsoft.com/office/officeart/2005/8/layout/list1"/>
    <dgm:cxn modelId="{7F8981A0-6868-4FD9-AE54-D2EA6F95AEC3}" type="presParOf" srcId="{CC1EE629-1E83-497C-9E04-C9DD38891CFD}" destId="{487E13DB-2E4C-4EF3-B5E3-76FF371D5E63}" srcOrd="0" destOrd="0" presId="urn:microsoft.com/office/officeart/2005/8/layout/list1"/>
    <dgm:cxn modelId="{26EC1F2D-D54A-4FF2-A883-F51196814454}" type="presParOf" srcId="{CC1EE629-1E83-497C-9E04-C9DD38891CFD}" destId="{52EB49DC-5B4B-4271-9C03-6BE8C50D967E}" srcOrd="1" destOrd="0" presId="urn:microsoft.com/office/officeart/2005/8/layout/list1"/>
    <dgm:cxn modelId="{23D8D9AE-E640-46DE-8E6B-4DF6BF3F5D04}" type="presParOf" srcId="{0FE64DFF-BCDA-47AD-9636-5C5B33BDB22A}" destId="{DC2A4B05-E17B-4D39-A6A8-3BB6FB6B1D10}" srcOrd="13" destOrd="0" presId="urn:microsoft.com/office/officeart/2005/8/layout/list1"/>
    <dgm:cxn modelId="{210DEFBB-0373-4BAA-81D1-C0253640124C}" type="presParOf" srcId="{0FE64DFF-BCDA-47AD-9636-5C5B33BDB22A}" destId="{906CF733-2F50-484A-A276-474721B43C33}" srcOrd="14" destOrd="0" presId="urn:microsoft.com/office/officeart/2005/8/layout/list1"/>
    <dgm:cxn modelId="{3A6BB3EC-260A-4A31-90BE-131578641661}" type="presParOf" srcId="{0FE64DFF-BCDA-47AD-9636-5C5B33BDB22A}" destId="{F2BB8DA9-0D5F-42D1-A2A0-B9F5CED14D20}" srcOrd="15" destOrd="0" presId="urn:microsoft.com/office/officeart/2005/8/layout/list1"/>
    <dgm:cxn modelId="{29090332-A768-4EDA-8149-E4CAF44E512C}" type="presParOf" srcId="{0FE64DFF-BCDA-47AD-9636-5C5B33BDB22A}" destId="{9B3B94F1-20AD-467D-92AD-AB308F5CFAB4}" srcOrd="16" destOrd="0" presId="urn:microsoft.com/office/officeart/2005/8/layout/list1"/>
    <dgm:cxn modelId="{4F6702C9-07E9-4BBD-A475-542372F3A9B5}" type="presParOf" srcId="{9B3B94F1-20AD-467D-92AD-AB308F5CFAB4}" destId="{0473EFAC-1927-454A-A831-C142AB7A87C8}" srcOrd="0" destOrd="0" presId="urn:microsoft.com/office/officeart/2005/8/layout/list1"/>
    <dgm:cxn modelId="{7B26A458-DFE2-4B32-B552-0E1CE2D1AD73}" type="presParOf" srcId="{9B3B94F1-20AD-467D-92AD-AB308F5CFAB4}" destId="{492D9FDB-2049-412C-9EC9-F54F32880597}" srcOrd="1" destOrd="0" presId="urn:microsoft.com/office/officeart/2005/8/layout/list1"/>
    <dgm:cxn modelId="{0E92C5DD-8489-4852-83E9-3CAAA5C5435A}" type="presParOf" srcId="{0FE64DFF-BCDA-47AD-9636-5C5B33BDB22A}" destId="{F2F04310-BD93-498A-B4D0-A8297C7D120B}" srcOrd="17" destOrd="0" presId="urn:microsoft.com/office/officeart/2005/8/layout/list1"/>
    <dgm:cxn modelId="{623E0A64-45EF-4919-9F30-D86FFC96065C}" type="presParOf" srcId="{0FE64DFF-BCDA-47AD-9636-5C5B33BDB22A}" destId="{53E972BB-6BDC-4ECA-BED7-2115ABE2FE80}" srcOrd="18" destOrd="0" presId="urn:microsoft.com/office/officeart/2005/8/layout/list1"/>
    <dgm:cxn modelId="{30BC6F14-AFD3-4428-9584-845A30ADFA67}" type="presParOf" srcId="{0FE64DFF-BCDA-47AD-9636-5C5B33BDB22A}" destId="{2C533573-4AC6-4CA0-8CE9-D6C05690AB3C}" srcOrd="19" destOrd="0" presId="urn:microsoft.com/office/officeart/2005/8/layout/list1"/>
    <dgm:cxn modelId="{6C09B323-9353-4327-8477-483D3484701D}" type="presParOf" srcId="{0FE64DFF-BCDA-47AD-9636-5C5B33BDB22A}" destId="{71213FCF-2457-4445-B1E9-8B45FA85A22F}" srcOrd="20" destOrd="0" presId="urn:microsoft.com/office/officeart/2005/8/layout/list1"/>
    <dgm:cxn modelId="{24393567-2452-4000-8FE5-FF7B98D8F822}" type="presParOf" srcId="{71213FCF-2457-4445-B1E9-8B45FA85A22F}" destId="{AF37DF5D-0294-4BA6-BEA8-54AE95702E8B}" srcOrd="0" destOrd="0" presId="urn:microsoft.com/office/officeart/2005/8/layout/list1"/>
    <dgm:cxn modelId="{FA250019-6DD8-47AB-950A-4092047D4AC1}" type="presParOf" srcId="{71213FCF-2457-4445-B1E9-8B45FA85A22F}" destId="{180D4B78-798E-4CCB-A018-886110C13385}" srcOrd="1" destOrd="0" presId="urn:microsoft.com/office/officeart/2005/8/layout/list1"/>
    <dgm:cxn modelId="{3B0E86AF-645F-4A88-9B78-3C6AFB4F42C0}" type="presParOf" srcId="{0FE64DFF-BCDA-47AD-9636-5C5B33BDB22A}" destId="{12DC9AD3-0D8F-4D42-8126-ABCEAEE3DFDA}" srcOrd="21" destOrd="0" presId="urn:microsoft.com/office/officeart/2005/8/layout/list1"/>
    <dgm:cxn modelId="{26EA5656-EC29-4D8C-8624-FA685B5FA04D}" type="presParOf" srcId="{0FE64DFF-BCDA-47AD-9636-5C5B33BDB22A}" destId="{28DAB6DD-A5B8-46BF-9BDB-7B7D0E4BA79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3828A6F-9ED4-40E2-9A30-2EFAB7B45CF0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8E33C5-0EEF-4766-87E0-E9F3E48AB4DF}">
      <dgm:prSet phldrT="[Текст]" custT="1"/>
      <dgm:spPr/>
      <dgm:t>
        <a:bodyPr/>
        <a:lstStyle/>
        <a:p>
          <a:r>
            <a:rPr lang="ru-RU" sz="2000" b="1" i="0" dirty="0">
              <a:solidFill>
                <a:srgbClr val="002060"/>
              </a:solidFill>
              <a:latin typeface="Georgia" panose="02040502050405020303" pitchFamily="18" charset="0"/>
            </a:rPr>
            <a:t>собственное обучение любой формы обучения (очная, вечерняя, заочная, иная)</a:t>
          </a:r>
          <a:endParaRPr lang="ru-RU" sz="20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8FF2B250-80A6-4BFF-AF8C-798651F70949}" type="parTrans" cxnId="{F8687EA9-CF8E-4754-92DB-90A43DD00347}">
      <dgm:prSet/>
      <dgm:spPr/>
      <dgm:t>
        <a:bodyPr/>
        <a:lstStyle/>
        <a:p>
          <a:endParaRPr lang="ru-RU" sz="1200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AAD3E957-81F7-46D1-B1B4-5B8F8966E4D6}" type="sibTrans" cxnId="{F8687EA9-CF8E-4754-92DB-90A43DD00347}">
      <dgm:prSet/>
      <dgm:spPr/>
      <dgm:t>
        <a:bodyPr/>
        <a:lstStyle/>
        <a:p>
          <a:endParaRPr lang="ru-RU" sz="1200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E3BE67DC-D6BF-4C42-B2A5-ADD28AC4BBE0}">
      <dgm:prSet phldrT="[Текст]" custT="1"/>
      <dgm:spPr/>
      <dgm:t>
        <a:bodyPr/>
        <a:lstStyle/>
        <a:p>
          <a:r>
            <a:rPr lang="ru-RU" sz="2000" b="1" i="0" dirty="0">
              <a:solidFill>
                <a:srgbClr val="002060"/>
              </a:solidFill>
              <a:latin typeface="Georgia" panose="02040502050405020303" pitchFamily="18" charset="0"/>
            </a:rPr>
            <a:t>обучение своего ребенка (детей) в возрасте до 24 лет по очной форме обучения</a:t>
          </a:r>
          <a:endParaRPr lang="ru-RU" sz="20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8BC09F93-FA71-4077-989D-E5DF5BA1CB70}" type="parTrans" cxnId="{2CB483A5-4961-4E0F-B8A8-DFE1C70F3F91}">
      <dgm:prSet/>
      <dgm:spPr/>
      <dgm:t>
        <a:bodyPr/>
        <a:lstStyle/>
        <a:p>
          <a:endParaRPr lang="ru-RU" sz="1200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11986412-8BBD-4DAF-8643-5FB40F352CE4}" type="sibTrans" cxnId="{2CB483A5-4961-4E0F-B8A8-DFE1C70F3F91}">
      <dgm:prSet/>
      <dgm:spPr/>
      <dgm:t>
        <a:bodyPr/>
        <a:lstStyle/>
        <a:p>
          <a:endParaRPr lang="ru-RU" sz="1200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0CDA026B-4B46-41F4-8756-F369544A8268}">
      <dgm:prSet phldrT="[Текст]" custT="1"/>
      <dgm:spPr/>
      <dgm:t>
        <a:bodyPr/>
        <a:lstStyle/>
        <a:p>
          <a:r>
            <a:rPr lang="ru-RU" sz="1900" b="1" i="0" dirty="0">
              <a:solidFill>
                <a:srgbClr val="002060"/>
              </a:solidFill>
              <a:latin typeface="Georgia" panose="02040502050405020303" pitchFamily="18" charset="0"/>
            </a:rPr>
            <a:t>обучение своего опекаемого подопечного (подопечных) в возрасте до 18 лет по очной форме обучения</a:t>
          </a:r>
          <a:endParaRPr lang="ru-RU" sz="19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0CE38313-634F-440B-AFB3-667B272BC192}" type="parTrans" cxnId="{683249B9-E596-4FCD-9A8A-2C49C8937D8F}">
      <dgm:prSet/>
      <dgm:spPr/>
      <dgm:t>
        <a:bodyPr/>
        <a:lstStyle/>
        <a:p>
          <a:endParaRPr lang="ru-RU" sz="1200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E6AB72CB-6CBB-4575-B02C-EC8AFF6E404D}" type="sibTrans" cxnId="{683249B9-E596-4FCD-9A8A-2C49C8937D8F}">
      <dgm:prSet/>
      <dgm:spPr/>
      <dgm:t>
        <a:bodyPr/>
        <a:lstStyle/>
        <a:p>
          <a:endParaRPr lang="ru-RU" sz="1200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4B5D7596-211E-4664-B769-20CB996D119B}">
      <dgm:prSet custT="1"/>
      <dgm:spPr/>
      <dgm:t>
        <a:bodyPr/>
        <a:lstStyle/>
        <a:p>
          <a:r>
            <a:rPr lang="ru-RU" sz="1800" b="1" i="0" dirty="0">
              <a:solidFill>
                <a:srgbClr val="002060"/>
              </a:solidFill>
              <a:latin typeface="Georgia" panose="02040502050405020303" pitchFamily="18" charset="0"/>
            </a:rPr>
            <a:t>обучение бывших своих опекаемых подопечных в возрасте до 24 лет (после прекращения над ними опеки или попечительства) по очной форме обучения</a:t>
          </a:r>
          <a:endParaRPr lang="ru-RU" sz="18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2AB11F01-DFA0-472E-AC8D-963833ED7B27}" type="parTrans" cxnId="{72E2DC98-9E01-4379-A104-F61B95A2F5C3}">
      <dgm:prSet/>
      <dgm:spPr/>
      <dgm:t>
        <a:bodyPr/>
        <a:lstStyle/>
        <a:p>
          <a:endParaRPr lang="ru-RU" sz="1200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78FF9807-4506-4E03-8340-CFE279BCC602}" type="sibTrans" cxnId="{72E2DC98-9E01-4379-A104-F61B95A2F5C3}">
      <dgm:prSet/>
      <dgm:spPr/>
      <dgm:t>
        <a:bodyPr/>
        <a:lstStyle/>
        <a:p>
          <a:endParaRPr lang="ru-RU" sz="1200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11BE10B1-E500-4F3E-BFB4-0DAB43F9D279}">
      <dgm:prSet custT="1"/>
      <dgm:spPr/>
      <dgm:t>
        <a:bodyPr/>
        <a:lstStyle/>
        <a:p>
          <a:r>
            <a:rPr lang="ru-RU" sz="1400" b="1" i="0" dirty="0">
              <a:solidFill>
                <a:srgbClr val="002060"/>
              </a:solidFill>
              <a:latin typeface="Georgia" panose="02040502050405020303" pitchFamily="18" charset="0"/>
            </a:rPr>
            <a:t>обучение своего брата или сестры в возрасте до 24 лет по очной форме обучения, приходящимся ему полнородными (т.е. имеющими с ним общих отца и мать) либо неполнородными (т.е. имеющими с ним только одного общего родителя)</a:t>
          </a:r>
          <a:endParaRPr lang="ru-RU" sz="14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51929FA1-CC5E-4D42-A94E-AB8086BE508A}" type="parTrans" cxnId="{66AC887C-21FE-48C8-9127-656658E0899C}">
      <dgm:prSet/>
      <dgm:spPr/>
      <dgm:t>
        <a:bodyPr/>
        <a:lstStyle/>
        <a:p>
          <a:endParaRPr lang="ru-RU" sz="1200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4A8A64E0-0F18-47F7-B8AB-0752C9D7C5C1}" type="sibTrans" cxnId="{66AC887C-21FE-48C8-9127-656658E0899C}">
      <dgm:prSet/>
      <dgm:spPr/>
      <dgm:t>
        <a:bodyPr/>
        <a:lstStyle/>
        <a:p>
          <a:endParaRPr lang="ru-RU" sz="1200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685FE437-D9D7-44AC-A35B-F81E5DC815EB}">
      <dgm:prSet custT="1"/>
      <dgm:spPr/>
      <dgm:t>
        <a:bodyPr/>
        <a:lstStyle/>
        <a:p>
          <a:r>
            <a:rPr lang="ru-RU" sz="2000" b="1" i="0" dirty="0">
              <a:solidFill>
                <a:srgbClr val="002060"/>
              </a:solidFill>
              <a:latin typeface="Georgia" panose="02040502050405020303" pitchFamily="18" charset="0"/>
            </a:rPr>
            <a:t>обучение своего супруга (супруги) по очной форме обучения (в отношении расходов по обучению начиная с 1 января 2024 года)</a:t>
          </a:r>
          <a:endParaRPr lang="ru-RU" sz="2000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359A0F45-0E6C-4A12-A319-1CAC32FA87F4}" type="parTrans" cxnId="{6671224F-B8BD-4EFE-981B-ED48EB156770}">
      <dgm:prSet/>
      <dgm:spPr/>
      <dgm:t>
        <a:bodyPr/>
        <a:lstStyle/>
        <a:p>
          <a:endParaRPr lang="ru-RU" sz="1200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2D793535-3354-4718-8991-1FECAFF5BCE4}" type="sibTrans" cxnId="{6671224F-B8BD-4EFE-981B-ED48EB156770}">
      <dgm:prSet/>
      <dgm:spPr/>
      <dgm:t>
        <a:bodyPr/>
        <a:lstStyle/>
        <a:p>
          <a:endParaRPr lang="ru-RU" sz="1200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0FE64DFF-BCDA-47AD-9636-5C5B33BDB22A}" type="pres">
      <dgm:prSet presAssocID="{63828A6F-9ED4-40E2-9A30-2EFAB7B45CF0}" presName="linear" presStyleCnt="0">
        <dgm:presLayoutVars>
          <dgm:dir/>
          <dgm:animLvl val="lvl"/>
          <dgm:resizeHandles val="exact"/>
        </dgm:presLayoutVars>
      </dgm:prSet>
      <dgm:spPr/>
    </dgm:pt>
    <dgm:pt modelId="{948697D4-39DD-4D80-B847-20AB818542BD}" type="pres">
      <dgm:prSet presAssocID="{ED8E33C5-0EEF-4766-87E0-E9F3E48AB4DF}" presName="parentLin" presStyleCnt="0"/>
      <dgm:spPr/>
    </dgm:pt>
    <dgm:pt modelId="{2DEDE024-878A-4926-9CFC-335D7D3CE30E}" type="pres">
      <dgm:prSet presAssocID="{ED8E33C5-0EEF-4766-87E0-E9F3E48AB4DF}" presName="parentLeftMargin" presStyleLbl="node1" presStyleIdx="0" presStyleCnt="6"/>
      <dgm:spPr/>
    </dgm:pt>
    <dgm:pt modelId="{966EC6CB-EC0B-4ACD-92ED-7127DAC22E2F}" type="pres">
      <dgm:prSet presAssocID="{ED8E33C5-0EEF-4766-87E0-E9F3E48AB4DF}" presName="parentText" presStyleLbl="node1" presStyleIdx="0" presStyleCnt="6" custScaleX="124374" custLinFactNeighborX="-5612" custLinFactNeighborY="-10842">
        <dgm:presLayoutVars>
          <dgm:chMax val="0"/>
          <dgm:bulletEnabled val="1"/>
        </dgm:presLayoutVars>
      </dgm:prSet>
      <dgm:spPr/>
    </dgm:pt>
    <dgm:pt modelId="{4FA82526-620C-412B-9F3D-CA54298914F8}" type="pres">
      <dgm:prSet presAssocID="{ED8E33C5-0EEF-4766-87E0-E9F3E48AB4DF}" presName="negativeSpace" presStyleCnt="0"/>
      <dgm:spPr/>
    </dgm:pt>
    <dgm:pt modelId="{B8E1D9A4-3636-414B-84F7-98926198868E}" type="pres">
      <dgm:prSet presAssocID="{ED8E33C5-0EEF-4766-87E0-E9F3E48AB4DF}" presName="childText" presStyleLbl="conFgAcc1" presStyleIdx="0" presStyleCnt="6">
        <dgm:presLayoutVars>
          <dgm:bulletEnabled val="1"/>
        </dgm:presLayoutVars>
      </dgm:prSet>
      <dgm:spPr/>
    </dgm:pt>
    <dgm:pt modelId="{9B59E6FA-BE1D-45C7-AFC5-A18FF8495F34}" type="pres">
      <dgm:prSet presAssocID="{AAD3E957-81F7-46D1-B1B4-5B8F8966E4D6}" presName="spaceBetweenRectangles" presStyleCnt="0"/>
      <dgm:spPr/>
    </dgm:pt>
    <dgm:pt modelId="{F3D1C265-C0DF-4664-8487-AF283ECC25AB}" type="pres">
      <dgm:prSet presAssocID="{E3BE67DC-D6BF-4C42-B2A5-ADD28AC4BBE0}" presName="parentLin" presStyleCnt="0"/>
      <dgm:spPr/>
    </dgm:pt>
    <dgm:pt modelId="{22CAFC5B-4732-4448-9A95-CF5DACF40B89}" type="pres">
      <dgm:prSet presAssocID="{E3BE67DC-D6BF-4C42-B2A5-ADD28AC4BBE0}" presName="parentLeftMargin" presStyleLbl="node1" presStyleIdx="0" presStyleCnt="6"/>
      <dgm:spPr/>
    </dgm:pt>
    <dgm:pt modelId="{73CA720E-EB02-4294-9B3E-0111C6109C72}" type="pres">
      <dgm:prSet presAssocID="{E3BE67DC-D6BF-4C42-B2A5-ADD28AC4BBE0}" presName="parentText" presStyleLbl="node1" presStyleIdx="1" presStyleCnt="6" custScaleX="124375" custLinFactNeighborX="-5612" custLinFactNeighborY="-5556">
        <dgm:presLayoutVars>
          <dgm:chMax val="0"/>
          <dgm:bulletEnabled val="1"/>
        </dgm:presLayoutVars>
      </dgm:prSet>
      <dgm:spPr/>
    </dgm:pt>
    <dgm:pt modelId="{974BF5E0-0BED-4B17-8BF2-987AD2AEC213}" type="pres">
      <dgm:prSet presAssocID="{E3BE67DC-D6BF-4C42-B2A5-ADD28AC4BBE0}" presName="negativeSpace" presStyleCnt="0"/>
      <dgm:spPr/>
    </dgm:pt>
    <dgm:pt modelId="{B11052BC-514F-45A2-8534-5975B8FA5449}" type="pres">
      <dgm:prSet presAssocID="{E3BE67DC-D6BF-4C42-B2A5-ADD28AC4BBE0}" presName="childText" presStyleLbl="conFgAcc1" presStyleIdx="1" presStyleCnt="6">
        <dgm:presLayoutVars>
          <dgm:bulletEnabled val="1"/>
        </dgm:presLayoutVars>
      </dgm:prSet>
      <dgm:spPr/>
    </dgm:pt>
    <dgm:pt modelId="{98C740FA-8C24-4B3F-87F7-71F61A8EAD78}" type="pres">
      <dgm:prSet presAssocID="{11986412-8BBD-4DAF-8643-5FB40F352CE4}" presName="spaceBetweenRectangles" presStyleCnt="0"/>
      <dgm:spPr/>
    </dgm:pt>
    <dgm:pt modelId="{4ED9C520-9296-4E89-A765-31940703DE17}" type="pres">
      <dgm:prSet presAssocID="{0CDA026B-4B46-41F4-8756-F369544A8268}" presName="parentLin" presStyleCnt="0"/>
      <dgm:spPr/>
    </dgm:pt>
    <dgm:pt modelId="{6BB21BC6-B11B-4991-AE98-8E85B2916ECC}" type="pres">
      <dgm:prSet presAssocID="{0CDA026B-4B46-41F4-8756-F369544A8268}" presName="parentLeftMargin" presStyleLbl="node1" presStyleIdx="1" presStyleCnt="6"/>
      <dgm:spPr/>
    </dgm:pt>
    <dgm:pt modelId="{78999665-1C27-46BD-B7E2-B1FC0298D207}" type="pres">
      <dgm:prSet presAssocID="{0CDA026B-4B46-41F4-8756-F369544A8268}" presName="parentText" presStyleLbl="node1" presStyleIdx="2" presStyleCnt="6" custScaleX="124195">
        <dgm:presLayoutVars>
          <dgm:chMax val="0"/>
          <dgm:bulletEnabled val="1"/>
        </dgm:presLayoutVars>
      </dgm:prSet>
      <dgm:spPr/>
    </dgm:pt>
    <dgm:pt modelId="{E2DA0E60-DDBE-4213-A947-7043EBD4C34F}" type="pres">
      <dgm:prSet presAssocID="{0CDA026B-4B46-41F4-8756-F369544A8268}" presName="negativeSpace" presStyleCnt="0"/>
      <dgm:spPr/>
    </dgm:pt>
    <dgm:pt modelId="{4EE57A51-C4D2-4170-AB71-84993928ABAF}" type="pres">
      <dgm:prSet presAssocID="{0CDA026B-4B46-41F4-8756-F369544A8268}" presName="childText" presStyleLbl="conFgAcc1" presStyleIdx="2" presStyleCnt="6">
        <dgm:presLayoutVars>
          <dgm:bulletEnabled val="1"/>
        </dgm:presLayoutVars>
      </dgm:prSet>
      <dgm:spPr/>
    </dgm:pt>
    <dgm:pt modelId="{D211CD57-A450-46D3-86FC-EE9B4455AAA8}" type="pres">
      <dgm:prSet presAssocID="{E6AB72CB-6CBB-4575-B02C-EC8AFF6E404D}" presName="spaceBetweenRectangles" presStyleCnt="0"/>
      <dgm:spPr/>
    </dgm:pt>
    <dgm:pt modelId="{CC1EE629-1E83-497C-9E04-C9DD38891CFD}" type="pres">
      <dgm:prSet presAssocID="{4B5D7596-211E-4664-B769-20CB996D119B}" presName="parentLin" presStyleCnt="0"/>
      <dgm:spPr/>
    </dgm:pt>
    <dgm:pt modelId="{487E13DB-2E4C-4EF3-B5E3-76FF371D5E63}" type="pres">
      <dgm:prSet presAssocID="{4B5D7596-211E-4664-B769-20CB996D119B}" presName="parentLeftMargin" presStyleLbl="node1" presStyleIdx="2" presStyleCnt="6"/>
      <dgm:spPr/>
    </dgm:pt>
    <dgm:pt modelId="{52EB49DC-5B4B-4271-9C03-6BE8C50D967E}" type="pres">
      <dgm:prSet presAssocID="{4B5D7596-211E-4664-B769-20CB996D119B}" presName="parentText" presStyleLbl="node1" presStyleIdx="3" presStyleCnt="6" custScaleX="124375" custLinFactNeighborX="-5612" custLinFactNeighborY="4235">
        <dgm:presLayoutVars>
          <dgm:chMax val="0"/>
          <dgm:bulletEnabled val="1"/>
        </dgm:presLayoutVars>
      </dgm:prSet>
      <dgm:spPr/>
    </dgm:pt>
    <dgm:pt modelId="{DC2A4B05-E17B-4D39-A6A8-3BB6FB6B1D10}" type="pres">
      <dgm:prSet presAssocID="{4B5D7596-211E-4664-B769-20CB996D119B}" presName="negativeSpace" presStyleCnt="0"/>
      <dgm:spPr/>
    </dgm:pt>
    <dgm:pt modelId="{906CF733-2F50-484A-A276-474721B43C33}" type="pres">
      <dgm:prSet presAssocID="{4B5D7596-211E-4664-B769-20CB996D119B}" presName="childText" presStyleLbl="conFgAcc1" presStyleIdx="3" presStyleCnt="6">
        <dgm:presLayoutVars>
          <dgm:bulletEnabled val="1"/>
        </dgm:presLayoutVars>
      </dgm:prSet>
      <dgm:spPr/>
    </dgm:pt>
    <dgm:pt modelId="{F2BB8DA9-0D5F-42D1-A2A0-B9F5CED14D20}" type="pres">
      <dgm:prSet presAssocID="{78FF9807-4506-4E03-8340-CFE279BCC602}" presName="spaceBetweenRectangles" presStyleCnt="0"/>
      <dgm:spPr/>
    </dgm:pt>
    <dgm:pt modelId="{9B3B94F1-20AD-467D-92AD-AB308F5CFAB4}" type="pres">
      <dgm:prSet presAssocID="{11BE10B1-E500-4F3E-BFB4-0DAB43F9D279}" presName="parentLin" presStyleCnt="0"/>
      <dgm:spPr/>
    </dgm:pt>
    <dgm:pt modelId="{0473EFAC-1927-454A-A831-C142AB7A87C8}" type="pres">
      <dgm:prSet presAssocID="{11BE10B1-E500-4F3E-BFB4-0DAB43F9D279}" presName="parentLeftMargin" presStyleLbl="node1" presStyleIdx="3" presStyleCnt="6"/>
      <dgm:spPr/>
    </dgm:pt>
    <dgm:pt modelId="{492D9FDB-2049-412C-9EC9-F54F32880597}" type="pres">
      <dgm:prSet presAssocID="{11BE10B1-E500-4F3E-BFB4-0DAB43F9D279}" presName="parentText" presStyleLbl="node1" presStyleIdx="4" presStyleCnt="6" custScaleX="124374" custLinFactNeighborX="-5612" custLinFactNeighborY="-3066">
        <dgm:presLayoutVars>
          <dgm:chMax val="0"/>
          <dgm:bulletEnabled val="1"/>
        </dgm:presLayoutVars>
      </dgm:prSet>
      <dgm:spPr/>
    </dgm:pt>
    <dgm:pt modelId="{F2F04310-BD93-498A-B4D0-A8297C7D120B}" type="pres">
      <dgm:prSet presAssocID="{11BE10B1-E500-4F3E-BFB4-0DAB43F9D279}" presName="negativeSpace" presStyleCnt="0"/>
      <dgm:spPr/>
    </dgm:pt>
    <dgm:pt modelId="{53E972BB-6BDC-4ECA-BED7-2115ABE2FE80}" type="pres">
      <dgm:prSet presAssocID="{11BE10B1-E500-4F3E-BFB4-0DAB43F9D279}" presName="childText" presStyleLbl="conFgAcc1" presStyleIdx="4" presStyleCnt="6" custLinFactNeighborY="72138">
        <dgm:presLayoutVars>
          <dgm:bulletEnabled val="1"/>
        </dgm:presLayoutVars>
      </dgm:prSet>
      <dgm:spPr/>
    </dgm:pt>
    <dgm:pt modelId="{2C533573-4AC6-4CA0-8CE9-D6C05690AB3C}" type="pres">
      <dgm:prSet presAssocID="{4A8A64E0-0F18-47F7-B8AB-0752C9D7C5C1}" presName="spaceBetweenRectangles" presStyleCnt="0"/>
      <dgm:spPr/>
    </dgm:pt>
    <dgm:pt modelId="{71213FCF-2457-4445-B1E9-8B45FA85A22F}" type="pres">
      <dgm:prSet presAssocID="{685FE437-D9D7-44AC-A35B-F81E5DC815EB}" presName="parentLin" presStyleCnt="0"/>
      <dgm:spPr/>
    </dgm:pt>
    <dgm:pt modelId="{AF37DF5D-0294-4BA6-BEA8-54AE95702E8B}" type="pres">
      <dgm:prSet presAssocID="{685FE437-D9D7-44AC-A35B-F81E5DC815EB}" presName="parentLeftMargin" presStyleLbl="node1" presStyleIdx="4" presStyleCnt="6"/>
      <dgm:spPr/>
    </dgm:pt>
    <dgm:pt modelId="{180D4B78-798E-4CCB-A018-886110C13385}" type="pres">
      <dgm:prSet presAssocID="{685FE437-D9D7-44AC-A35B-F81E5DC815EB}" presName="parentText" presStyleLbl="node1" presStyleIdx="5" presStyleCnt="6" custScaleX="124997" custScaleY="124393" custLinFactNeighborX="-5612" custLinFactNeighborY="1830">
        <dgm:presLayoutVars>
          <dgm:chMax val="0"/>
          <dgm:bulletEnabled val="1"/>
        </dgm:presLayoutVars>
      </dgm:prSet>
      <dgm:spPr/>
    </dgm:pt>
    <dgm:pt modelId="{12DC9AD3-0D8F-4D42-8126-ABCEAEE3DFDA}" type="pres">
      <dgm:prSet presAssocID="{685FE437-D9D7-44AC-A35B-F81E5DC815EB}" presName="negativeSpace" presStyleCnt="0"/>
      <dgm:spPr/>
    </dgm:pt>
    <dgm:pt modelId="{28DAB6DD-A5B8-46BF-9BDB-7B7D0E4BA79E}" type="pres">
      <dgm:prSet presAssocID="{685FE437-D9D7-44AC-A35B-F81E5DC815EB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777FB309-858B-4038-A27C-5C771467522F}" type="presOf" srcId="{4B5D7596-211E-4664-B769-20CB996D119B}" destId="{487E13DB-2E4C-4EF3-B5E3-76FF371D5E63}" srcOrd="0" destOrd="0" presId="urn:microsoft.com/office/officeart/2005/8/layout/list1"/>
    <dgm:cxn modelId="{07125910-7B07-485E-B780-BB81468D7F28}" type="presOf" srcId="{0CDA026B-4B46-41F4-8756-F369544A8268}" destId="{6BB21BC6-B11B-4991-AE98-8E85B2916ECC}" srcOrd="0" destOrd="0" presId="urn:microsoft.com/office/officeart/2005/8/layout/list1"/>
    <dgm:cxn modelId="{7F8D9A2A-BABF-4C77-AA87-A9F1CDCF74A9}" type="presOf" srcId="{E3BE67DC-D6BF-4C42-B2A5-ADD28AC4BBE0}" destId="{73CA720E-EB02-4294-9B3E-0111C6109C72}" srcOrd="1" destOrd="0" presId="urn:microsoft.com/office/officeart/2005/8/layout/list1"/>
    <dgm:cxn modelId="{5B021039-3187-4412-95C7-101C647F8DF1}" type="presOf" srcId="{0CDA026B-4B46-41F4-8756-F369544A8268}" destId="{78999665-1C27-46BD-B7E2-B1FC0298D207}" srcOrd="1" destOrd="0" presId="urn:microsoft.com/office/officeart/2005/8/layout/list1"/>
    <dgm:cxn modelId="{6671224F-B8BD-4EFE-981B-ED48EB156770}" srcId="{63828A6F-9ED4-40E2-9A30-2EFAB7B45CF0}" destId="{685FE437-D9D7-44AC-A35B-F81E5DC815EB}" srcOrd="5" destOrd="0" parTransId="{359A0F45-0E6C-4A12-A319-1CAC32FA87F4}" sibTransId="{2D793535-3354-4718-8991-1FECAFF5BCE4}"/>
    <dgm:cxn modelId="{730B4673-F31C-4B90-BCDF-568E2FF77465}" type="presOf" srcId="{ED8E33C5-0EEF-4766-87E0-E9F3E48AB4DF}" destId="{966EC6CB-EC0B-4ACD-92ED-7127DAC22E2F}" srcOrd="1" destOrd="0" presId="urn:microsoft.com/office/officeart/2005/8/layout/list1"/>
    <dgm:cxn modelId="{6FB62B75-A414-40EA-B424-20298C53CE8D}" type="presOf" srcId="{11BE10B1-E500-4F3E-BFB4-0DAB43F9D279}" destId="{492D9FDB-2049-412C-9EC9-F54F32880597}" srcOrd="1" destOrd="0" presId="urn:microsoft.com/office/officeart/2005/8/layout/list1"/>
    <dgm:cxn modelId="{66AC887C-21FE-48C8-9127-656658E0899C}" srcId="{63828A6F-9ED4-40E2-9A30-2EFAB7B45CF0}" destId="{11BE10B1-E500-4F3E-BFB4-0DAB43F9D279}" srcOrd="4" destOrd="0" parTransId="{51929FA1-CC5E-4D42-A94E-AB8086BE508A}" sibTransId="{4A8A64E0-0F18-47F7-B8AB-0752C9D7C5C1}"/>
    <dgm:cxn modelId="{89448891-E59E-4955-B1B4-50E0F35DF55D}" type="presOf" srcId="{63828A6F-9ED4-40E2-9A30-2EFAB7B45CF0}" destId="{0FE64DFF-BCDA-47AD-9636-5C5B33BDB22A}" srcOrd="0" destOrd="0" presId="urn:microsoft.com/office/officeart/2005/8/layout/list1"/>
    <dgm:cxn modelId="{72E2DC98-9E01-4379-A104-F61B95A2F5C3}" srcId="{63828A6F-9ED4-40E2-9A30-2EFAB7B45CF0}" destId="{4B5D7596-211E-4664-B769-20CB996D119B}" srcOrd="3" destOrd="0" parTransId="{2AB11F01-DFA0-472E-AC8D-963833ED7B27}" sibTransId="{78FF9807-4506-4E03-8340-CFE279BCC602}"/>
    <dgm:cxn modelId="{5B362499-46D9-479A-A189-36ED6BA3D871}" type="presOf" srcId="{685FE437-D9D7-44AC-A35B-F81E5DC815EB}" destId="{180D4B78-798E-4CCB-A018-886110C13385}" srcOrd="1" destOrd="0" presId="urn:microsoft.com/office/officeart/2005/8/layout/list1"/>
    <dgm:cxn modelId="{E9C362A0-B6F9-4B37-BBD6-F35B6ED51063}" type="presOf" srcId="{ED8E33C5-0EEF-4766-87E0-E9F3E48AB4DF}" destId="{2DEDE024-878A-4926-9CFC-335D7D3CE30E}" srcOrd="0" destOrd="0" presId="urn:microsoft.com/office/officeart/2005/8/layout/list1"/>
    <dgm:cxn modelId="{2CB483A5-4961-4E0F-B8A8-DFE1C70F3F91}" srcId="{63828A6F-9ED4-40E2-9A30-2EFAB7B45CF0}" destId="{E3BE67DC-D6BF-4C42-B2A5-ADD28AC4BBE0}" srcOrd="1" destOrd="0" parTransId="{8BC09F93-FA71-4077-989D-E5DF5BA1CB70}" sibTransId="{11986412-8BBD-4DAF-8643-5FB40F352CE4}"/>
    <dgm:cxn modelId="{C9AB2AA6-0550-49A0-B811-BA831580317F}" type="presOf" srcId="{E3BE67DC-D6BF-4C42-B2A5-ADD28AC4BBE0}" destId="{22CAFC5B-4732-4448-9A95-CF5DACF40B89}" srcOrd="0" destOrd="0" presId="urn:microsoft.com/office/officeart/2005/8/layout/list1"/>
    <dgm:cxn modelId="{F8687EA9-CF8E-4754-92DB-90A43DD00347}" srcId="{63828A6F-9ED4-40E2-9A30-2EFAB7B45CF0}" destId="{ED8E33C5-0EEF-4766-87E0-E9F3E48AB4DF}" srcOrd="0" destOrd="0" parTransId="{8FF2B250-80A6-4BFF-AF8C-798651F70949}" sibTransId="{AAD3E957-81F7-46D1-B1B4-5B8F8966E4D6}"/>
    <dgm:cxn modelId="{683249B9-E596-4FCD-9A8A-2C49C8937D8F}" srcId="{63828A6F-9ED4-40E2-9A30-2EFAB7B45CF0}" destId="{0CDA026B-4B46-41F4-8756-F369544A8268}" srcOrd="2" destOrd="0" parTransId="{0CE38313-634F-440B-AFB3-667B272BC192}" sibTransId="{E6AB72CB-6CBB-4575-B02C-EC8AFF6E404D}"/>
    <dgm:cxn modelId="{80EA8FC4-026B-40D6-9B45-27F9B4CB65CD}" type="presOf" srcId="{685FE437-D9D7-44AC-A35B-F81E5DC815EB}" destId="{AF37DF5D-0294-4BA6-BEA8-54AE95702E8B}" srcOrd="0" destOrd="0" presId="urn:microsoft.com/office/officeart/2005/8/layout/list1"/>
    <dgm:cxn modelId="{0A254DD5-9565-4277-AEA7-6305B8397AD2}" type="presOf" srcId="{4B5D7596-211E-4664-B769-20CB996D119B}" destId="{52EB49DC-5B4B-4271-9C03-6BE8C50D967E}" srcOrd="1" destOrd="0" presId="urn:microsoft.com/office/officeart/2005/8/layout/list1"/>
    <dgm:cxn modelId="{49DC98EA-0B11-4747-85F9-FBBEB1D4944E}" type="presOf" srcId="{11BE10B1-E500-4F3E-BFB4-0DAB43F9D279}" destId="{0473EFAC-1927-454A-A831-C142AB7A87C8}" srcOrd="0" destOrd="0" presId="urn:microsoft.com/office/officeart/2005/8/layout/list1"/>
    <dgm:cxn modelId="{BD187BBD-4026-438E-9BB3-230A666004D9}" type="presParOf" srcId="{0FE64DFF-BCDA-47AD-9636-5C5B33BDB22A}" destId="{948697D4-39DD-4D80-B847-20AB818542BD}" srcOrd="0" destOrd="0" presId="urn:microsoft.com/office/officeart/2005/8/layout/list1"/>
    <dgm:cxn modelId="{2AFD6CA2-4715-43FA-82F2-A4CFA242F9ED}" type="presParOf" srcId="{948697D4-39DD-4D80-B847-20AB818542BD}" destId="{2DEDE024-878A-4926-9CFC-335D7D3CE30E}" srcOrd="0" destOrd="0" presId="urn:microsoft.com/office/officeart/2005/8/layout/list1"/>
    <dgm:cxn modelId="{66950844-42BF-4576-B1DD-B9FE765937DA}" type="presParOf" srcId="{948697D4-39DD-4D80-B847-20AB818542BD}" destId="{966EC6CB-EC0B-4ACD-92ED-7127DAC22E2F}" srcOrd="1" destOrd="0" presId="urn:microsoft.com/office/officeart/2005/8/layout/list1"/>
    <dgm:cxn modelId="{8BB7291A-F57E-4E2D-9DB2-85BCB4604D38}" type="presParOf" srcId="{0FE64DFF-BCDA-47AD-9636-5C5B33BDB22A}" destId="{4FA82526-620C-412B-9F3D-CA54298914F8}" srcOrd="1" destOrd="0" presId="urn:microsoft.com/office/officeart/2005/8/layout/list1"/>
    <dgm:cxn modelId="{F309DDB2-AA5F-492D-B675-8FBADC84259D}" type="presParOf" srcId="{0FE64DFF-BCDA-47AD-9636-5C5B33BDB22A}" destId="{B8E1D9A4-3636-414B-84F7-98926198868E}" srcOrd="2" destOrd="0" presId="urn:microsoft.com/office/officeart/2005/8/layout/list1"/>
    <dgm:cxn modelId="{71FA14F3-6D57-41A5-B3BE-57B035E0DEEB}" type="presParOf" srcId="{0FE64DFF-BCDA-47AD-9636-5C5B33BDB22A}" destId="{9B59E6FA-BE1D-45C7-AFC5-A18FF8495F34}" srcOrd="3" destOrd="0" presId="urn:microsoft.com/office/officeart/2005/8/layout/list1"/>
    <dgm:cxn modelId="{9757D1B7-8DCE-495C-A783-4404F420B0C3}" type="presParOf" srcId="{0FE64DFF-BCDA-47AD-9636-5C5B33BDB22A}" destId="{F3D1C265-C0DF-4664-8487-AF283ECC25AB}" srcOrd="4" destOrd="0" presId="urn:microsoft.com/office/officeart/2005/8/layout/list1"/>
    <dgm:cxn modelId="{66A0DEFC-05BA-42FD-9FA3-609C1043A243}" type="presParOf" srcId="{F3D1C265-C0DF-4664-8487-AF283ECC25AB}" destId="{22CAFC5B-4732-4448-9A95-CF5DACF40B89}" srcOrd="0" destOrd="0" presId="urn:microsoft.com/office/officeart/2005/8/layout/list1"/>
    <dgm:cxn modelId="{ED5C308B-7890-4D64-910C-DD6F932E24DA}" type="presParOf" srcId="{F3D1C265-C0DF-4664-8487-AF283ECC25AB}" destId="{73CA720E-EB02-4294-9B3E-0111C6109C72}" srcOrd="1" destOrd="0" presId="urn:microsoft.com/office/officeart/2005/8/layout/list1"/>
    <dgm:cxn modelId="{495B7CF6-8FCF-41AB-9267-E5A0B63B895E}" type="presParOf" srcId="{0FE64DFF-BCDA-47AD-9636-5C5B33BDB22A}" destId="{974BF5E0-0BED-4B17-8BF2-987AD2AEC213}" srcOrd="5" destOrd="0" presId="urn:microsoft.com/office/officeart/2005/8/layout/list1"/>
    <dgm:cxn modelId="{5945F37D-501F-4ED3-B2AA-FE2B52EDC1D1}" type="presParOf" srcId="{0FE64DFF-BCDA-47AD-9636-5C5B33BDB22A}" destId="{B11052BC-514F-45A2-8534-5975B8FA5449}" srcOrd="6" destOrd="0" presId="urn:microsoft.com/office/officeart/2005/8/layout/list1"/>
    <dgm:cxn modelId="{2199D4CA-3DE5-4438-8784-929650CEAD9B}" type="presParOf" srcId="{0FE64DFF-BCDA-47AD-9636-5C5B33BDB22A}" destId="{98C740FA-8C24-4B3F-87F7-71F61A8EAD78}" srcOrd="7" destOrd="0" presId="urn:microsoft.com/office/officeart/2005/8/layout/list1"/>
    <dgm:cxn modelId="{E55C7A9A-91D7-43B1-BC75-461D8FF7117C}" type="presParOf" srcId="{0FE64DFF-BCDA-47AD-9636-5C5B33BDB22A}" destId="{4ED9C520-9296-4E89-A765-31940703DE17}" srcOrd="8" destOrd="0" presId="urn:microsoft.com/office/officeart/2005/8/layout/list1"/>
    <dgm:cxn modelId="{CB782488-DEB6-4C3A-A492-7896AFE123C6}" type="presParOf" srcId="{4ED9C520-9296-4E89-A765-31940703DE17}" destId="{6BB21BC6-B11B-4991-AE98-8E85B2916ECC}" srcOrd="0" destOrd="0" presId="urn:microsoft.com/office/officeart/2005/8/layout/list1"/>
    <dgm:cxn modelId="{44EBFB4B-CEAA-418E-BF87-6ABB6FD29DF4}" type="presParOf" srcId="{4ED9C520-9296-4E89-A765-31940703DE17}" destId="{78999665-1C27-46BD-B7E2-B1FC0298D207}" srcOrd="1" destOrd="0" presId="urn:microsoft.com/office/officeart/2005/8/layout/list1"/>
    <dgm:cxn modelId="{4CF91E29-DAF2-4932-92B9-262131F66F43}" type="presParOf" srcId="{0FE64DFF-BCDA-47AD-9636-5C5B33BDB22A}" destId="{E2DA0E60-DDBE-4213-A947-7043EBD4C34F}" srcOrd="9" destOrd="0" presId="urn:microsoft.com/office/officeart/2005/8/layout/list1"/>
    <dgm:cxn modelId="{57021484-B8E9-4335-9707-169FEC9BE2EA}" type="presParOf" srcId="{0FE64DFF-BCDA-47AD-9636-5C5B33BDB22A}" destId="{4EE57A51-C4D2-4170-AB71-84993928ABAF}" srcOrd="10" destOrd="0" presId="urn:microsoft.com/office/officeart/2005/8/layout/list1"/>
    <dgm:cxn modelId="{F8752A3D-970A-4324-A8DA-85006CE3DD54}" type="presParOf" srcId="{0FE64DFF-BCDA-47AD-9636-5C5B33BDB22A}" destId="{D211CD57-A450-46D3-86FC-EE9B4455AAA8}" srcOrd="11" destOrd="0" presId="urn:microsoft.com/office/officeart/2005/8/layout/list1"/>
    <dgm:cxn modelId="{9F65F9F0-9BCA-4FE6-ADF5-6F5D83A700CA}" type="presParOf" srcId="{0FE64DFF-BCDA-47AD-9636-5C5B33BDB22A}" destId="{CC1EE629-1E83-497C-9E04-C9DD38891CFD}" srcOrd="12" destOrd="0" presId="urn:microsoft.com/office/officeart/2005/8/layout/list1"/>
    <dgm:cxn modelId="{7F8981A0-6868-4FD9-AE54-D2EA6F95AEC3}" type="presParOf" srcId="{CC1EE629-1E83-497C-9E04-C9DD38891CFD}" destId="{487E13DB-2E4C-4EF3-B5E3-76FF371D5E63}" srcOrd="0" destOrd="0" presId="urn:microsoft.com/office/officeart/2005/8/layout/list1"/>
    <dgm:cxn modelId="{26EC1F2D-D54A-4FF2-A883-F51196814454}" type="presParOf" srcId="{CC1EE629-1E83-497C-9E04-C9DD38891CFD}" destId="{52EB49DC-5B4B-4271-9C03-6BE8C50D967E}" srcOrd="1" destOrd="0" presId="urn:microsoft.com/office/officeart/2005/8/layout/list1"/>
    <dgm:cxn modelId="{23D8D9AE-E640-46DE-8E6B-4DF6BF3F5D04}" type="presParOf" srcId="{0FE64DFF-BCDA-47AD-9636-5C5B33BDB22A}" destId="{DC2A4B05-E17B-4D39-A6A8-3BB6FB6B1D10}" srcOrd="13" destOrd="0" presId="urn:microsoft.com/office/officeart/2005/8/layout/list1"/>
    <dgm:cxn modelId="{210DEFBB-0373-4BAA-81D1-C0253640124C}" type="presParOf" srcId="{0FE64DFF-BCDA-47AD-9636-5C5B33BDB22A}" destId="{906CF733-2F50-484A-A276-474721B43C33}" srcOrd="14" destOrd="0" presId="urn:microsoft.com/office/officeart/2005/8/layout/list1"/>
    <dgm:cxn modelId="{3A6BB3EC-260A-4A31-90BE-131578641661}" type="presParOf" srcId="{0FE64DFF-BCDA-47AD-9636-5C5B33BDB22A}" destId="{F2BB8DA9-0D5F-42D1-A2A0-B9F5CED14D20}" srcOrd="15" destOrd="0" presId="urn:microsoft.com/office/officeart/2005/8/layout/list1"/>
    <dgm:cxn modelId="{29090332-A768-4EDA-8149-E4CAF44E512C}" type="presParOf" srcId="{0FE64DFF-BCDA-47AD-9636-5C5B33BDB22A}" destId="{9B3B94F1-20AD-467D-92AD-AB308F5CFAB4}" srcOrd="16" destOrd="0" presId="urn:microsoft.com/office/officeart/2005/8/layout/list1"/>
    <dgm:cxn modelId="{4F6702C9-07E9-4BBD-A475-542372F3A9B5}" type="presParOf" srcId="{9B3B94F1-20AD-467D-92AD-AB308F5CFAB4}" destId="{0473EFAC-1927-454A-A831-C142AB7A87C8}" srcOrd="0" destOrd="0" presId="urn:microsoft.com/office/officeart/2005/8/layout/list1"/>
    <dgm:cxn modelId="{7B26A458-DFE2-4B32-B552-0E1CE2D1AD73}" type="presParOf" srcId="{9B3B94F1-20AD-467D-92AD-AB308F5CFAB4}" destId="{492D9FDB-2049-412C-9EC9-F54F32880597}" srcOrd="1" destOrd="0" presId="urn:microsoft.com/office/officeart/2005/8/layout/list1"/>
    <dgm:cxn modelId="{0E92C5DD-8489-4852-83E9-3CAAA5C5435A}" type="presParOf" srcId="{0FE64DFF-BCDA-47AD-9636-5C5B33BDB22A}" destId="{F2F04310-BD93-498A-B4D0-A8297C7D120B}" srcOrd="17" destOrd="0" presId="urn:microsoft.com/office/officeart/2005/8/layout/list1"/>
    <dgm:cxn modelId="{623E0A64-45EF-4919-9F30-D86FFC96065C}" type="presParOf" srcId="{0FE64DFF-BCDA-47AD-9636-5C5B33BDB22A}" destId="{53E972BB-6BDC-4ECA-BED7-2115ABE2FE80}" srcOrd="18" destOrd="0" presId="urn:microsoft.com/office/officeart/2005/8/layout/list1"/>
    <dgm:cxn modelId="{30BC6F14-AFD3-4428-9584-845A30ADFA67}" type="presParOf" srcId="{0FE64DFF-BCDA-47AD-9636-5C5B33BDB22A}" destId="{2C533573-4AC6-4CA0-8CE9-D6C05690AB3C}" srcOrd="19" destOrd="0" presId="urn:microsoft.com/office/officeart/2005/8/layout/list1"/>
    <dgm:cxn modelId="{6C09B323-9353-4327-8477-483D3484701D}" type="presParOf" srcId="{0FE64DFF-BCDA-47AD-9636-5C5B33BDB22A}" destId="{71213FCF-2457-4445-B1E9-8B45FA85A22F}" srcOrd="20" destOrd="0" presId="urn:microsoft.com/office/officeart/2005/8/layout/list1"/>
    <dgm:cxn modelId="{24393567-2452-4000-8FE5-FF7B98D8F822}" type="presParOf" srcId="{71213FCF-2457-4445-B1E9-8B45FA85A22F}" destId="{AF37DF5D-0294-4BA6-BEA8-54AE95702E8B}" srcOrd="0" destOrd="0" presId="urn:microsoft.com/office/officeart/2005/8/layout/list1"/>
    <dgm:cxn modelId="{FA250019-6DD8-47AB-950A-4092047D4AC1}" type="presParOf" srcId="{71213FCF-2457-4445-B1E9-8B45FA85A22F}" destId="{180D4B78-798E-4CCB-A018-886110C13385}" srcOrd="1" destOrd="0" presId="urn:microsoft.com/office/officeart/2005/8/layout/list1"/>
    <dgm:cxn modelId="{3B0E86AF-645F-4A88-9B78-3C6AFB4F42C0}" type="presParOf" srcId="{0FE64DFF-BCDA-47AD-9636-5C5B33BDB22A}" destId="{12DC9AD3-0D8F-4D42-8126-ABCEAEE3DFDA}" srcOrd="21" destOrd="0" presId="urn:microsoft.com/office/officeart/2005/8/layout/list1"/>
    <dgm:cxn modelId="{26EA5656-EC29-4D8C-8624-FA685B5FA04D}" type="presParOf" srcId="{0FE64DFF-BCDA-47AD-9636-5C5B33BDB22A}" destId="{28DAB6DD-A5B8-46BF-9BDB-7B7D0E4BA79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87A615F-230B-4BED-BB12-CEDC4AFB4AD5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63F37A-2E64-43D3-9E6F-8E806AA17A01}">
      <dgm:prSet phldrT="[Текст]"/>
      <dgm:spPr/>
      <dgm:t>
        <a:bodyPr/>
        <a:lstStyle/>
        <a:p>
          <a:r>
            <a:rPr lang="ru-RU" b="1" dirty="0">
              <a:solidFill>
                <a:srgbClr val="7030A0"/>
              </a:solidFill>
              <a:latin typeface="Georgia" panose="02040502050405020303" pitchFamily="18" charset="0"/>
            </a:rPr>
            <a:t>110 тыс. руб.</a:t>
          </a:r>
        </a:p>
      </dgm:t>
    </dgm:pt>
    <dgm:pt modelId="{624B4C29-4BAB-4F81-834C-EEDC437DD7F5}" type="parTrans" cxnId="{048AC06D-574F-4F8B-9B39-427F4115B936}">
      <dgm:prSet/>
      <dgm:spPr/>
      <dgm:t>
        <a:bodyPr/>
        <a:lstStyle/>
        <a:p>
          <a:endParaRPr lang="ru-RU" b="1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6C4C05D9-3601-4B32-A559-C50DC39D6895}" type="sibTrans" cxnId="{048AC06D-574F-4F8B-9B39-427F4115B936}">
      <dgm:prSet/>
      <dgm:spPr/>
      <dgm:t>
        <a:bodyPr/>
        <a:lstStyle/>
        <a:p>
          <a:endParaRPr lang="ru-RU" b="1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27DAD65C-2495-49DB-A996-C8E50972E23E}">
      <dgm:prSet phldrT="[Текст]"/>
      <dgm:spPr/>
      <dgm:t>
        <a:bodyPr/>
        <a:lstStyle/>
        <a:p>
          <a:r>
            <a:rPr lang="ru-RU" b="1" dirty="0">
              <a:solidFill>
                <a:srgbClr val="7030A0"/>
              </a:solidFill>
              <a:latin typeface="Georgia" panose="02040502050405020303" pitchFamily="18" charset="0"/>
            </a:rPr>
            <a:t>Обучение детей; </a:t>
          </a:r>
        </a:p>
      </dgm:t>
    </dgm:pt>
    <dgm:pt modelId="{DFC5C134-26D5-4241-A9BF-3DBFD16BCD9E}" type="parTrans" cxnId="{76104047-CB53-4A75-8C06-0E096896805F}">
      <dgm:prSet/>
      <dgm:spPr/>
      <dgm:t>
        <a:bodyPr/>
        <a:lstStyle/>
        <a:p>
          <a:endParaRPr lang="ru-RU" b="1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33BC2A47-C5BA-4D5F-BF1E-F6F40B5581C5}" type="sibTrans" cxnId="{76104047-CB53-4A75-8C06-0E096896805F}">
      <dgm:prSet/>
      <dgm:spPr/>
      <dgm:t>
        <a:bodyPr/>
        <a:lstStyle/>
        <a:p>
          <a:endParaRPr lang="ru-RU" b="1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304150E0-103C-4959-BDB1-770BED6A3ED6}">
      <dgm:prSet phldrT="[Текст]"/>
      <dgm:spPr/>
      <dgm:t>
        <a:bodyPr/>
        <a:lstStyle/>
        <a:p>
          <a:r>
            <a:rPr lang="ru-RU" b="1" dirty="0">
              <a:solidFill>
                <a:srgbClr val="7030A0"/>
              </a:solidFill>
              <a:latin typeface="Georgia" panose="02040502050405020303" pitchFamily="18" charset="0"/>
            </a:rPr>
            <a:t>150 тыс. руб.</a:t>
          </a:r>
        </a:p>
      </dgm:t>
    </dgm:pt>
    <dgm:pt modelId="{12737100-7CA5-445E-906C-85DF68D31C39}" type="parTrans" cxnId="{7E6D34D0-A7C7-4D51-8476-05FB54CFB0A1}">
      <dgm:prSet/>
      <dgm:spPr/>
      <dgm:t>
        <a:bodyPr/>
        <a:lstStyle/>
        <a:p>
          <a:endParaRPr lang="ru-RU" b="1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4BD6757B-C8E3-455C-BEE1-7592E80C97A5}" type="sibTrans" cxnId="{7E6D34D0-A7C7-4D51-8476-05FB54CFB0A1}">
      <dgm:prSet/>
      <dgm:spPr/>
      <dgm:t>
        <a:bodyPr/>
        <a:lstStyle/>
        <a:p>
          <a:endParaRPr lang="ru-RU" b="1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67AF4F42-4D34-4C3E-9939-F6A9C9DF9996}">
      <dgm:prSet phldrT="[Текст]"/>
      <dgm:spPr/>
      <dgm:t>
        <a:bodyPr/>
        <a:lstStyle/>
        <a:p>
          <a:r>
            <a:rPr lang="ru-RU" b="1" dirty="0">
              <a:solidFill>
                <a:srgbClr val="7030A0"/>
              </a:solidFill>
              <a:latin typeface="Georgia" panose="02040502050405020303" pitchFamily="18" charset="0"/>
            </a:rPr>
            <a:t>Свое обучение;</a:t>
          </a:r>
        </a:p>
      </dgm:t>
    </dgm:pt>
    <dgm:pt modelId="{877F7A6E-3BA6-4793-AF4D-56FF69F6C032}" type="parTrans" cxnId="{36470DCB-E0F7-4823-87D7-6819275331B4}">
      <dgm:prSet/>
      <dgm:spPr/>
      <dgm:t>
        <a:bodyPr/>
        <a:lstStyle/>
        <a:p>
          <a:endParaRPr lang="ru-RU" b="1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D25A41B7-0E8E-4685-9826-A864558FE8E3}" type="sibTrans" cxnId="{36470DCB-E0F7-4823-87D7-6819275331B4}">
      <dgm:prSet/>
      <dgm:spPr/>
      <dgm:t>
        <a:bodyPr/>
        <a:lstStyle/>
        <a:p>
          <a:endParaRPr lang="ru-RU" b="1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9B7F2505-35E1-4DD6-BDB5-8E2ECACA05A1}">
      <dgm:prSet phldrT="[Текст]"/>
      <dgm:spPr/>
      <dgm:t>
        <a:bodyPr/>
        <a:lstStyle/>
        <a:p>
          <a:r>
            <a:rPr lang="ru-RU" b="1" dirty="0">
              <a:solidFill>
                <a:srgbClr val="7030A0"/>
              </a:solidFill>
              <a:latin typeface="Georgia" panose="02040502050405020303" pitchFamily="18" charset="0"/>
            </a:rPr>
            <a:t>Обучение братьев, сестер;</a:t>
          </a:r>
        </a:p>
      </dgm:t>
    </dgm:pt>
    <dgm:pt modelId="{0E5B11FC-EC0A-4428-8184-A5F2FC0487C0}" type="parTrans" cxnId="{AF4DA333-D266-48FD-925B-31F6676BB531}">
      <dgm:prSet/>
      <dgm:spPr/>
      <dgm:t>
        <a:bodyPr/>
        <a:lstStyle/>
        <a:p>
          <a:endParaRPr lang="ru-RU" b="1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77EE66F2-F4F3-485D-BE97-9A78BBE13554}" type="sibTrans" cxnId="{AF4DA333-D266-48FD-925B-31F6676BB531}">
      <dgm:prSet/>
      <dgm:spPr/>
      <dgm:t>
        <a:bodyPr/>
        <a:lstStyle/>
        <a:p>
          <a:endParaRPr lang="ru-RU" b="1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57EC1E18-E8E1-4745-95D0-C71D32A4D477}">
      <dgm:prSet phldrT="[Текст]"/>
      <dgm:spPr/>
      <dgm:t>
        <a:bodyPr/>
        <a:lstStyle/>
        <a:p>
          <a:r>
            <a:rPr lang="ru-RU" b="1" dirty="0">
              <a:solidFill>
                <a:srgbClr val="7030A0"/>
              </a:solidFill>
              <a:latin typeface="Georgia" panose="02040502050405020303" pitchFamily="18" charset="0"/>
            </a:rPr>
            <a:t>Обучение опекаемых; подопечных (в т.ч. бывших).</a:t>
          </a:r>
        </a:p>
      </dgm:t>
    </dgm:pt>
    <dgm:pt modelId="{8B8786B5-EE58-474B-8EB5-E26360035604}" type="parTrans" cxnId="{7820C398-71B0-4ED6-856B-B9BA27E11E80}">
      <dgm:prSet/>
      <dgm:spPr/>
      <dgm:t>
        <a:bodyPr/>
        <a:lstStyle/>
        <a:p>
          <a:endParaRPr lang="ru-RU" b="1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3B9D8BA3-214A-460F-B7FE-18A7A48A7348}" type="sibTrans" cxnId="{7820C398-71B0-4ED6-856B-B9BA27E11E80}">
      <dgm:prSet/>
      <dgm:spPr/>
      <dgm:t>
        <a:bodyPr/>
        <a:lstStyle/>
        <a:p>
          <a:endParaRPr lang="ru-RU" b="1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E3DF6E27-D867-4A47-BABE-B0796CFC6418}">
      <dgm:prSet phldrT="[Текст]"/>
      <dgm:spPr/>
      <dgm:t>
        <a:bodyPr/>
        <a:lstStyle/>
        <a:p>
          <a:r>
            <a:rPr lang="ru-RU" b="1" dirty="0">
              <a:solidFill>
                <a:srgbClr val="7030A0"/>
              </a:solidFill>
              <a:latin typeface="Georgia" panose="02040502050405020303" pitchFamily="18" charset="0"/>
            </a:rPr>
            <a:t>Обучение супруга (супруги).</a:t>
          </a:r>
        </a:p>
      </dgm:t>
    </dgm:pt>
    <dgm:pt modelId="{B630D793-2735-47FB-BA52-F5D8AA9EF7D2}" type="parTrans" cxnId="{7B72DBBD-99F5-4FDB-A465-CAEF2EEE71AC}">
      <dgm:prSet/>
      <dgm:spPr/>
      <dgm:t>
        <a:bodyPr/>
        <a:lstStyle/>
        <a:p>
          <a:endParaRPr lang="ru-RU" b="1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FDE5C681-A735-4C33-9BC2-6CDB8346E9A4}" type="sibTrans" cxnId="{7B72DBBD-99F5-4FDB-A465-CAEF2EEE71AC}">
      <dgm:prSet/>
      <dgm:spPr/>
      <dgm:t>
        <a:bodyPr/>
        <a:lstStyle/>
        <a:p>
          <a:endParaRPr lang="ru-RU" b="1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FBA61639-F765-4615-ACC0-F3C613FE4525}" type="pres">
      <dgm:prSet presAssocID="{887A615F-230B-4BED-BB12-CEDC4AFB4AD5}" presName="Name0" presStyleCnt="0">
        <dgm:presLayoutVars>
          <dgm:dir/>
          <dgm:animLvl val="lvl"/>
          <dgm:resizeHandles val="exact"/>
        </dgm:presLayoutVars>
      </dgm:prSet>
      <dgm:spPr/>
    </dgm:pt>
    <dgm:pt modelId="{C6941508-7FB9-41AC-8036-067BDFD47E2A}" type="pres">
      <dgm:prSet presAssocID="{7B63F37A-2E64-43D3-9E6F-8E806AA17A01}" presName="linNode" presStyleCnt="0"/>
      <dgm:spPr/>
    </dgm:pt>
    <dgm:pt modelId="{944F72F8-52EE-48B6-B069-D59338B39D88}" type="pres">
      <dgm:prSet presAssocID="{7B63F37A-2E64-43D3-9E6F-8E806AA17A01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7C6D6469-B705-4A1C-A7DC-F3F6EC6941B6}" type="pres">
      <dgm:prSet presAssocID="{7B63F37A-2E64-43D3-9E6F-8E806AA17A01}" presName="descendantText" presStyleLbl="alignAccFollowNode1" presStyleIdx="0" presStyleCnt="2" custLinFactNeighborX="0" custLinFactNeighborY="1347">
        <dgm:presLayoutVars>
          <dgm:bulletEnabled val="1"/>
        </dgm:presLayoutVars>
      </dgm:prSet>
      <dgm:spPr/>
    </dgm:pt>
    <dgm:pt modelId="{87CF32A2-CE7F-4E82-9CEA-00E6F5EF60AD}" type="pres">
      <dgm:prSet presAssocID="{6C4C05D9-3601-4B32-A559-C50DC39D6895}" presName="sp" presStyleCnt="0"/>
      <dgm:spPr/>
    </dgm:pt>
    <dgm:pt modelId="{B6513FD8-6E99-439D-BC1B-37AC926A5B6E}" type="pres">
      <dgm:prSet presAssocID="{304150E0-103C-4959-BDB1-770BED6A3ED6}" presName="linNode" presStyleCnt="0"/>
      <dgm:spPr/>
    </dgm:pt>
    <dgm:pt modelId="{6649630D-6DDC-49C4-B9A5-4DFEF40E08CF}" type="pres">
      <dgm:prSet presAssocID="{304150E0-103C-4959-BDB1-770BED6A3ED6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4F54385B-0CE3-4D75-B73D-883EC263E295}" type="pres">
      <dgm:prSet presAssocID="{304150E0-103C-4959-BDB1-770BED6A3ED6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AF4DA333-D266-48FD-925B-31F6676BB531}" srcId="{304150E0-103C-4959-BDB1-770BED6A3ED6}" destId="{9B7F2505-35E1-4DD6-BDB5-8E2ECACA05A1}" srcOrd="1" destOrd="0" parTransId="{0E5B11FC-EC0A-4428-8184-A5F2FC0487C0}" sibTransId="{77EE66F2-F4F3-485D-BE97-9A78BBE13554}"/>
    <dgm:cxn modelId="{F2ACED3B-D210-4298-8267-20C2771A7695}" type="presOf" srcId="{7B63F37A-2E64-43D3-9E6F-8E806AA17A01}" destId="{944F72F8-52EE-48B6-B069-D59338B39D88}" srcOrd="0" destOrd="0" presId="urn:microsoft.com/office/officeart/2005/8/layout/vList5"/>
    <dgm:cxn modelId="{D0DC5466-B118-476D-A1AB-8E64AC7BC8E2}" type="presOf" srcId="{887A615F-230B-4BED-BB12-CEDC4AFB4AD5}" destId="{FBA61639-F765-4615-ACC0-F3C613FE4525}" srcOrd="0" destOrd="0" presId="urn:microsoft.com/office/officeart/2005/8/layout/vList5"/>
    <dgm:cxn modelId="{76104047-CB53-4A75-8C06-0E096896805F}" srcId="{7B63F37A-2E64-43D3-9E6F-8E806AA17A01}" destId="{27DAD65C-2495-49DB-A996-C8E50972E23E}" srcOrd="0" destOrd="0" parTransId="{DFC5C134-26D5-4241-A9BF-3DBFD16BCD9E}" sibTransId="{33BC2A47-C5BA-4D5F-BF1E-F6F40B5581C5}"/>
    <dgm:cxn modelId="{048AC06D-574F-4F8B-9B39-427F4115B936}" srcId="{887A615F-230B-4BED-BB12-CEDC4AFB4AD5}" destId="{7B63F37A-2E64-43D3-9E6F-8E806AA17A01}" srcOrd="0" destOrd="0" parTransId="{624B4C29-4BAB-4F81-834C-EEDC437DD7F5}" sibTransId="{6C4C05D9-3601-4B32-A559-C50DC39D6895}"/>
    <dgm:cxn modelId="{B2665C58-4D3C-4022-933E-1666CD674C35}" type="presOf" srcId="{67AF4F42-4D34-4C3E-9939-F6A9C9DF9996}" destId="{4F54385B-0CE3-4D75-B73D-883EC263E295}" srcOrd="0" destOrd="0" presId="urn:microsoft.com/office/officeart/2005/8/layout/vList5"/>
    <dgm:cxn modelId="{FDB9EE86-6355-40D4-9224-CFA3BFB58E1D}" type="presOf" srcId="{57EC1E18-E8E1-4745-95D0-C71D32A4D477}" destId="{7C6D6469-B705-4A1C-A7DC-F3F6EC6941B6}" srcOrd="0" destOrd="1" presId="urn:microsoft.com/office/officeart/2005/8/layout/vList5"/>
    <dgm:cxn modelId="{7820C398-71B0-4ED6-856B-B9BA27E11E80}" srcId="{7B63F37A-2E64-43D3-9E6F-8E806AA17A01}" destId="{57EC1E18-E8E1-4745-95D0-C71D32A4D477}" srcOrd="1" destOrd="0" parTransId="{8B8786B5-EE58-474B-8EB5-E26360035604}" sibTransId="{3B9D8BA3-214A-460F-B7FE-18A7A48A7348}"/>
    <dgm:cxn modelId="{7B72DBBD-99F5-4FDB-A465-CAEF2EEE71AC}" srcId="{304150E0-103C-4959-BDB1-770BED6A3ED6}" destId="{E3DF6E27-D867-4A47-BABE-B0796CFC6418}" srcOrd="2" destOrd="0" parTransId="{B630D793-2735-47FB-BA52-F5D8AA9EF7D2}" sibTransId="{FDE5C681-A735-4C33-9BC2-6CDB8346E9A4}"/>
    <dgm:cxn modelId="{36470DCB-E0F7-4823-87D7-6819275331B4}" srcId="{304150E0-103C-4959-BDB1-770BED6A3ED6}" destId="{67AF4F42-4D34-4C3E-9939-F6A9C9DF9996}" srcOrd="0" destOrd="0" parTransId="{877F7A6E-3BA6-4793-AF4D-56FF69F6C032}" sibTransId="{D25A41B7-0E8E-4685-9826-A864558FE8E3}"/>
    <dgm:cxn modelId="{7E6D34D0-A7C7-4D51-8476-05FB54CFB0A1}" srcId="{887A615F-230B-4BED-BB12-CEDC4AFB4AD5}" destId="{304150E0-103C-4959-BDB1-770BED6A3ED6}" srcOrd="1" destOrd="0" parTransId="{12737100-7CA5-445E-906C-85DF68D31C39}" sibTransId="{4BD6757B-C8E3-455C-BEE1-7592E80C97A5}"/>
    <dgm:cxn modelId="{E3B6CEDF-1A3B-4FCB-A169-0E65A16376A0}" type="presOf" srcId="{304150E0-103C-4959-BDB1-770BED6A3ED6}" destId="{6649630D-6DDC-49C4-B9A5-4DFEF40E08CF}" srcOrd="0" destOrd="0" presId="urn:microsoft.com/office/officeart/2005/8/layout/vList5"/>
    <dgm:cxn modelId="{FB1EC5E2-68DD-4E7D-A70C-107E90459E9B}" type="presOf" srcId="{E3DF6E27-D867-4A47-BABE-B0796CFC6418}" destId="{4F54385B-0CE3-4D75-B73D-883EC263E295}" srcOrd="0" destOrd="2" presId="urn:microsoft.com/office/officeart/2005/8/layout/vList5"/>
    <dgm:cxn modelId="{D7ED1FF3-13AE-4AC9-9A82-471D0553F63A}" type="presOf" srcId="{27DAD65C-2495-49DB-A996-C8E50972E23E}" destId="{7C6D6469-B705-4A1C-A7DC-F3F6EC6941B6}" srcOrd="0" destOrd="0" presId="urn:microsoft.com/office/officeart/2005/8/layout/vList5"/>
    <dgm:cxn modelId="{43ADF6FE-2160-4349-917F-957423C38D96}" type="presOf" srcId="{9B7F2505-35E1-4DD6-BDB5-8E2ECACA05A1}" destId="{4F54385B-0CE3-4D75-B73D-883EC263E295}" srcOrd="0" destOrd="1" presId="urn:microsoft.com/office/officeart/2005/8/layout/vList5"/>
    <dgm:cxn modelId="{5EF024D8-ED1C-4C2E-BD41-D4153B8AF6BD}" type="presParOf" srcId="{FBA61639-F765-4615-ACC0-F3C613FE4525}" destId="{C6941508-7FB9-41AC-8036-067BDFD47E2A}" srcOrd="0" destOrd="0" presId="urn:microsoft.com/office/officeart/2005/8/layout/vList5"/>
    <dgm:cxn modelId="{A341B3CC-F48F-4D24-877B-710D5394B3A1}" type="presParOf" srcId="{C6941508-7FB9-41AC-8036-067BDFD47E2A}" destId="{944F72F8-52EE-48B6-B069-D59338B39D88}" srcOrd="0" destOrd="0" presId="urn:microsoft.com/office/officeart/2005/8/layout/vList5"/>
    <dgm:cxn modelId="{0A358DA2-A70B-49B1-A9BD-CEBDAA1E5136}" type="presParOf" srcId="{C6941508-7FB9-41AC-8036-067BDFD47E2A}" destId="{7C6D6469-B705-4A1C-A7DC-F3F6EC6941B6}" srcOrd="1" destOrd="0" presId="urn:microsoft.com/office/officeart/2005/8/layout/vList5"/>
    <dgm:cxn modelId="{7F33CFEB-9628-4CCB-81F6-44A162A51293}" type="presParOf" srcId="{FBA61639-F765-4615-ACC0-F3C613FE4525}" destId="{87CF32A2-CE7F-4E82-9CEA-00E6F5EF60AD}" srcOrd="1" destOrd="0" presId="urn:microsoft.com/office/officeart/2005/8/layout/vList5"/>
    <dgm:cxn modelId="{B846AA11-F0F7-47C6-81AC-7DB2E2BE5BCC}" type="presParOf" srcId="{FBA61639-F765-4615-ACC0-F3C613FE4525}" destId="{B6513FD8-6E99-439D-BC1B-37AC926A5B6E}" srcOrd="2" destOrd="0" presId="urn:microsoft.com/office/officeart/2005/8/layout/vList5"/>
    <dgm:cxn modelId="{C342999D-4DBB-4BD0-B02C-1096EB7CAB36}" type="presParOf" srcId="{B6513FD8-6E99-439D-BC1B-37AC926A5B6E}" destId="{6649630D-6DDC-49C4-B9A5-4DFEF40E08CF}" srcOrd="0" destOrd="0" presId="urn:microsoft.com/office/officeart/2005/8/layout/vList5"/>
    <dgm:cxn modelId="{3BBD48F8-AE78-4BC7-A234-B980C297C819}" type="presParOf" srcId="{B6513FD8-6E99-439D-BC1B-37AC926A5B6E}" destId="{4F54385B-0CE3-4D75-B73D-883EC263E29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07929D-7BF6-4CAD-A032-AA854A0C5836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66E599-F9ED-4CB3-8D0A-3D507B983C90}">
      <dgm:prSet phldrT="[Текст]"/>
      <dgm:spPr/>
      <dgm:t>
        <a:bodyPr/>
        <a:lstStyle/>
        <a:p>
          <a:r>
            <a:rPr lang="ru-RU" b="1" dirty="0">
              <a:solidFill>
                <a:srgbClr val="7030A0"/>
              </a:solidFill>
              <a:latin typeface="Georgia" panose="02040502050405020303" pitchFamily="18" charset="0"/>
            </a:rPr>
            <a:t>Трудоспособное население</a:t>
          </a:r>
        </a:p>
      </dgm:t>
    </dgm:pt>
    <dgm:pt modelId="{8DCE338F-8873-4923-8F6F-0520E8366000}" type="parTrans" cxnId="{9D6C3FC9-30EE-4E4E-A240-8A9B9159A324}">
      <dgm:prSet/>
      <dgm:spPr/>
      <dgm:t>
        <a:bodyPr/>
        <a:lstStyle/>
        <a:p>
          <a:endParaRPr lang="ru-RU" b="1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6B05B519-7016-4485-A926-B8D29EB9E6C9}" type="sibTrans" cxnId="{9D6C3FC9-30EE-4E4E-A240-8A9B9159A324}">
      <dgm:prSet/>
      <dgm:spPr/>
      <dgm:t>
        <a:bodyPr/>
        <a:lstStyle/>
        <a:p>
          <a:endParaRPr lang="ru-RU" b="1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3D5242D5-06A8-48C6-8248-673C35D0C0A3}">
      <dgm:prSet phldrT="[Текст]"/>
      <dgm:spPr/>
      <dgm:t>
        <a:bodyPr/>
        <a:lstStyle/>
        <a:p>
          <a:r>
            <a:rPr lang="ru-RU" b="1" dirty="0">
              <a:solidFill>
                <a:srgbClr val="7030A0"/>
              </a:solidFill>
              <a:latin typeface="Georgia" panose="02040502050405020303" pitchFamily="18" charset="0"/>
            </a:rPr>
            <a:t>16 844 руб.</a:t>
          </a:r>
        </a:p>
      </dgm:t>
    </dgm:pt>
    <dgm:pt modelId="{CAAEF5CD-221E-4B5D-B9B5-154978CF630E}" type="parTrans" cxnId="{4308317A-029A-43D4-B69C-AEFB989F051C}">
      <dgm:prSet/>
      <dgm:spPr/>
      <dgm:t>
        <a:bodyPr/>
        <a:lstStyle/>
        <a:p>
          <a:endParaRPr lang="ru-RU" b="1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6914F5CF-0E42-4C70-BAAF-79D0BB2BD6DC}" type="sibTrans" cxnId="{4308317A-029A-43D4-B69C-AEFB989F051C}">
      <dgm:prSet/>
      <dgm:spPr/>
      <dgm:t>
        <a:bodyPr/>
        <a:lstStyle/>
        <a:p>
          <a:endParaRPr lang="ru-RU" b="1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C05766C2-BE8C-4612-BDAE-079FA85BEA3E}">
      <dgm:prSet phldrT="[Текст]"/>
      <dgm:spPr/>
      <dgm:t>
        <a:bodyPr/>
        <a:lstStyle/>
        <a:p>
          <a:r>
            <a:rPr lang="ru-RU" b="1" dirty="0">
              <a:solidFill>
                <a:srgbClr val="7030A0"/>
              </a:solidFill>
              <a:latin typeface="Georgia" panose="02040502050405020303" pitchFamily="18" charset="0"/>
            </a:rPr>
            <a:t>Пенсионеры</a:t>
          </a:r>
        </a:p>
      </dgm:t>
    </dgm:pt>
    <dgm:pt modelId="{3479CA4F-BA49-402E-A1A3-07C5751657C5}" type="parTrans" cxnId="{A6B564A6-8CF3-4BC7-97DD-7CB3140B383F}">
      <dgm:prSet/>
      <dgm:spPr/>
      <dgm:t>
        <a:bodyPr/>
        <a:lstStyle/>
        <a:p>
          <a:endParaRPr lang="ru-RU" b="1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28394C8F-E526-46B1-9EF0-C6CEDE511585}" type="sibTrans" cxnId="{A6B564A6-8CF3-4BC7-97DD-7CB3140B383F}">
      <dgm:prSet/>
      <dgm:spPr/>
      <dgm:t>
        <a:bodyPr/>
        <a:lstStyle/>
        <a:p>
          <a:endParaRPr lang="ru-RU" b="1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200AA353-AA98-4AA9-8ED9-667C5C8CA4F7}">
      <dgm:prSet phldrT="[Текст]"/>
      <dgm:spPr/>
      <dgm:t>
        <a:bodyPr/>
        <a:lstStyle/>
        <a:p>
          <a:r>
            <a:rPr lang="ru-RU" b="1" dirty="0">
              <a:solidFill>
                <a:srgbClr val="7030A0"/>
              </a:solidFill>
              <a:latin typeface="Georgia" panose="02040502050405020303" pitchFamily="18" charset="0"/>
            </a:rPr>
            <a:t>13 290 руб.</a:t>
          </a:r>
        </a:p>
      </dgm:t>
    </dgm:pt>
    <dgm:pt modelId="{972316F9-4035-4A61-9711-295DB3F72C3C}" type="parTrans" cxnId="{704446E6-C91A-4434-A566-0CB05CAAB9DB}">
      <dgm:prSet/>
      <dgm:spPr/>
      <dgm:t>
        <a:bodyPr/>
        <a:lstStyle/>
        <a:p>
          <a:endParaRPr lang="ru-RU" b="1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995A7132-E525-423E-9FC0-EF091EA58016}" type="sibTrans" cxnId="{704446E6-C91A-4434-A566-0CB05CAAB9DB}">
      <dgm:prSet/>
      <dgm:spPr/>
      <dgm:t>
        <a:bodyPr/>
        <a:lstStyle/>
        <a:p>
          <a:endParaRPr lang="ru-RU" b="1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C0738D8D-A7E9-4E1F-B8C1-F69327E3EF1B}">
      <dgm:prSet phldrT="[Текст]"/>
      <dgm:spPr/>
      <dgm:t>
        <a:bodyPr/>
        <a:lstStyle/>
        <a:p>
          <a:r>
            <a:rPr lang="ru-RU" b="1" dirty="0">
              <a:solidFill>
                <a:srgbClr val="7030A0"/>
              </a:solidFill>
              <a:latin typeface="Georgia" panose="02040502050405020303" pitchFamily="18" charset="0"/>
            </a:rPr>
            <a:t>Дети</a:t>
          </a:r>
        </a:p>
      </dgm:t>
    </dgm:pt>
    <dgm:pt modelId="{352227FE-B497-415D-9D4F-5F628CF79D03}" type="parTrans" cxnId="{D9AAC912-B607-432A-938B-B98F74F47CFD}">
      <dgm:prSet/>
      <dgm:spPr/>
      <dgm:t>
        <a:bodyPr/>
        <a:lstStyle/>
        <a:p>
          <a:endParaRPr lang="ru-RU" b="1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82883CB3-FB82-4B91-AF65-629268886988}" type="sibTrans" cxnId="{D9AAC912-B607-432A-938B-B98F74F47CFD}">
      <dgm:prSet/>
      <dgm:spPr/>
      <dgm:t>
        <a:bodyPr/>
        <a:lstStyle/>
        <a:p>
          <a:endParaRPr lang="ru-RU" b="1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0655303D-E607-49EA-AD32-B26EF1ED65FF}">
      <dgm:prSet phldrT="[Текст]"/>
      <dgm:spPr/>
      <dgm:t>
        <a:bodyPr/>
        <a:lstStyle/>
        <a:p>
          <a:r>
            <a:rPr lang="ru-RU" b="1" dirty="0">
              <a:solidFill>
                <a:srgbClr val="7030A0"/>
              </a:solidFill>
              <a:latin typeface="Georgia" panose="02040502050405020303" pitchFamily="18" charset="0"/>
            </a:rPr>
            <a:t>14 989 руб.</a:t>
          </a:r>
        </a:p>
      </dgm:t>
    </dgm:pt>
    <dgm:pt modelId="{DFBD59E9-EEE8-4406-BF76-80304C099B17}" type="parTrans" cxnId="{640A7BB9-D778-4C76-BEBB-DF99ADDB84B1}">
      <dgm:prSet/>
      <dgm:spPr/>
      <dgm:t>
        <a:bodyPr/>
        <a:lstStyle/>
        <a:p>
          <a:endParaRPr lang="ru-RU" b="1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8E905EC6-04AD-438D-960D-C6B106E3508B}" type="sibTrans" cxnId="{640A7BB9-D778-4C76-BEBB-DF99ADDB84B1}">
      <dgm:prSet/>
      <dgm:spPr/>
      <dgm:t>
        <a:bodyPr/>
        <a:lstStyle/>
        <a:p>
          <a:endParaRPr lang="ru-RU" b="1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4542223C-0D0B-40F5-9BED-39BC9862E7FD}" type="pres">
      <dgm:prSet presAssocID="{2107929D-7BF6-4CAD-A032-AA854A0C5836}" presName="Name0" presStyleCnt="0">
        <dgm:presLayoutVars>
          <dgm:dir/>
          <dgm:animLvl val="lvl"/>
          <dgm:resizeHandles val="exact"/>
        </dgm:presLayoutVars>
      </dgm:prSet>
      <dgm:spPr/>
    </dgm:pt>
    <dgm:pt modelId="{CC25782C-6974-483F-A2E8-9B95DDB9420D}" type="pres">
      <dgm:prSet presAssocID="{1266E599-F9ED-4CB3-8D0A-3D507B983C90}" presName="composite" presStyleCnt="0"/>
      <dgm:spPr/>
    </dgm:pt>
    <dgm:pt modelId="{C90BBA8A-9604-4FAE-A2FF-12A59EE92043}" type="pres">
      <dgm:prSet presAssocID="{1266E599-F9ED-4CB3-8D0A-3D507B983C9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540DAB97-9CE5-4C26-B4F2-ADC51507E6B3}" type="pres">
      <dgm:prSet presAssocID="{1266E599-F9ED-4CB3-8D0A-3D507B983C90}" presName="desTx" presStyleLbl="alignAccFollowNode1" presStyleIdx="0" presStyleCnt="3">
        <dgm:presLayoutVars>
          <dgm:bulletEnabled val="1"/>
        </dgm:presLayoutVars>
      </dgm:prSet>
      <dgm:spPr/>
    </dgm:pt>
    <dgm:pt modelId="{51967700-EA52-4F24-9D50-5591D25E1B14}" type="pres">
      <dgm:prSet presAssocID="{6B05B519-7016-4485-A926-B8D29EB9E6C9}" presName="space" presStyleCnt="0"/>
      <dgm:spPr/>
    </dgm:pt>
    <dgm:pt modelId="{8DAF3D26-9E77-43EB-8EE6-5E48077A338A}" type="pres">
      <dgm:prSet presAssocID="{C05766C2-BE8C-4612-BDAE-079FA85BEA3E}" presName="composite" presStyleCnt="0"/>
      <dgm:spPr/>
    </dgm:pt>
    <dgm:pt modelId="{7DF1A4DD-603E-4AA5-8C07-32F3D9CEB81E}" type="pres">
      <dgm:prSet presAssocID="{C05766C2-BE8C-4612-BDAE-079FA85BEA3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36C7BB4B-1C74-4C85-BCE6-31D17EF5E471}" type="pres">
      <dgm:prSet presAssocID="{C05766C2-BE8C-4612-BDAE-079FA85BEA3E}" presName="desTx" presStyleLbl="alignAccFollowNode1" presStyleIdx="1" presStyleCnt="3">
        <dgm:presLayoutVars>
          <dgm:bulletEnabled val="1"/>
        </dgm:presLayoutVars>
      </dgm:prSet>
      <dgm:spPr/>
    </dgm:pt>
    <dgm:pt modelId="{790C7E4D-C52B-4BD2-BC40-B4E431DE0036}" type="pres">
      <dgm:prSet presAssocID="{28394C8F-E526-46B1-9EF0-C6CEDE511585}" presName="space" presStyleCnt="0"/>
      <dgm:spPr/>
    </dgm:pt>
    <dgm:pt modelId="{45DF8C2B-61AF-4BB2-9B7E-BD8170BC981A}" type="pres">
      <dgm:prSet presAssocID="{C0738D8D-A7E9-4E1F-B8C1-F69327E3EF1B}" presName="composite" presStyleCnt="0"/>
      <dgm:spPr/>
    </dgm:pt>
    <dgm:pt modelId="{AB82CAFD-01B9-4F15-B3FE-9D09C8CA8E42}" type="pres">
      <dgm:prSet presAssocID="{C0738D8D-A7E9-4E1F-B8C1-F69327E3EF1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D4F0AAB8-85FD-43D3-A2C8-0137FBD25955}" type="pres">
      <dgm:prSet presAssocID="{C0738D8D-A7E9-4E1F-B8C1-F69327E3EF1B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48FCFA06-9FEA-478F-9A71-7D83B1A5B06D}" type="presOf" srcId="{0655303D-E607-49EA-AD32-B26EF1ED65FF}" destId="{D4F0AAB8-85FD-43D3-A2C8-0137FBD25955}" srcOrd="0" destOrd="0" presId="urn:microsoft.com/office/officeart/2005/8/layout/hList1"/>
    <dgm:cxn modelId="{D9AAC912-B607-432A-938B-B98F74F47CFD}" srcId="{2107929D-7BF6-4CAD-A032-AA854A0C5836}" destId="{C0738D8D-A7E9-4E1F-B8C1-F69327E3EF1B}" srcOrd="2" destOrd="0" parTransId="{352227FE-B497-415D-9D4F-5F628CF79D03}" sibTransId="{82883CB3-FB82-4B91-AF65-629268886988}"/>
    <dgm:cxn modelId="{2EF4FB5F-1C7F-4099-9AA5-092B37AB3A8D}" type="presOf" srcId="{200AA353-AA98-4AA9-8ED9-667C5C8CA4F7}" destId="{36C7BB4B-1C74-4C85-BCE6-31D17EF5E471}" srcOrd="0" destOrd="0" presId="urn:microsoft.com/office/officeart/2005/8/layout/hList1"/>
    <dgm:cxn modelId="{EE5DB763-59F3-4F2A-80FB-2FCC31E97F4F}" type="presOf" srcId="{1266E599-F9ED-4CB3-8D0A-3D507B983C90}" destId="{C90BBA8A-9604-4FAE-A2FF-12A59EE92043}" srcOrd="0" destOrd="0" presId="urn:microsoft.com/office/officeart/2005/8/layout/hList1"/>
    <dgm:cxn modelId="{25B3DF4B-8E6A-4B87-B966-69F20ABCFAF3}" type="presOf" srcId="{3D5242D5-06A8-48C6-8248-673C35D0C0A3}" destId="{540DAB97-9CE5-4C26-B4F2-ADC51507E6B3}" srcOrd="0" destOrd="0" presId="urn:microsoft.com/office/officeart/2005/8/layout/hList1"/>
    <dgm:cxn modelId="{4308317A-029A-43D4-B69C-AEFB989F051C}" srcId="{1266E599-F9ED-4CB3-8D0A-3D507B983C90}" destId="{3D5242D5-06A8-48C6-8248-673C35D0C0A3}" srcOrd="0" destOrd="0" parTransId="{CAAEF5CD-221E-4B5D-B9B5-154978CF630E}" sibTransId="{6914F5CF-0E42-4C70-BAAF-79D0BB2BD6DC}"/>
    <dgm:cxn modelId="{FD8E6999-56DA-4076-82E1-2C931FD23817}" type="presOf" srcId="{C05766C2-BE8C-4612-BDAE-079FA85BEA3E}" destId="{7DF1A4DD-603E-4AA5-8C07-32F3D9CEB81E}" srcOrd="0" destOrd="0" presId="urn:microsoft.com/office/officeart/2005/8/layout/hList1"/>
    <dgm:cxn modelId="{A6B564A6-8CF3-4BC7-97DD-7CB3140B383F}" srcId="{2107929D-7BF6-4CAD-A032-AA854A0C5836}" destId="{C05766C2-BE8C-4612-BDAE-079FA85BEA3E}" srcOrd="1" destOrd="0" parTransId="{3479CA4F-BA49-402E-A1A3-07C5751657C5}" sibTransId="{28394C8F-E526-46B1-9EF0-C6CEDE511585}"/>
    <dgm:cxn modelId="{640A7BB9-D778-4C76-BEBB-DF99ADDB84B1}" srcId="{C0738D8D-A7E9-4E1F-B8C1-F69327E3EF1B}" destId="{0655303D-E607-49EA-AD32-B26EF1ED65FF}" srcOrd="0" destOrd="0" parTransId="{DFBD59E9-EEE8-4406-BF76-80304C099B17}" sibTransId="{8E905EC6-04AD-438D-960D-C6B106E3508B}"/>
    <dgm:cxn modelId="{9D6C3FC9-30EE-4E4E-A240-8A9B9159A324}" srcId="{2107929D-7BF6-4CAD-A032-AA854A0C5836}" destId="{1266E599-F9ED-4CB3-8D0A-3D507B983C90}" srcOrd="0" destOrd="0" parTransId="{8DCE338F-8873-4923-8F6F-0520E8366000}" sibTransId="{6B05B519-7016-4485-A926-B8D29EB9E6C9}"/>
    <dgm:cxn modelId="{7DDE58D1-EC8D-4E5F-B198-8AA5A278E413}" type="presOf" srcId="{2107929D-7BF6-4CAD-A032-AA854A0C5836}" destId="{4542223C-0D0B-40F5-9BED-39BC9862E7FD}" srcOrd="0" destOrd="0" presId="urn:microsoft.com/office/officeart/2005/8/layout/hList1"/>
    <dgm:cxn modelId="{AB2DB7E0-3CAC-4292-9DA8-F95F864D2B10}" type="presOf" srcId="{C0738D8D-A7E9-4E1F-B8C1-F69327E3EF1B}" destId="{AB82CAFD-01B9-4F15-B3FE-9D09C8CA8E42}" srcOrd="0" destOrd="0" presId="urn:microsoft.com/office/officeart/2005/8/layout/hList1"/>
    <dgm:cxn modelId="{704446E6-C91A-4434-A566-0CB05CAAB9DB}" srcId="{C05766C2-BE8C-4612-BDAE-079FA85BEA3E}" destId="{200AA353-AA98-4AA9-8ED9-667C5C8CA4F7}" srcOrd="0" destOrd="0" parTransId="{972316F9-4035-4A61-9711-295DB3F72C3C}" sibTransId="{995A7132-E525-423E-9FC0-EF091EA58016}"/>
    <dgm:cxn modelId="{9B0A7E0B-EAB1-47FD-A5AC-1E471B3C9282}" type="presParOf" srcId="{4542223C-0D0B-40F5-9BED-39BC9862E7FD}" destId="{CC25782C-6974-483F-A2E8-9B95DDB9420D}" srcOrd="0" destOrd="0" presId="urn:microsoft.com/office/officeart/2005/8/layout/hList1"/>
    <dgm:cxn modelId="{BD2AA78D-F2BB-47F9-B00E-444ED2695E9C}" type="presParOf" srcId="{CC25782C-6974-483F-A2E8-9B95DDB9420D}" destId="{C90BBA8A-9604-4FAE-A2FF-12A59EE92043}" srcOrd="0" destOrd="0" presId="urn:microsoft.com/office/officeart/2005/8/layout/hList1"/>
    <dgm:cxn modelId="{B2A657C0-99C9-48C6-B765-0464984FA315}" type="presParOf" srcId="{CC25782C-6974-483F-A2E8-9B95DDB9420D}" destId="{540DAB97-9CE5-4C26-B4F2-ADC51507E6B3}" srcOrd="1" destOrd="0" presId="urn:microsoft.com/office/officeart/2005/8/layout/hList1"/>
    <dgm:cxn modelId="{28F6A5E0-2509-4A1E-9DC1-07E619D3E392}" type="presParOf" srcId="{4542223C-0D0B-40F5-9BED-39BC9862E7FD}" destId="{51967700-EA52-4F24-9D50-5591D25E1B14}" srcOrd="1" destOrd="0" presId="urn:microsoft.com/office/officeart/2005/8/layout/hList1"/>
    <dgm:cxn modelId="{D1734FC4-7464-417E-BE14-EBC65FCCA7B5}" type="presParOf" srcId="{4542223C-0D0B-40F5-9BED-39BC9862E7FD}" destId="{8DAF3D26-9E77-43EB-8EE6-5E48077A338A}" srcOrd="2" destOrd="0" presId="urn:microsoft.com/office/officeart/2005/8/layout/hList1"/>
    <dgm:cxn modelId="{30AD4CBE-C662-4B5D-8C46-BFB1F6454CF5}" type="presParOf" srcId="{8DAF3D26-9E77-43EB-8EE6-5E48077A338A}" destId="{7DF1A4DD-603E-4AA5-8C07-32F3D9CEB81E}" srcOrd="0" destOrd="0" presId="urn:microsoft.com/office/officeart/2005/8/layout/hList1"/>
    <dgm:cxn modelId="{F0EA7008-4EB4-4A19-88E5-535EAA9828BB}" type="presParOf" srcId="{8DAF3D26-9E77-43EB-8EE6-5E48077A338A}" destId="{36C7BB4B-1C74-4C85-BCE6-31D17EF5E471}" srcOrd="1" destOrd="0" presId="urn:microsoft.com/office/officeart/2005/8/layout/hList1"/>
    <dgm:cxn modelId="{59AF4F6E-1D12-4EA6-B8D5-63D781DA43C0}" type="presParOf" srcId="{4542223C-0D0B-40F5-9BED-39BC9862E7FD}" destId="{790C7E4D-C52B-4BD2-BC40-B4E431DE0036}" srcOrd="3" destOrd="0" presId="urn:microsoft.com/office/officeart/2005/8/layout/hList1"/>
    <dgm:cxn modelId="{897C0955-1018-485A-A1EC-19DDF0045B7D}" type="presParOf" srcId="{4542223C-0D0B-40F5-9BED-39BC9862E7FD}" destId="{45DF8C2B-61AF-4BB2-9B7E-BD8170BC981A}" srcOrd="4" destOrd="0" presId="urn:microsoft.com/office/officeart/2005/8/layout/hList1"/>
    <dgm:cxn modelId="{17E1FF31-D6A6-4BE8-AFC1-FE33776AFF71}" type="presParOf" srcId="{45DF8C2B-61AF-4BB2-9B7E-BD8170BC981A}" destId="{AB82CAFD-01B9-4F15-B3FE-9D09C8CA8E42}" srcOrd="0" destOrd="0" presId="urn:microsoft.com/office/officeart/2005/8/layout/hList1"/>
    <dgm:cxn modelId="{D52C4C2F-28C9-4AE8-9736-64BF4AB67D76}" type="presParOf" srcId="{45DF8C2B-61AF-4BB2-9B7E-BD8170BC981A}" destId="{D4F0AAB8-85FD-43D3-A2C8-0137FBD2595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DA9C0A-31FD-49E0-86AE-E3FABAE38BAA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B71D34-EA2D-4C31-937B-42CB0DDEC125}">
      <dgm:prSet phldrT="[Текст]"/>
      <dgm:spPr/>
      <dgm:t>
        <a:bodyPr/>
        <a:lstStyle/>
        <a:p>
          <a:r>
            <a:rPr lang="ru-RU" b="1" dirty="0">
              <a:solidFill>
                <a:srgbClr val="7030A0"/>
              </a:solidFill>
              <a:latin typeface="Georgia" panose="02040502050405020303" pitchFamily="18" charset="0"/>
            </a:rPr>
            <a:t>ФЕДЕРАЛЬНЫЙ БЮДЖЕТ</a:t>
          </a:r>
        </a:p>
      </dgm:t>
    </dgm:pt>
    <dgm:pt modelId="{2ABDEF7F-C5E5-423E-BA2B-3761C796DED7}" type="parTrans" cxnId="{5F92A7D3-CE7D-42F3-A7C6-4748A592A2ED}">
      <dgm:prSet/>
      <dgm:spPr/>
      <dgm:t>
        <a:bodyPr/>
        <a:lstStyle/>
        <a:p>
          <a:endParaRPr lang="ru-RU" b="1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5F2EE0F4-FFEC-4751-8A6C-7F9E7594B107}" type="sibTrans" cxnId="{5F92A7D3-CE7D-42F3-A7C6-4748A592A2ED}">
      <dgm:prSet/>
      <dgm:spPr/>
      <dgm:t>
        <a:bodyPr/>
        <a:lstStyle/>
        <a:p>
          <a:endParaRPr lang="ru-RU" b="1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5CE4844F-0139-4111-82C8-104B7C9F2A4C}">
      <dgm:prSet phldrT="[Текст]"/>
      <dgm:spPr/>
      <dgm:t>
        <a:bodyPr/>
        <a:lstStyle/>
        <a:p>
          <a:r>
            <a:rPr lang="ru-RU" b="1" dirty="0">
              <a:solidFill>
                <a:srgbClr val="7030A0"/>
              </a:solidFill>
              <a:latin typeface="Georgia" panose="02040502050405020303" pitchFamily="18" charset="0"/>
            </a:rPr>
            <a:t>ФОНД ПЕНСИОННОГО И СОЦИАЛЬНОГО СТРАХОВАНИЯ (СФР)</a:t>
          </a:r>
        </a:p>
      </dgm:t>
    </dgm:pt>
    <dgm:pt modelId="{AB259723-8A3D-478B-9D1B-5839B3901735}" type="parTrans" cxnId="{2DA8482A-D162-4C44-8D0F-FF39EC0434E5}">
      <dgm:prSet/>
      <dgm:spPr/>
      <dgm:t>
        <a:bodyPr/>
        <a:lstStyle/>
        <a:p>
          <a:endParaRPr lang="ru-RU" b="1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40763661-F91F-4C62-9752-382390425606}" type="sibTrans" cxnId="{2DA8482A-D162-4C44-8D0F-FF39EC0434E5}">
      <dgm:prSet/>
      <dgm:spPr/>
      <dgm:t>
        <a:bodyPr/>
        <a:lstStyle/>
        <a:p>
          <a:endParaRPr lang="ru-RU" b="1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ED33E734-95E0-4371-A574-AE57E13A259F}">
      <dgm:prSet phldrT="[Текст]"/>
      <dgm:spPr/>
      <dgm:t>
        <a:bodyPr/>
        <a:lstStyle/>
        <a:p>
          <a:r>
            <a:rPr lang="ru-RU" b="1" dirty="0">
              <a:solidFill>
                <a:srgbClr val="7030A0"/>
              </a:solidFill>
              <a:latin typeface="Georgia" panose="02040502050405020303" pitchFamily="18" charset="0"/>
            </a:rPr>
            <a:t>РЕГИОНАЛЬНЫЕ БЮДЖЕТЫ</a:t>
          </a:r>
        </a:p>
      </dgm:t>
    </dgm:pt>
    <dgm:pt modelId="{91349189-BFED-4604-97F6-D71C288B0DF0}" type="parTrans" cxnId="{782C5203-382F-4412-8372-E029BC26903A}">
      <dgm:prSet/>
      <dgm:spPr/>
      <dgm:t>
        <a:bodyPr/>
        <a:lstStyle/>
        <a:p>
          <a:endParaRPr lang="ru-RU" b="1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9343675F-D05F-4935-8963-A10AD5497C80}" type="sibTrans" cxnId="{782C5203-382F-4412-8372-E029BC26903A}">
      <dgm:prSet/>
      <dgm:spPr/>
      <dgm:t>
        <a:bodyPr/>
        <a:lstStyle/>
        <a:p>
          <a:endParaRPr lang="ru-RU" b="1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99A38E6F-0661-4B62-A3C0-AC26298945B3}" type="pres">
      <dgm:prSet presAssocID="{B2DA9C0A-31FD-49E0-86AE-E3FABAE38BAA}" presName="linear" presStyleCnt="0">
        <dgm:presLayoutVars>
          <dgm:dir/>
          <dgm:animLvl val="lvl"/>
          <dgm:resizeHandles val="exact"/>
        </dgm:presLayoutVars>
      </dgm:prSet>
      <dgm:spPr/>
    </dgm:pt>
    <dgm:pt modelId="{0E25A54A-0540-4B64-9856-A5891C7F2E70}" type="pres">
      <dgm:prSet presAssocID="{89B71D34-EA2D-4C31-937B-42CB0DDEC125}" presName="parentLin" presStyleCnt="0"/>
      <dgm:spPr/>
    </dgm:pt>
    <dgm:pt modelId="{58D9113D-1547-42FD-8CA1-62D2B9EBA0E2}" type="pres">
      <dgm:prSet presAssocID="{89B71D34-EA2D-4C31-937B-42CB0DDEC125}" presName="parentLeftMargin" presStyleLbl="node1" presStyleIdx="0" presStyleCnt="3"/>
      <dgm:spPr/>
    </dgm:pt>
    <dgm:pt modelId="{A6A0DA94-A1D0-4951-8AF9-4E44AD584280}" type="pres">
      <dgm:prSet presAssocID="{89B71D34-EA2D-4C31-937B-42CB0DDEC12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CF06FD6-743E-4BA2-B19A-7312347895A0}" type="pres">
      <dgm:prSet presAssocID="{89B71D34-EA2D-4C31-937B-42CB0DDEC125}" presName="negativeSpace" presStyleCnt="0"/>
      <dgm:spPr/>
    </dgm:pt>
    <dgm:pt modelId="{675072B5-7FE0-4555-9936-BF93031108D7}" type="pres">
      <dgm:prSet presAssocID="{89B71D34-EA2D-4C31-937B-42CB0DDEC125}" presName="childText" presStyleLbl="conFgAcc1" presStyleIdx="0" presStyleCnt="3">
        <dgm:presLayoutVars>
          <dgm:bulletEnabled val="1"/>
        </dgm:presLayoutVars>
      </dgm:prSet>
      <dgm:spPr/>
    </dgm:pt>
    <dgm:pt modelId="{3F57B3DE-AF60-4965-9C9B-81B6904DC7BA}" type="pres">
      <dgm:prSet presAssocID="{5F2EE0F4-FFEC-4751-8A6C-7F9E7594B107}" presName="spaceBetweenRectangles" presStyleCnt="0"/>
      <dgm:spPr/>
    </dgm:pt>
    <dgm:pt modelId="{5B01BC70-4ED6-4B63-AB21-AFF5822A47DA}" type="pres">
      <dgm:prSet presAssocID="{5CE4844F-0139-4111-82C8-104B7C9F2A4C}" presName="parentLin" presStyleCnt="0"/>
      <dgm:spPr/>
    </dgm:pt>
    <dgm:pt modelId="{CDADCE54-B05F-49E6-940B-D06E05AEFF99}" type="pres">
      <dgm:prSet presAssocID="{5CE4844F-0139-4111-82C8-104B7C9F2A4C}" presName="parentLeftMargin" presStyleLbl="node1" presStyleIdx="0" presStyleCnt="3"/>
      <dgm:spPr/>
    </dgm:pt>
    <dgm:pt modelId="{AD0E841F-FB4A-4850-93CC-FC9707200FF2}" type="pres">
      <dgm:prSet presAssocID="{5CE4844F-0139-4111-82C8-104B7C9F2A4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66AD6A8-3FD6-4377-8694-FF81DBFCEEF0}" type="pres">
      <dgm:prSet presAssocID="{5CE4844F-0139-4111-82C8-104B7C9F2A4C}" presName="negativeSpace" presStyleCnt="0"/>
      <dgm:spPr/>
    </dgm:pt>
    <dgm:pt modelId="{C76E35FD-078C-4600-A5DF-02BEBE2A0F32}" type="pres">
      <dgm:prSet presAssocID="{5CE4844F-0139-4111-82C8-104B7C9F2A4C}" presName="childText" presStyleLbl="conFgAcc1" presStyleIdx="1" presStyleCnt="3">
        <dgm:presLayoutVars>
          <dgm:bulletEnabled val="1"/>
        </dgm:presLayoutVars>
      </dgm:prSet>
      <dgm:spPr/>
    </dgm:pt>
    <dgm:pt modelId="{DC5CBF4C-D026-4552-8D32-5C69DE187477}" type="pres">
      <dgm:prSet presAssocID="{40763661-F91F-4C62-9752-382390425606}" presName="spaceBetweenRectangles" presStyleCnt="0"/>
      <dgm:spPr/>
    </dgm:pt>
    <dgm:pt modelId="{EEDDD1AE-4088-46D8-9883-A2F6800C3348}" type="pres">
      <dgm:prSet presAssocID="{ED33E734-95E0-4371-A574-AE57E13A259F}" presName="parentLin" presStyleCnt="0"/>
      <dgm:spPr/>
    </dgm:pt>
    <dgm:pt modelId="{78F5CD81-1DAD-4339-A222-12E626DEB64D}" type="pres">
      <dgm:prSet presAssocID="{ED33E734-95E0-4371-A574-AE57E13A259F}" presName="parentLeftMargin" presStyleLbl="node1" presStyleIdx="1" presStyleCnt="3"/>
      <dgm:spPr/>
    </dgm:pt>
    <dgm:pt modelId="{0C11D82E-2243-4A7F-8442-5EA0DFFBF99D}" type="pres">
      <dgm:prSet presAssocID="{ED33E734-95E0-4371-A574-AE57E13A259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0150F0F-2957-478C-BE78-726A35F88E4C}" type="pres">
      <dgm:prSet presAssocID="{ED33E734-95E0-4371-A574-AE57E13A259F}" presName="negativeSpace" presStyleCnt="0"/>
      <dgm:spPr/>
    </dgm:pt>
    <dgm:pt modelId="{BB6029A5-E6F1-407C-95B0-930CB4B1E81A}" type="pres">
      <dgm:prSet presAssocID="{ED33E734-95E0-4371-A574-AE57E13A259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82C5203-382F-4412-8372-E029BC26903A}" srcId="{B2DA9C0A-31FD-49E0-86AE-E3FABAE38BAA}" destId="{ED33E734-95E0-4371-A574-AE57E13A259F}" srcOrd="2" destOrd="0" parTransId="{91349189-BFED-4604-97F6-D71C288B0DF0}" sibTransId="{9343675F-D05F-4935-8963-A10AD5497C80}"/>
    <dgm:cxn modelId="{D22E7106-8081-44B9-8805-48C089B04EC0}" type="presOf" srcId="{89B71D34-EA2D-4C31-937B-42CB0DDEC125}" destId="{58D9113D-1547-42FD-8CA1-62D2B9EBA0E2}" srcOrd="0" destOrd="0" presId="urn:microsoft.com/office/officeart/2005/8/layout/list1"/>
    <dgm:cxn modelId="{242BF421-15C4-487E-8BB3-F34DD6257DD9}" type="presOf" srcId="{ED33E734-95E0-4371-A574-AE57E13A259F}" destId="{0C11D82E-2243-4A7F-8442-5EA0DFFBF99D}" srcOrd="1" destOrd="0" presId="urn:microsoft.com/office/officeart/2005/8/layout/list1"/>
    <dgm:cxn modelId="{2DA8482A-D162-4C44-8D0F-FF39EC0434E5}" srcId="{B2DA9C0A-31FD-49E0-86AE-E3FABAE38BAA}" destId="{5CE4844F-0139-4111-82C8-104B7C9F2A4C}" srcOrd="1" destOrd="0" parTransId="{AB259723-8A3D-478B-9D1B-5839B3901735}" sibTransId="{40763661-F91F-4C62-9752-382390425606}"/>
    <dgm:cxn modelId="{DA452E70-AD3B-4D35-9D10-D7464FA2390F}" type="presOf" srcId="{ED33E734-95E0-4371-A574-AE57E13A259F}" destId="{78F5CD81-1DAD-4339-A222-12E626DEB64D}" srcOrd="0" destOrd="0" presId="urn:microsoft.com/office/officeart/2005/8/layout/list1"/>
    <dgm:cxn modelId="{0A205157-3662-4E39-B0DC-36CF4D8E5D21}" type="presOf" srcId="{5CE4844F-0139-4111-82C8-104B7C9F2A4C}" destId="{CDADCE54-B05F-49E6-940B-D06E05AEFF99}" srcOrd="0" destOrd="0" presId="urn:microsoft.com/office/officeart/2005/8/layout/list1"/>
    <dgm:cxn modelId="{9D677C59-1A19-4F0C-BCD5-EAC99ADBD319}" type="presOf" srcId="{89B71D34-EA2D-4C31-937B-42CB0DDEC125}" destId="{A6A0DA94-A1D0-4951-8AF9-4E44AD584280}" srcOrd="1" destOrd="0" presId="urn:microsoft.com/office/officeart/2005/8/layout/list1"/>
    <dgm:cxn modelId="{DFCAD292-B10A-427B-9971-21F308507DF1}" type="presOf" srcId="{B2DA9C0A-31FD-49E0-86AE-E3FABAE38BAA}" destId="{99A38E6F-0661-4B62-A3C0-AC26298945B3}" srcOrd="0" destOrd="0" presId="urn:microsoft.com/office/officeart/2005/8/layout/list1"/>
    <dgm:cxn modelId="{C2F213A2-D4FC-4380-8E5C-5B6A3E932313}" type="presOf" srcId="{5CE4844F-0139-4111-82C8-104B7C9F2A4C}" destId="{AD0E841F-FB4A-4850-93CC-FC9707200FF2}" srcOrd="1" destOrd="0" presId="urn:microsoft.com/office/officeart/2005/8/layout/list1"/>
    <dgm:cxn modelId="{5F92A7D3-CE7D-42F3-A7C6-4748A592A2ED}" srcId="{B2DA9C0A-31FD-49E0-86AE-E3FABAE38BAA}" destId="{89B71D34-EA2D-4C31-937B-42CB0DDEC125}" srcOrd="0" destOrd="0" parTransId="{2ABDEF7F-C5E5-423E-BA2B-3761C796DED7}" sibTransId="{5F2EE0F4-FFEC-4751-8A6C-7F9E7594B107}"/>
    <dgm:cxn modelId="{A88C6A04-EEF2-4478-B5B4-02835A5C9544}" type="presParOf" srcId="{99A38E6F-0661-4B62-A3C0-AC26298945B3}" destId="{0E25A54A-0540-4B64-9856-A5891C7F2E70}" srcOrd="0" destOrd="0" presId="urn:microsoft.com/office/officeart/2005/8/layout/list1"/>
    <dgm:cxn modelId="{3AAA545C-49F9-431F-8B61-A07359FB6DFF}" type="presParOf" srcId="{0E25A54A-0540-4B64-9856-A5891C7F2E70}" destId="{58D9113D-1547-42FD-8CA1-62D2B9EBA0E2}" srcOrd="0" destOrd="0" presId="urn:microsoft.com/office/officeart/2005/8/layout/list1"/>
    <dgm:cxn modelId="{E0A24900-C571-48B2-9CDB-27574EB69021}" type="presParOf" srcId="{0E25A54A-0540-4B64-9856-A5891C7F2E70}" destId="{A6A0DA94-A1D0-4951-8AF9-4E44AD584280}" srcOrd="1" destOrd="0" presId="urn:microsoft.com/office/officeart/2005/8/layout/list1"/>
    <dgm:cxn modelId="{153C56B9-5A73-4BFF-9334-3D27B4F8F9C5}" type="presParOf" srcId="{99A38E6F-0661-4B62-A3C0-AC26298945B3}" destId="{2CF06FD6-743E-4BA2-B19A-7312347895A0}" srcOrd="1" destOrd="0" presId="urn:microsoft.com/office/officeart/2005/8/layout/list1"/>
    <dgm:cxn modelId="{D44BF70E-A1CD-4EEC-829F-11BA56A993DE}" type="presParOf" srcId="{99A38E6F-0661-4B62-A3C0-AC26298945B3}" destId="{675072B5-7FE0-4555-9936-BF93031108D7}" srcOrd="2" destOrd="0" presId="urn:microsoft.com/office/officeart/2005/8/layout/list1"/>
    <dgm:cxn modelId="{22D45D8C-15B9-4873-B830-B2F2F6D5385A}" type="presParOf" srcId="{99A38E6F-0661-4B62-A3C0-AC26298945B3}" destId="{3F57B3DE-AF60-4965-9C9B-81B6904DC7BA}" srcOrd="3" destOrd="0" presId="urn:microsoft.com/office/officeart/2005/8/layout/list1"/>
    <dgm:cxn modelId="{3EDA56BC-2649-4EA3-9E6D-B16629A34BBB}" type="presParOf" srcId="{99A38E6F-0661-4B62-A3C0-AC26298945B3}" destId="{5B01BC70-4ED6-4B63-AB21-AFF5822A47DA}" srcOrd="4" destOrd="0" presId="urn:microsoft.com/office/officeart/2005/8/layout/list1"/>
    <dgm:cxn modelId="{B0539789-93AB-464C-808A-8262144DB7CE}" type="presParOf" srcId="{5B01BC70-4ED6-4B63-AB21-AFF5822A47DA}" destId="{CDADCE54-B05F-49E6-940B-D06E05AEFF99}" srcOrd="0" destOrd="0" presId="urn:microsoft.com/office/officeart/2005/8/layout/list1"/>
    <dgm:cxn modelId="{475AABE9-2B59-4D59-AD8B-2A8502905B36}" type="presParOf" srcId="{5B01BC70-4ED6-4B63-AB21-AFF5822A47DA}" destId="{AD0E841F-FB4A-4850-93CC-FC9707200FF2}" srcOrd="1" destOrd="0" presId="urn:microsoft.com/office/officeart/2005/8/layout/list1"/>
    <dgm:cxn modelId="{3A581FA5-C0C6-43DC-9529-07DABB04C044}" type="presParOf" srcId="{99A38E6F-0661-4B62-A3C0-AC26298945B3}" destId="{B66AD6A8-3FD6-4377-8694-FF81DBFCEEF0}" srcOrd="5" destOrd="0" presId="urn:microsoft.com/office/officeart/2005/8/layout/list1"/>
    <dgm:cxn modelId="{FAF97816-ECAE-40D5-90A5-16504570442E}" type="presParOf" srcId="{99A38E6F-0661-4B62-A3C0-AC26298945B3}" destId="{C76E35FD-078C-4600-A5DF-02BEBE2A0F32}" srcOrd="6" destOrd="0" presId="urn:microsoft.com/office/officeart/2005/8/layout/list1"/>
    <dgm:cxn modelId="{651867D9-9E2F-49AF-A903-8D833692D012}" type="presParOf" srcId="{99A38E6F-0661-4B62-A3C0-AC26298945B3}" destId="{DC5CBF4C-D026-4552-8D32-5C69DE187477}" srcOrd="7" destOrd="0" presId="urn:microsoft.com/office/officeart/2005/8/layout/list1"/>
    <dgm:cxn modelId="{04F2E396-D289-45EB-9189-11A497846B4B}" type="presParOf" srcId="{99A38E6F-0661-4B62-A3C0-AC26298945B3}" destId="{EEDDD1AE-4088-46D8-9883-A2F6800C3348}" srcOrd="8" destOrd="0" presId="urn:microsoft.com/office/officeart/2005/8/layout/list1"/>
    <dgm:cxn modelId="{0A09ED6A-90C8-4EC5-A524-CF808ECB18CA}" type="presParOf" srcId="{EEDDD1AE-4088-46D8-9883-A2F6800C3348}" destId="{78F5CD81-1DAD-4339-A222-12E626DEB64D}" srcOrd="0" destOrd="0" presId="urn:microsoft.com/office/officeart/2005/8/layout/list1"/>
    <dgm:cxn modelId="{B1267FCF-5F3E-47FB-964E-8B5C1BED2E2E}" type="presParOf" srcId="{EEDDD1AE-4088-46D8-9883-A2F6800C3348}" destId="{0C11D82E-2243-4A7F-8442-5EA0DFFBF99D}" srcOrd="1" destOrd="0" presId="urn:microsoft.com/office/officeart/2005/8/layout/list1"/>
    <dgm:cxn modelId="{7023A15D-F954-41C0-832B-5147AF0A77A5}" type="presParOf" srcId="{99A38E6F-0661-4B62-A3C0-AC26298945B3}" destId="{10150F0F-2957-478C-BE78-726A35F88E4C}" srcOrd="9" destOrd="0" presId="urn:microsoft.com/office/officeart/2005/8/layout/list1"/>
    <dgm:cxn modelId="{49A1FD02-51BA-4511-94A0-48AB8D05A051}" type="presParOf" srcId="{99A38E6F-0661-4B62-A3C0-AC26298945B3}" destId="{BB6029A5-E6F1-407C-95B0-930CB4B1E81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BDE367-9E87-4D8B-A97B-C1E13BD35DAF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2050FA-427B-43AC-9AB0-91C6ED987940}">
      <dgm:prSet phldrT="[Текст]" custT="1"/>
      <dgm:spPr/>
      <dgm:t>
        <a:bodyPr/>
        <a:lstStyle/>
        <a:p>
          <a:r>
            <a:rPr lang="ru-RU" sz="2000" b="1" dirty="0">
              <a:solidFill>
                <a:srgbClr val="7030A0"/>
              </a:solidFill>
              <a:latin typeface="Georgia" panose="02040502050405020303" pitchFamily="18" charset="0"/>
            </a:rPr>
            <a:t>Социальные выплаты семьям с детьми</a:t>
          </a:r>
        </a:p>
      </dgm:t>
    </dgm:pt>
    <dgm:pt modelId="{A36E6D27-E5BF-426C-8603-DA5B1371BCC3}" type="parTrans" cxnId="{6AD6C34E-4422-46CE-9386-38BAFCA935F8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082AE2B5-E00B-4C2B-9FF2-4077C53CBC06}" type="sibTrans" cxnId="{6AD6C34E-4422-46CE-9386-38BAFCA935F8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7E6C7EEE-7284-4EB0-B6F1-013C9508995E}">
      <dgm:prSet phldrT="[Текст]" custT="1"/>
      <dgm:spPr/>
      <dgm:t>
        <a:bodyPr/>
        <a:lstStyle/>
        <a:p>
          <a:r>
            <a:rPr lang="ru-RU" sz="2000" b="1" dirty="0">
              <a:solidFill>
                <a:srgbClr val="7030A0"/>
              </a:solidFill>
              <a:latin typeface="Georgia" panose="02040502050405020303" pitchFamily="18" charset="0"/>
            </a:rPr>
            <a:t>Социальные выплаты отдельным категориям граждан</a:t>
          </a:r>
        </a:p>
      </dgm:t>
    </dgm:pt>
    <dgm:pt modelId="{9C8333EB-672D-4562-AC90-A139E7060E2F}" type="parTrans" cxnId="{FFAFB1B9-C6AF-4C5C-BA15-B9D0883140DE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B9ECDCEE-6685-4E54-BEF6-63EFFCE9A22F}" type="sibTrans" cxnId="{FFAFB1B9-C6AF-4C5C-BA15-B9D0883140DE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C2475F12-28D5-46D1-B64B-070F26AC8B8E}">
      <dgm:prSet phldrT="[Текст]"/>
      <dgm:spPr/>
      <dgm:t>
        <a:bodyPr/>
        <a:lstStyle/>
        <a:p>
          <a:r>
            <a:rPr lang="ru-RU" b="1" dirty="0">
              <a:solidFill>
                <a:srgbClr val="7030A0"/>
              </a:solidFill>
              <a:latin typeface="Georgia" panose="02040502050405020303" pitchFamily="18" charset="0"/>
            </a:rPr>
            <a:t>Дополнительная материальная поддержка безработным гражданам и гражданам в период прохождения профессионального обучения или получения дополнительного профессионального образования по направлению органов службы занятости населения города Москвы</a:t>
          </a:r>
        </a:p>
      </dgm:t>
    </dgm:pt>
    <dgm:pt modelId="{5C3007D1-042E-4CCB-A775-272ED35CF407}" type="parTrans" cxnId="{2838AFDB-6ABD-43A7-81D4-9DDC49C2F55A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A12FF412-9AF9-417B-86B3-5451093D9806}" type="sibTrans" cxnId="{2838AFDB-6ABD-43A7-81D4-9DDC49C2F55A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EBD31B72-58A3-401F-8A87-72B51A4D6AA7}">
      <dgm:prSet phldrT="[Текст]" custT="1"/>
      <dgm:spPr/>
      <dgm:t>
        <a:bodyPr/>
        <a:lstStyle/>
        <a:p>
          <a:r>
            <a:rPr lang="ru-RU" sz="2000" b="1" dirty="0">
              <a:solidFill>
                <a:srgbClr val="7030A0"/>
              </a:solidFill>
              <a:latin typeface="Georgia" panose="02040502050405020303" pitchFamily="18" charset="0"/>
            </a:rPr>
            <a:t>Денежные премии к наградам города Москвы и почетным званиям города Москвы по профессиям</a:t>
          </a:r>
        </a:p>
      </dgm:t>
    </dgm:pt>
    <dgm:pt modelId="{C21EF43C-CCC1-4546-9B76-A7EC9ED127BD}" type="parTrans" cxnId="{7A84170E-1441-416C-9418-B57455994601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E5E42938-E374-4713-9B38-266FFFF9C2E7}" type="sibTrans" cxnId="{7A84170E-1441-416C-9418-B57455994601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D744A6FF-7FE9-4559-A685-96953794D32D}">
      <dgm:prSet phldrT="[Текст]"/>
      <dgm:spPr/>
      <dgm:t>
        <a:bodyPr/>
        <a:lstStyle/>
        <a:p>
          <a:r>
            <a:rPr lang="ru-RU" b="1" dirty="0">
              <a:solidFill>
                <a:srgbClr val="7030A0"/>
              </a:solidFill>
              <a:latin typeface="Georgia" panose="02040502050405020303" pitchFamily="18" charset="0"/>
            </a:rPr>
            <a:t>Социальные выплаты гражданам из числа ветеранов труда и ветеранов военной службы, достигшим возраста 55 лет для женщин и 60 лет для мужчин, имеющим страховой стаж, необходимый для назначения страховой пенсии по старости</a:t>
          </a:r>
        </a:p>
      </dgm:t>
    </dgm:pt>
    <dgm:pt modelId="{590438A9-A04D-4B7D-840A-6F7001238109}" type="parTrans" cxnId="{BE86D011-57B8-43B6-B417-5E819970904D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3BD7DC0D-D07C-4A2A-AC98-05B654A79BE8}" type="sibTrans" cxnId="{BE86D011-57B8-43B6-B417-5E819970904D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795D3616-20FE-478B-9C7C-7C9295CDCE56}">
      <dgm:prSet phldrT="[Текст]"/>
      <dgm:spPr/>
    </dgm:pt>
    <dgm:pt modelId="{052C20D3-2891-41B7-BD0F-56DE8B8FC6C8}" type="parTrans" cxnId="{0A56CDF6-8237-4DDB-9D3E-4B290A8404FC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208BA0E3-63FC-46EA-AF53-ED3A1A4A48CC}" type="sibTrans" cxnId="{0A56CDF6-8237-4DDB-9D3E-4B290A8404FC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93CE5EF2-9748-414F-87A8-C76996B9C8C8}">
      <dgm:prSet phldrT="[Текст]" custT="1"/>
      <dgm:spPr/>
    </dgm:pt>
    <dgm:pt modelId="{F90F8655-CE3F-4810-B14B-24CA1EAD2209}" type="parTrans" cxnId="{7CC27109-4273-4EA3-B3E0-D62BA7800FC0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227525D0-353D-49A0-8EA4-4AAB6E661BFD}" type="sibTrans" cxnId="{7CC27109-4273-4EA3-B3E0-D62BA7800FC0}">
      <dgm:prSet/>
      <dgm:spPr/>
      <dgm:t>
        <a:bodyPr/>
        <a:lstStyle/>
        <a:p>
          <a:endParaRPr lang="ru-RU">
            <a:latin typeface="Georgia" panose="02040502050405020303" pitchFamily="18" charset="0"/>
          </a:endParaRPr>
        </a:p>
      </dgm:t>
    </dgm:pt>
    <dgm:pt modelId="{48D479FB-B11C-42E5-814F-EB2D6A8E5C01}" type="pres">
      <dgm:prSet presAssocID="{B6BDE367-9E87-4D8B-A97B-C1E13BD35DAF}" presName="outerComposite" presStyleCnt="0">
        <dgm:presLayoutVars>
          <dgm:chMax val="5"/>
          <dgm:dir/>
          <dgm:resizeHandles val="exact"/>
        </dgm:presLayoutVars>
      </dgm:prSet>
      <dgm:spPr/>
    </dgm:pt>
    <dgm:pt modelId="{288A382E-0E74-4F3B-9081-BF0F16C2FA8B}" type="pres">
      <dgm:prSet presAssocID="{B6BDE367-9E87-4D8B-A97B-C1E13BD35DAF}" presName="dummyMaxCanvas" presStyleCnt="0">
        <dgm:presLayoutVars/>
      </dgm:prSet>
      <dgm:spPr/>
    </dgm:pt>
    <dgm:pt modelId="{F0079BC1-F1F8-4B47-9822-0F898803FCD7}" type="pres">
      <dgm:prSet presAssocID="{B6BDE367-9E87-4D8B-A97B-C1E13BD35DAF}" presName="FiveNodes_1" presStyleLbl="node1" presStyleIdx="0" presStyleCnt="5">
        <dgm:presLayoutVars>
          <dgm:bulletEnabled val="1"/>
        </dgm:presLayoutVars>
      </dgm:prSet>
      <dgm:spPr/>
    </dgm:pt>
    <dgm:pt modelId="{9C5F4998-0BE0-4B2A-B256-C6DE53DDBFB4}" type="pres">
      <dgm:prSet presAssocID="{B6BDE367-9E87-4D8B-A97B-C1E13BD35DAF}" presName="FiveNodes_2" presStyleLbl="node1" presStyleIdx="1" presStyleCnt="5">
        <dgm:presLayoutVars>
          <dgm:bulletEnabled val="1"/>
        </dgm:presLayoutVars>
      </dgm:prSet>
      <dgm:spPr/>
    </dgm:pt>
    <dgm:pt modelId="{ECDBB642-8BF5-46F0-A96A-7F387718FF14}" type="pres">
      <dgm:prSet presAssocID="{B6BDE367-9E87-4D8B-A97B-C1E13BD35DAF}" presName="FiveNodes_3" presStyleLbl="node1" presStyleIdx="2" presStyleCnt="5">
        <dgm:presLayoutVars>
          <dgm:bulletEnabled val="1"/>
        </dgm:presLayoutVars>
      </dgm:prSet>
      <dgm:spPr/>
    </dgm:pt>
    <dgm:pt modelId="{2DA81410-2202-4403-B6D0-E79485F259B6}" type="pres">
      <dgm:prSet presAssocID="{B6BDE367-9E87-4D8B-A97B-C1E13BD35DAF}" presName="FiveNodes_4" presStyleLbl="node1" presStyleIdx="3" presStyleCnt="5">
        <dgm:presLayoutVars>
          <dgm:bulletEnabled val="1"/>
        </dgm:presLayoutVars>
      </dgm:prSet>
      <dgm:spPr/>
    </dgm:pt>
    <dgm:pt modelId="{4785E12E-F9ED-4AD1-AE19-3C8D3AF739DD}" type="pres">
      <dgm:prSet presAssocID="{B6BDE367-9E87-4D8B-A97B-C1E13BD35DAF}" presName="FiveNodes_5" presStyleLbl="node1" presStyleIdx="4" presStyleCnt="5">
        <dgm:presLayoutVars>
          <dgm:bulletEnabled val="1"/>
        </dgm:presLayoutVars>
      </dgm:prSet>
      <dgm:spPr/>
    </dgm:pt>
    <dgm:pt modelId="{09B3C6F2-C5FC-4C6F-9861-A7D0EA05268D}" type="pres">
      <dgm:prSet presAssocID="{B6BDE367-9E87-4D8B-A97B-C1E13BD35DAF}" presName="FiveConn_1-2" presStyleLbl="fgAccFollowNode1" presStyleIdx="0" presStyleCnt="4">
        <dgm:presLayoutVars>
          <dgm:bulletEnabled val="1"/>
        </dgm:presLayoutVars>
      </dgm:prSet>
      <dgm:spPr/>
    </dgm:pt>
    <dgm:pt modelId="{D1DBF0D0-6CFD-4FEE-A5D5-10E4DA5DA6C0}" type="pres">
      <dgm:prSet presAssocID="{B6BDE367-9E87-4D8B-A97B-C1E13BD35DAF}" presName="FiveConn_2-3" presStyleLbl="fgAccFollowNode1" presStyleIdx="1" presStyleCnt="4">
        <dgm:presLayoutVars>
          <dgm:bulletEnabled val="1"/>
        </dgm:presLayoutVars>
      </dgm:prSet>
      <dgm:spPr/>
    </dgm:pt>
    <dgm:pt modelId="{EA982431-A5C7-4AE4-80BC-B2F9C60402FD}" type="pres">
      <dgm:prSet presAssocID="{B6BDE367-9E87-4D8B-A97B-C1E13BD35DAF}" presName="FiveConn_3-4" presStyleLbl="fgAccFollowNode1" presStyleIdx="2" presStyleCnt="4">
        <dgm:presLayoutVars>
          <dgm:bulletEnabled val="1"/>
        </dgm:presLayoutVars>
      </dgm:prSet>
      <dgm:spPr/>
    </dgm:pt>
    <dgm:pt modelId="{D86A6FB3-C14D-43AA-9A2D-A84098AC7741}" type="pres">
      <dgm:prSet presAssocID="{B6BDE367-9E87-4D8B-A97B-C1E13BD35DAF}" presName="FiveConn_4-5" presStyleLbl="fgAccFollowNode1" presStyleIdx="3" presStyleCnt="4">
        <dgm:presLayoutVars>
          <dgm:bulletEnabled val="1"/>
        </dgm:presLayoutVars>
      </dgm:prSet>
      <dgm:spPr/>
    </dgm:pt>
    <dgm:pt modelId="{80AAA2CE-D8D3-4568-9F07-FCD6BEACA115}" type="pres">
      <dgm:prSet presAssocID="{B6BDE367-9E87-4D8B-A97B-C1E13BD35DAF}" presName="FiveNodes_1_text" presStyleLbl="node1" presStyleIdx="4" presStyleCnt="5">
        <dgm:presLayoutVars>
          <dgm:bulletEnabled val="1"/>
        </dgm:presLayoutVars>
      </dgm:prSet>
      <dgm:spPr/>
    </dgm:pt>
    <dgm:pt modelId="{1ED25AE6-9E33-4916-B671-221FE0EFD376}" type="pres">
      <dgm:prSet presAssocID="{B6BDE367-9E87-4D8B-A97B-C1E13BD35DAF}" presName="FiveNodes_2_text" presStyleLbl="node1" presStyleIdx="4" presStyleCnt="5">
        <dgm:presLayoutVars>
          <dgm:bulletEnabled val="1"/>
        </dgm:presLayoutVars>
      </dgm:prSet>
      <dgm:spPr/>
    </dgm:pt>
    <dgm:pt modelId="{59D26D96-874F-4266-8ACF-52FC98D0E792}" type="pres">
      <dgm:prSet presAssocID="{B6BDE367-9E87-4D8B-A97B-C1E13BD35DAF}" presName="FiveNodes_3_text" presStyleLbl="node1" presStyleIdx="4" presStyleCnt="5">
        <dgm:presLayoutVars>
          <dgm:bulletEnabled val="1"/>
        </dgm:presLayoutVars>
      </dgm:prSet>
      <dgm:spPr/>
    </dgm:pt>
    <dgm:pt modelId="{3DAF1B61-BE61-4A22-B9E6-8A77AC0CD3F6}" type="pres">
      <dgm:prSet presAssocID="{B6BDE367-9E87-4D8B-A97B-C1E13BD35DAF}" presName="FiveNodes_4_text" presStyleLbl="node1" presStyleIdx="4" presStyleCnt="5">
        <dgm:presLayoutVars>
          <dgm:bulletEnabled val="1"/>
        </dgm:presLayoutVars>
      </dgm:prSet>
      <dgm:spPr/>
    </dgm:pt>
    <dgm:pt modelId="{A7DDFF24-2100-4FFD-92EC-A2D9582FA6CC}" type="pres">
      <dgm:prSet presAssocID="{B6BDE367-9E87-4D8B-A97B-C1E13BD35DAF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7CC27109-4273-4EA3-B3E0-D62BA7800FC0}" srcId="{B6BDE367-9E87-4D8B-A97B-C1E13BD35DAF}" destId="{93CE5EF2-9748-414F-87A8-C76996B9C8C8}" srcOrd="6" destOrd="0" parTransId="{F90F8655-CE3F-4810-B14B-24CA1EAD2209}" sibTransId="{227525D0-353D-49A0-8EA4-4AAB6E661BFD}"/>
    <dgm:cxn modelId="{7A84170E-1441-416C-9418-B57455994601}" srcId="{B6BDE367-9E87-4D8B-A97B-C1E13BD35DAF}" destId="{EBD31B72-58A3-401F-8A87-72B51A4D6AA7}" srcOrd="3" destOrd="0" parTransId="{C21EF43C-CCC1-4546-9B76-A7EC9ED127BD}" sibTransId="{E5E42938-E374-4713-9B38-266FFFF9C2E7}"/>
    <dgm:cxn modelId="{4121ED0F-972A-4621-AB44-795C86809224}" type="presOf" srcId="{C2475F12-28D5-46D1-B64B-070F26AC8B8E}" destId="{ECDBB642-8BF5-46F0-A96A-7F387718FF14}" srcOrd="0" destOrd="0" presId="urn:microsoft.com/office/officeart/2005/8/layout/vProcess5"/>
    <dgm:cxn modelId="{BE86D011-57B8-43B6-B417-5E819970904D}" srcId="{B6BDE367-9E87-4D8B-A97B-C1E13BD35DAF}" destId="{D744A6FF-7FE9-4559-A685-96953794D32D}" srcOrd="4" destOrd="0" parTransId="{590438A9-A04D-4B7D-840A-6F7001238109}" sibTransId="{3BD7DC0D-D07C-4A2A-AC98-05B654A79BE8}"/>
    <dgm:cxn modelId="{F638642C-7C2D-4230-A693-3C119F615AC5}" type="presOf" srcId="{D744A6FF-7FE9-4559-A685-96953794D32D}" destId="{A7DDFF24-2100-4FFD-92EC-A2D9582FA6CC}" srcOrd="1" destOrd="0" presId="urn:microsoft.com/office/officeart/2005/8/layout/vProcess5"/>
    <dgm:cxn modelId="{75F65D37-D6CE-4B3D-A53A-0FDC7CDCBFDA}" type="presOf" srcId="{EBD31B72-58A3-401F-8A87-72B51A4D6AA7}" destId="{3DAF1B61-BE61-4A22-B9E6-8A77AC0CD3F6}" srcOrd="1" destOrd="0" presId="urn:microsoft.com/office/officeart/2005/8/layout/vProcess5"/>
    <dgm:cxn modelId="{2F34CC37-C10B-44C4-A5D7-EA61819CA5CF}" type="presOf" srcId="{EBD31B72-58A3-401F-8A87-72B51A4D6AA7}" destId="{2DA81410-2202-4403-B6D0-E79485F259B6}" srcOrd="0" destOrd="0" presId="urn:microsoft.com/office/officeart/2005/8/layout/vProcess5"/>
    <dgm:cxn modelId="{DC61915B-BD1A-498F-9617-8185A70B3322}" type="presOf" srcId="{7E6C7EEE-7284-4EB0-B6F1-013C9508995E}" destId="{1ED25AE6-9E33-4916-B671-221FE0EFD376}" srcOrd="1" destOrd="0" presId="urn:microsoft.com/office/officeart/2005/8/layout/vProcess5"/>
    <dgm:cxn modelId="{4B97C460-8B91-475E-AA9B-265B8671A31C}" type="presOf" srcId="{972050FA-427B-43AC-9AB0-91C6ED987940}" destId="{80AAA2CE-D8D3-4568-9F07-FCD6BEACA115}" srcOrd="1" destOrd="0" presId="urn:microsoft.com/office/officeart/2005/8/layout/vProcess5"/>
    <dgm:cxn modelId="{D7BC3745-BFBD-4C14-9AD6-ACB9A1DF4D4B}" type="presOf" srcId="{972050FA-427B-43AC-9AB0-91C6ED987940}" destId="{F0079BC1-F1F8-4B47-9822-0F898803FCD7}" srcOrd="0" destOrd="0" presId="urn:microsoft.com/office/officeart/2005/8/layout/vProcess5"/>
    <dgm:cxn modelId="{6AD6C34E-4422-46CE-9386-38BAFCA935F8}" srcId="{B6BDE367-9E87-4D8B-A97B-C1E13BD35DAF}" destId="{972050FA-427B-43AC-9AB0-91C6ED987940}" srcOrd="0" destOrd="0" parTransId="{A36E6D27-E5BF-426C-8603-DA5B1371BCC3}" sibTransId="{082AE2B5-E00B-4C2B-9FF2-4077C53CBC06}"/>
    <dgm:cxn modelId="{A24D5877-96B2-46D9-8BD5-84D90D6FCCD8}" type="presOf" srcId="{D744A6FF-7FE9-4559-A685-96953794D32D}" destId="{4785E12E-F9ED-4AD1-AE19-3C8D3AF739DD}" srcOrd="0" destOrd="0" presId="urn:microsoft.com/office/officeart/2005/8/layout/vProcess5"/>
    <dgm:cxn modelId="{98D6AC82-85E9-4F47-9396-0FDC488CE098}" type="presOf" srcId="{C2475F12-28D5-46D1-B64B-070F26AC8B8E}" destId="{59D26D96-874F-4266-8ACF-52FC98D0E792}" srcOrd="1" destOrd="0" presId="urn:microsoft.com/office/officeart/2005/8/layout/vProcess5"/>
    <dgm:cxn modelId="{C5560E8E-55A9-41D3-9C32-AE2F90B156D4}" type="presOf" srcId="{B6BDE367-9E87-4D8B-A97B-C1E13BD35DAF}" destId="{48D479FB-B11C-42E5-814F-EB2D6A8E5C01}" srcOrd="0" destOrd="0" presId="urn:microsoft.com/office/officeart/2005/8/layout/vProcess5"/>
    <dgm:cxn modelId="{31031C95-3C98-471C-9140-BDA9FB8FF6C9}" type="presOf" srcId="{082AE2B5-E00B-4C2B-9FF2-4077C53CBC06}" destId="{09B3C6F2-C5FC-4C6F-9861-A7D0EA05268D}" srcOrd="0" destOrd="0" presId="urn:microsoft.com/office/officeart/2005/8/layout/vProcess5"/>
    <dgm:cxn modelId="{10CCBB96-CF11-482C-ACE2-43D55631C288}" type="presOf" srcId="{E5E42938-E374-4713-9B38-266FFFF9C2E7}" destId="{D86A6FB3-C14D-43AA-9A2D-A84098AC7741}" srcOrd="0" destOrd="0" presId="urn:microsoft.com/office/officeart/2005/8/layout/vProcess5"/>
    <dgm:cxn modelId="{A9A308AD-9D4A-4947-90E6-C5296A8D680B}" type="presOf" srcId="{B9ECDCEE-6685-4E54-BEF6-63EFFCE9A22F}" destId="{D1DBF0D0-6CFD-4FEE-A5D5-10E4DA5DA6C0}" srcOrd="0" destOrd="0" presId="urn:microsoft.com/office/officeart/2005/8/layout/vProcess5"/>
    <dgm:cxn modelId="{DBB676B1-8971-459C-812F-C30B700989AD}" type="presOf" srcId="{A12FF412-9AF9-417B-86B3-5451093D9806}" destId="{EA982431-A5C7-4AE4-80BC-B2F9C60402FD}" srcOrd="0" destOrd="0" presId="urn:microsoft.com/office/officeart/2005/8/layout/vProcess5"/>
    <dgm:cxn modelId="{FFAFB1B9-C6AF-4C5C-BA15-B9D0883140DE}" srcId="{B6BDE367-9E87-4D8B-A97B-C1E13BD35DAF}" destId="{7E6C7EEE-7284-4EB0-B6F1-013C9508995E}" srcOrd="1" destOrd="0" parTransId="{9C8333EB-672D-4562-AC90-A139E7060E2F}" sibTransId="{B9ECDCEE-6685-4E54-BEF6-63EFFCE9A22F}"/>
    <dgm:cxn modelId="{2838AFDB-6ABD-43A7-81D4-9DDC49C2F55A}" srcId="{B6BDE367-9E87-4D8B-A97B-C1E13BD35DAF}" destId="{C2475F12-28D5-46D1-B64B-070F26AC8B8E}" srcOrd="2" destOrd="0" parTransId="{5C3007D1-042E-4CCB-A775-272ED35CF407}" sibTransId="{A12FF412-9AF9-417B-86B3-5451093D9806}"/>
    <dgm:cxn modelId="{0A56CDF6-8237-4DDB-9D3E-4B290A8404FC}" srcId="{B6BDE367-9E87-4D8B-A97B-C1E13BD35DAF}" destId="{795D3616-20FE-478B-9C7C-7C9295CDCE56}" srcOrd="5" destOrd="0" parTransId="{052C20D3-2891-41B7-BD0F-56DE8B8FC6C8}" sibTransId="{208BA0E3-63FC-46EA-AF53-ED3A1A4A48CC}"/>
    <dgm:cxn modelId="{060B16FD-6CC4-4A39-A5CA-F988674F23FE}" type="presOf" srcId="{7E6C7EEE-7284-4EB0-B6F1-013C9508995E}" destId="{9C5F4998-0BE0-4B2A-B256-C6DE53DDBFB4}" srcOrd="0" destOrd="0" presId="urn:microsoft.com/office/officeart/2005/8/layout/vProcess5"/>
    <dgm:cxn modelId="{EA7934A7-C69D-4D97-B8ED-368CEDE0A42B}" type="presParOf" srcId="{48D479FB-B11C-42E5-814F-EB2D6A8E5C01}" destId="{288A382E-0E74-4F3B-9081-BF0F16C2FA8B}" srcOrd="0" destOrd="0" presId="urn:microsoft.com/office/officeart/2005/8/layout/vProcess5"/>
    <dgm:cxn modelId="{2F405C00-45D7-4C4C-9A61-BB787AE87720}" type="presParOf" srcId="{48D479FB-B11C-42E5-814F-EB2D6A8E5C01}" destId="{F0079BC1-F1F8-4B47-9822-0F898803FCD7}" srcOrd="1" destOrd="0" presId="urn:microsoft.com/office/officeart/2005/8/layout/vProcess5"/>
    <dgm:cxn modelId="{86DB76DD-68A4-4305-9FC0-7B5BE47A898A}" type="presParOf" srcId="{48D479FB-B11C-42E5-814F-EB2D6A8E5C01}" destId="{9C5F4998-0BE0-4B2A-B256-C6DE53DDBFB4}" srcOrd="2" destOrd="0" presId="urn:microsoft.com/office/officeart/2005/8/layout/vProcess5"/>
    <dgm:cxn modelId="{A0E5EE8F-D30B-46D4-AA3F-F460705C07B3}" type="presParOf" srcId="{48D479FB-B11C-42E5-814F-EB2D6A8E5C01}" destId="{ECDBB642-8BF5-46F0-A96A-7F387718FF14}" srcOrd="3" destOrd="0" presId="urn:microsoft.com/office/officeart/2005/8/layout/vProcess5"/>
    <dgm:cxn modelId="{E57E97DE-02D4-4EB5-81EC-1177650C7AF4}" type="presParOf" srcId="{48D479FB-B11C-42E5-814F-EB2D6A8E5C01}" destId="{2DA81410-2202-4403-B6D0-E79485F259B6}" srcOrd="4" destOrd="0" presId="urn:microsoft.com/office/officeart/2005/8/layout/vProcess5"/>
    <dgm:cxn modelId="{3D82442B-A635-4A0F-A8C5-910BAC92E406}" type="presParOf" srcId="{48D479FB-B11C-42E5-814F-EB2D6A8E5C01}" destId="{4785E12E-F9ED-4AD1-AE19-3C8D3AF739DD}" srcOrd="5" destOrd="0" presId="urn:microsoft.com/office/officeart/2005/8/layout/vProcess5"/>
    <dgm:cxn modelId="{C77D390D-1656-45EE-A811-FE9AB16022C6}" type="presParOf" srcId="{48D479FB-B11C-42E5-814F-EB2D6A8E5C01}" destId="{09B3C6F2-C5FC-4C6F-9861-A7D0EA05268D}" srcOrd="6" destOrd="0" presId="urn:microsoft.com/office/officeart/2005/8/layout/vProcess5"/>
    <dgm:cxn modelId="{C15FE9FE-D4C2-4FC9-A348-CEE8710A1743}" type="presParOf" srcId="{48D479FB-B11C-42E5-814F-EB2D6A8E5C01}" destId="{D1DBF0D0-6CFD-4FEE-A5D5-10E4DA5DA6C0}" srcOrd="7" destOrd="0" presId="urn:microsoft.com/office/officeart/2005/8/layout/vProcess5"/>
    <dgm:cxn modelId="{1A123BB0-DE8C-4ACA-AB48-5D94E2AA4F54}" type="presParOf" srcId="{48D479FB-B11C-42E5-814F-EB2D6A8E5C01}" destId="{EA982431-A5C7-4AE4-80BC-B2F9C60402FD}" srcOrd="8" destOrd="0" presId="urn:microsoft.com/office/officeart/2005/8/layout/vProcess5"/>
    <dgm:cxn modelId="{4C994A10-183E-4A30-AFC8-8D6F23C0582B}" type="presParOf" srcId="{48D479FB-B11C-42E5-814F-EB2D6A8E5C01}" destId="{D86A6FB3-C14D-43AA-9A2D-A84098AC7741}" srcOrd="9" destOrd="0" presId="urn:microsoft.com/office/officeart/2005/8/layout/vProcess5"/>
    <dgm:cxn modelId="{E7756AD5-2E0D-4EDA-A71B-F10CABCA02BA}" type="presParOf" srcId="{48D479FB-B11C-42E5-814F-EB2D6A8E5C01}" destId="{80AAA2CE-D8D3-4568-9F07-FCD6BEACA115}" srcOrd="10" destOrd="0" presId="urn:microsoft.com/office/officeart/2005/8/layout/vProcess5"/>
    <dgm:cxn modelId="{72D3E6FB-2010-4A2A-A749-234F646F9B2B}" type="presParOf" srcId="{48D479FB-B11C-42E5-814F-EB2D6A8E5C01}" destId="{1ED25AE6-9E33-4916-B671-221FE0EFD376}" srcOrd="11" destOrd="0" presId="urn:microsoft.com/office/officeart/2005/8/layout/vProcess5"/>
    <dgm:cxn modelId="{022428BB-A732-44BA-945F-61FBF0DD8405}" type="presParOf" srcId="{48D479FB-B11C-42E5-814F-EB2D6A8E5C01}" destId="{59D26D96-874F-4266-8ACF-52FC98D0E792}" srcOrd="12" destOrd="0" presId="urn:microsoft.com/office/officeart/2005/8/layout/vProcess5"/>
    <dgm:cxn modelId="{3E8FFDBF-914E-4ED3-8511-D01EA532A44C}" type="presParOf" srcId="{48D479FB-B11C-42E5-814F-EB2D6A8E5C01}" destId="{3DAF1B61-BE61-4A22-B9E6-8A77AC0CD3F6}" srcOrd="13" destOrd="0" presId="urn:microsoft.com/office/officeart/2005/8/layout/vProcess5"/>
    <dgm:cxn modelId="{F2115951-B9D7-4B21-AB41-C6CF5E018373}" type="presParOf" srcId="{48D479FB-B11C-42E5-814F-EB2D6A8E5C01}" destId="{A7DDFF24-2100-4FFD-92EC-A2D9582FA6CC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FC79756-3629-4757-B791-7237F4F08915}" type="doc">
      <dgm:prSet loTypeId="urn:microsoft.com/office/officeart/2005/8/layout/list1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66B2EA03-00A1-43EF-853F-20FC7DB5B77F}">
      <dgm:prSet phldrT="[Текст]" custT="1"/>
      <dgm:spPr/>
      <dgm:t>
        <a:bodyPr/>
        <a:lstStyle/>
        <a:p>
          <a:r>
            <a:rPr lang="ru-RU" sz="3000" b="1" dirty="0">
              <a:solidFill>
                <a:srgbClr val="7030A0"/>
              </a:solidFill>
              <a:latin typeface="Georgia" panose="02040502050405020303" pitchFamily="18" charset="0"/>
            </a:rPr>
            <a:t>отказе одного из родителей (приемных родителей) от получения налогового вычета</a:t>
          </a:r>
        </a:p>
      </dgm:t>
    </dgm:pt>
    <dgm:pt modelId="{0A1348BA-A058-4094-A2AF-0C0A4BA8FF3B}" type="parTrans" cxnId="{AF51ED36-72AA-4DF3-92D5-0173A70173E7}">
      <dgm:prSet/>
      <dgm:spPr/>
      <dgm:t>
        <a:bodyPr/>
        <a:lstStyle/>
        <a:p>
          <a:endParaRPr lang="ru-RU" sz="2000">
            <a:latin typeface="Georgia" panose="02040502050405020303" pitchFamily="18" charset="0"/>
          </a:endParaRPr>
        </a:p>
      </dgm:t>
    </dgm:pt>
    <dgm:pt modelId="{F10551BA-757B-42BA-A9BD-D29DDF502BEC}" type="sibTrans" cxnId="{AF51ED36-72AA-4DF3-92D5-0173A70173E7}">
      <dgm:prSet/>
      <dgm:spPr/>
      <dgm:t>
        <a:bodyPr/>
        <a:lstStyle/>
        <a:p>
          <a:endParaRPr lang="ru-RU" sz="2000">
            <a:latin typeface="Georgia" panose="02040502050405020303" pitchFamily="18" charset="0"/>
          </a:endParaRPr>
        </a:p>
      </dgm:t>
    </dgm:pt>
    <dgm:pt modelId="{171387D4-1831-41C3-9978-E46C01B9501F}">
      <dgm:prSet phldrT="[Текст]" custT="1"/>
      <dgm:spPr/>
      <dgm:t>
        <a:bodyPr/>
        <a:lstStyle/>
        <a:p>
          <a:r>
            <a:rPr lang="ru-RU" sz="3000" b="1" dirty="0">
              <a:solidFill>
                <a:srgbClr val="7030A0"/>
              </a:solidFill>
              <a:latin typeface="Georgia" panose="02040502050405020303" pitchFamily="18" charset="0"/>
            </a:rPr>
            <a:t>единственному родителю (приемному родителю),  усыновителю, опекуну, попечителю.</a:t>
          </a:r>
          <a:br>
            <a:rPr lang="ru-RU" sz="3000" b="1" dirty="0">
              <a:solidFill>
                <a:srgbClr val="7030A0"/>
              </a:solidFill>
              <a:latin typeface="Georgia" panose="02040502050405020303" pitchFamily="18" charset="0"/>
            </a:rPr>
          </a:br>
          <a:r>
            <a:rPr lang="ru-RU" sz="3000" b="1" dirty="0">
              <a:solidFill>
                <a:srgbClr val="7030A0"/>
              </a:solidFill>
              <a:latin typeface="Georgia" panose="02040502050405020303" pitchFamily="18" charset="0"/>
            </a:rPr>
            <a:t>(до вступления в брак)</a:t>
          </a:r>
        </a:p>
      </dgm:t>
    </dgm:pt>
    <dgm:pt modelId="{8271FC2D-7DDA-4D99-BCC3-298854F68253}" type="parTrans" cxnId="{77C804FD-66D3-4786-A154-8466D706515F}">
      <dgm:prSet/>
      <dgm:spPr/>
      <dgm:t>
        <a:bodyPr/>
        <a:lstStyle/>
        <a:p>
          <a:endParaRPr lang="ru-RU" sz="2000">
            <a:latin typeface="Georgia" panose="02040502050405020303" pitchFamily="18" charset="0"/>
          </a:endParaRPr>
        </a:p>
      </dgm:t>
    </dgm:pt>
    <dgm:pt modelId="{C65C695C-229C-4BC8-9055-D89A5A129FC9}" type="sibTrans" cxnId="{77C804FD-66D3-4786-A154-8466D706515F}">
      <dgm:prSet/>
      <dgm:spPr/>
      <dgm:t>
        <a:bodyPr/>
        <a:lstStyle/>
        <a:p>
          <a:endParaRPr lang="ru-RU" sz="2000">
            <a:latin typeface="Georgia" panose="02040502050405020303" pitchFamily="18" charset="0"/>
          </a:endParaRPr>
        </a:p>
      </dgm:t>
    </dgm:pt>
    <dgm:pt modelId="{166D00C9-2179-41FE-B315-A4DC415660E8}" type="pres">
      <dgm:prSet presAssocID="{FFC79756-3629-4757-B791-7237F4F08915}" presName="linear" presStyleCnt="0">
        <dgm:presLayoutVars>
          <dgm:dir/>
          <dgm:animLvl val="lvl"/>
          <dgm:resizeHandles val="exact"/>
        </dgm:presLayoutVars>
      </dgm:prSet>
      <dgm:spPr/>
    </dgm:pt>
    <dgm:pt modelId="{26501329-43CA-49BF-B316-7104476ACE03}" type="pres">
      <dgm:prSet presAssocID="{66B2EA03-00A1-43EF-853F-20FC7DB5B77F}" presName="parentLin" presStyleCnt="0"/>
      <dgm:spPr/>
    </dgm:pt>
    <dgm:pt modelId="{8FD7801F-6082-4A09-A0E1-9F5EA2174BAF}" type="pres">
      <dgm:prSet presAssocID="{66B2EA03-00A1-43EF-853F-20FC7DB5B77F}" presName="parentLeftMargin" presStyleLbl="node1" presStyleIdx="0" presStyleCnt="2"/>
      <dgm:spPr/>
    </dgm:pt>
    <dgm:pt modelId="{6B3DB2F3-B672-4F4D-B6C7-8947341449BF}" type="pres">
      <dgm:prSet presAssocID="{66B2EA03-00A1-43EF-853F-20FC7DB5B77F}" presName="parentText" presStyleLbl="node1" presStyleIdx="0" presStyleCnt="2" custLinFactNeighborX="-5386" custLinFactNeighborY="-576">
        <dgm:presLayoutVars>
          <dgm:chMax val="0"/>
          <dgm:bulletEnabled val="1"/>
        </dgm:presLayoutVars>
      </dgm:prSet>
      <dgm:spPr/>
    </dgm:pt>
    <dgm:pt modelId="{07B5F4A5-7E19-4C65-A1F1-78C13203C1DF}" type="pres">
      <dgm:prSet presAssocID="{66B2EA03-00A1-43EF-853F-20FC7DB5B77F}" presName="negativeSpace" presStyleCnt="0"/>
      <dgm:spPr/>
    </dgm:pt>
    <dgm:pt modelId="{A25B9F42-1103-4E53-B00D-DDC3A8A0E220}" type="pres">
      <dgm:prSet presAssocID="{66B2EA03-00A1-43EF-853F-20FC7DB5B77F}" presName="childText" presStyleLbl="conFgAcc1" presStyleIdx="0" presStyleCnt="2">
        <dgm:presLayoutVars>
          <dgm:bulletEnabled val="1"/>
        </dgm:presLayoutVars>
      </dgm:prSet>
      <dgm:spPr/>
    </dgm:pt>
    <dgm:pt modelId="{B62116A5-05A4-4EF6-9C75-276568A86B29}" type="pres">
      <dgm:prSet presAssocID="{F10551BA-757B-42BA-A9BD-D29DDF502BEC}" presName="spaceBetweenRectangles" presStyleCnt="0"/>
      <dgm:spPr/>
    </dgm:pt>
    <dgm:pt modelId="{CBC9552B-AA2A-4075-BD82-FBDDEEE9A285}" type="pres">
      <dgm:prSet presAssocID="{171387D4-1831-41C3-9978-E46C01B9501F}" presName="parentLin" presStyleCnt="0"/>
      <dgm:spPr/>
    </dgm:pt>
    <dgm:pt modelId="{1DB802ED-8A5B-4351-87E1-1CF63A738898}" type="pres">
      <dgm:prSet presAssocID="{171387D4-1831-41C3-9978-E46C01B9501F}" presName="parentLeftMargin" presStyleLbl="node1" presStyleIdx="0" presStyleCnt="2"/>
      <dgm:spPr/>
    </dgm:pt>
    <dgm:pt modelId="{D3417B69-6533-442D-9472-1AC33FBDEB4B}" type="pres">
      <dgm:prSet presAssocID="{171387D4-1831-41C3-9978-E46C01B9501F}" presName="parentText" presStyleLbl="node1" presStyleIdx="1" presStyleCnt="2" custScaleY="123569" custLinFactNeighborX="-5386" custLinFactNeighborY="-588">
        <dgm:presLayoutVars>
          <dgm:chMax val="0"/>
          <dgm:bulletEnabled val="1"/>
        </dgm:presLayoutVars>
      </dgm:prSet>
      <dgm:spPr/>
    </dgm:pt>
    <dgm:pt modelId="{E69D229E-62FB-4272-A7FC-D0ECEAD75F28}" type="pres">
      <dgm:prSet presAssocID="{171387D4-1831-41C3-9978-E46C01B9501F}" presName="negativeSpace" presStyleCnt="0"/>
      <dgm:spPr/>
    </dgm:pt>
    <dgm:pt modelId="{1A644A56-E36A-438A-A7C9-5DC8A0E8C744}" type="pres">
      <dgm:prSet presAssocID="{171387D4-1831-41C3-9978-E46C01B9501F}" presName="childText" presStyleLbl="conFgAcc1" presStyleIdx="1" presStyleCnt="2" custLinFactNeighborY="-20720">
        <dgm:presLayoutVars>
          <dgm:bulletEnabled val="1"/>
        </dgm:presLayoutVars>
      </dgm:prSet>
      <dgm:spPr/>
    </dgm:pt>
  </dgm:ptLst>
  <dgm:cxnLst>
    <dgm:cxn modelId="{AF51ED36-72AA-4DF3-92D5-0173A70173E7}" srcId="{FFC79756-3629-4757-B791-7237F4F08915}" destId="{66B2EA03-00A1-43EF-853F-20FC7DB5B77F}" srcOrd="0" destOrd="0" parTransId="{0A1348BA-A058-4094-A2AF-0C0A4BA8FF3B}" sibTransId="{F10551BA-757B-42BA-A9BD-D29DDF502BEC}"/>
    <dgm:cxn modelId="{5BF60368-F1C7-49AE-AB18-EC9DF74842EC}" type="presOf" srcId="{66B2EA03-00A1-43EF-853F-20FC7DB5B77F}" destId="{8FD7801F-6082-4A09-A0E1-9F5EA2174BAF}" srcOrd="0" destOrd="0" presId="urn:microsoft.com/office/officeart/2005/8/layout/list1"/>
    <dgm:cxn modelId="{39DA8D8C-2174-475A-A0AD-AFF76B4DAF78}" type="presOf" srcId="{171387D4-1831-41C3-9978-E46C01B9501F}" destId="{D3417B69-6533-442D-9472-1AC33FBDEB4B}" srcOrd="1" destOrd="0" presId="urn:microsoft.com/office/officeart/2005/8/layout/list1"/>
    <dgm:cxn modelId="{052AE69A-2960-4665-9F98-154CAD2ED4C7}" type="presOf" srcId="{171387D4-1831-41C3-9978-E46C01B9501F}" destId="{1DB802ED-8A5B-4351-87E1-1CF63A738898}" srcOrd="0" destOrd="0" presId="urn:microsoft.com/office/officeart/2005/8/layout/list1"/>
    <dgm:cxn modelId="{1D2945CF-EA7A-40DA-A94E-8D3F235D0C29}" type="presOf" srcId="{FFC79756-3629-4757-B791-7237F4F08915}" destId="{166D00C9-2179-41FE-B315-A4DC415660E8}" srcOrd="0" destOrd="0" presId="urn:microsoft.com/office/officeart/2005/8/layout/list1"/>
    <dgm:cxn modelId="{2E086FD4-A7D8-4864-81F9-0038F8963B0D}" type="presOf" srcId="{66B2EA03-00A1-43EF-853F-20FC7DB5B77F}" destId="{6B3DB2F3-B672-4F4D-B6C7-8947341449BF}" srcOrd="1" destOrd="0" presId="urn:microsoft.com/office/officeart/2005/8/layout/list1"/>
    <dgm:cxn modelId="{77C804FD-66D3-4786-A154-8466D706515F}" srcId="{FFC79756-3629-4757-B791-7237F4F08915}" destId="{171387D4-1831-41C3-9978-E46C01B9501F}" srcOrd="1" destOrd="0" parTransId="{8271FC2D-7DDA-4D99-BCC3-298854F68253}" sibTransId="{C65C695C-229C-4BC8-9055-D89A5A129FC9}"/>
    <dgm:cxn modelId="{3E752996-D389-4C8B-BDE6-14FAC9B711FC}" type="presParOf" srcId="{166D00C9-2179-41FE-B315-A4DC415660E8}" destId="{26501329-43CA-49BF-B316-7104476ACE03}" srcOrd="0" destOrd="0" presId="urn:microsoft.com/office/officeart/2005/8/layout/list1"/>
    <dgm:cxn modelId="{BB314671-F101-48A0-BC03-35CC25669559}" type="presParOf" srcId="{26501329-43CA-49BF-B316-7104476ACE03}" destId="{8FD7801F-6082-4A09-A0E1-9F5EA2174BAF}" srcOrd="0" destOrd="0" presId="urn:microsoft.com/office/officeart/2005/8/layout/list1"/>
    <dgm:cxn modelId="{7D2D86BB-3F6D-4447-BD00-E0BBEF97B009}" type="presParOf" srcId="{26501329-43CA-49BF-B316-7104476ACE03}" destId="{6B3DB2F3-B672-4F4D-B6C7-8947341449BF}" srcOrd="1" destOrd="0" presId="urn:microsoft.com/office/officeart/2005/8/layout/list1"/>
    <dgm:cxn modelId="{1D749174-5C33-400F-9DA8-CAA8D2B9E392}" type="presParOf" srcId="{166D00C9-2179-41FE-B315-A4DC415660E8}" destId="{07B5F4A5-7E19-4C65-A1F1-78C13203C1DF}" srcOrd="1" destOrd="0" presId="urn:microsoft.com/office/officeart/2005/8/layout/list1"/>
    <dgm:cxn modelId="{F18DB4AC-6E72-4820-AE15-BB2AFA19C1C9}" type="presParOf" srcId="{166D00C9-2179-41FE-B315-A4DC415660E8}" destId="{A25B9F42-1103-4E53-B00D-DDC3A8A0E220}" srcOrd="2" destOrd="0" presId="urn:microsoft.com/office/officeart/2005/8/layout/list1"/>
    <dgm:cxn modelId="{CA3EAB44-83B3-4C78-B78B-ADB162EA721B}" type="presParOf" srcId="{166D00C9-2179-41FE-B315-A4DC415660E8}" destId="{B62116A5-05A4-4EF6-9C75-276568A86B29}" srcOrd="3" destOrd="0" presId="urn:microsoft.com/office/officeart/2005/8/layout/list1"/>
    <dgm:cxn modelId="{53E3E576-E67B-44DE-BFD3-018FD24A4C7A}" type="presParOf" srcId="{166D00C9-2179-41FE-B315-A4DC415660E8}" destId="{CBC9552B-AA2A-4075-BD82-FBDDEEE9A285}" srcOrd="4" destOrd="0" presId="urn:microsoft.com/office/officeart/2005/8/layout/list1"/>
    <dgm:cxn modelId="{9C677967-A753-44D2-A7F6-D0FD644DD58D}" type="presParOf" srcId="{CBC9552B-AA2A-4075-BD82-FBDDEEE9A285}" destId="{1DB802ED-8A5B-4351-87E1-1CF63A738898}" srcOrd="0" destOrd="0" presId="urn:microsoft.com/office/officeart/2005/8/layout/list1"/>
    <dgm:cxn modelId="{8907B3C1-71F8-4E4B-8816-8B9FCC67D201}" type="presParOf" srcId="{CBC9552B-AA2A-4075-BD82-FBDDEEE9A285}" destId="{D3417B69-6533-442D-9472-1AC33FBDEB4B}" srcOrd="1" destOrd="0" presId="urn:microsoft.com/office/officeart/2005/8/layout/list1"/>
    <dgm:cxn modelId="{DF86E1E9-81C7-4503-AD58-322880F1B022}" type="presParOf" srcId="{166D00C9-2179-41FE-B315-A4DC415660E8}" destId="{E69D229E-62FB-4272-A7FC-D0ECEAD75F28}" srcOrd="5" destOrd="0" presId="urn:microsoft.com/office/officeart/2005/8/layout/list1"/>
    <dgm:cxn modelId="{FFC51E10-FBFA-4991-9DE1-AEBDD08B5F48}" type="presParOf" srcId="{166D00C9-2179-41FE-B315-A4DC415660E8}" destId="{1A644A56-E36A-438A-A7C9-5DC8A0E8C74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5ED16FB-2375-4A21-B863-F3382D068242}" type="doc">
      <dgm:prSet loTypeId="urn:microsoft.com/office/officeart/2005/8/layout/vList6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271014-F725-47BD-9A10-089080264A13}">
      <dgm:prSet phldrT="[Текст]"/>
      <dgm:spPr/>
      <dgm:t>
        <a:bodyPr/>
        <a:lstStyle/>
        <a:p>
          <a:r>
            <a:rPr lang="ru-RU" b="1" dirty="0">
              <a:solidFill>
                <a:srgbClr val="002060"/>
              </a:solidFill>
              <a:latin typeface="Georgia" panose="02040502050405020303" pitchFamily="18" charset="0"/>
            </a:rPr>
            <a:t>СОВОКУПНЫЙ ДОХОД</a:t>
          </a:r>
        </a:p>
      </dgm:t>
    </dgm:pt>
    <dgm:pt modelId="{5D239AD5-C582-468A-B122-0BC7C4BF80DC}" type="parTrans" cxnId="{A4F3D355-DBB0-4182-9D67-0ECA7C83D174}">
      <dgm:prSet/>
      <dgm:spPr/>
      <dgm:t>
        <a:bodyPr/>
        <a:lstStyle/>
        <a:p>
          <a:endParaRPr lang="ru-RU" b="1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A4869308-28CF-4A08-8ECD-1D17E5D2E644}" type="sibTrans" cxnId="{A4F3D355-DBB0-4182-9D67-0ECA7C83D174}">
      <dgm:prSet/>
      <dgm:spPr/>
      <dgm:t>
        <a:bodyPr/>
        <a:lstStyle/>
        <a:p>
          <a:endParaRPr lang="ru-RU" b="1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516DEE21-138D-44CD-9C45-296867BE2B90}">
      <dgm:prSet phldrT="[Текст]"/>
      <dgm:spPr/>
      <dgm:t>
        <a:bodyPr/>
        <a:lstStyle/>
        <a:p>
          <a:r>
            <a:rPr lang="ru-RU" b="1" dirty="0">
              <a:solidFill>
                <a:srgbClr val="002060"/>
              </a:solidFill>
              <a:latin typeface="Georgia" panose="02040502050405020303" pitchFamily="18" charset="0"/>
            </a:rPr>
            <a:t>До 350 тыс. руб. в год</a:t>
          </a:r>
        </a:p>
      </dgm:t>
    </dgm:pt>
    <dgm:pt modelId="{1AA8FA7C-AFFB-499E-ABAA-84CC9BC4A2D3}" type="parTrans" cxnId="{2A300A90-C5F6-4B31-80B5-5C8A4980F9D6}">
      <dgm:prSet/>
      <dgm:spPr/>
      <dgm:t>
        <a:bodyPr/>
        <a:lstStyle/>
        <a:p>
          <a:endParaRPr lang="ru-RU" b="1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33FBCFD3-B9F5-413C-8A63-3565DF147D16}" type="sibTrans" cxnId="{2A300A90-C5F6-4B31-80B5-5C8A4980F9D6}">
      <dgm:prSet/>
      <dgm:spPr/>
      <dgm:t>
        <a:bodyPr/>
        <a:lstStyle/>
        <a:p>
          <a:endParaRPr lang="ru-RU" b="1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96E3B049-903E-4884-BDA7-B39BDB174E95}" type="pres">
      <dgm:prSet presAssocID="{65ED16FB-2375-4A21-B863-F3382D068242}" presName="Name0" presStyleCnt="0">
        <dgm:presLayoutVars>
          <dgm:dir/>
          <dgm:animLvl val="lvl"/>
          <dgm:resizeHandles/>
        </dgm:presLayoutVars>
      </dgm:prSet>
      <dgm:spPr/>
    </dgm:pt>
    <dgm:pt modelId="{B6749964-7090-4E52-8F7F-A8CBEF616845}" type="pres">
      <dgm:prSet presAssocID="{01271014-F725-47BD-9A10-089080264A13}" presName="linNode" presStyleCnt="0"/>
      <dgm:spPr/>
    </dgm:pt>
    <dgm:pt modelId="{0D0D5EFB-8B3A-462F-B2E9-A84A90253630}" type="pres">
      <dgm:prSet presAssocID="{01271014-F725-47BD-9A10-089080264A13}" presName="parentShp" presStyleLbl="node1" presStyleIdx="0" presStyleCnt="1">
        <dgm:presLayoutVars>
          <dgm:bulletEnabled val="1"/>
        </dgm:presLayoutVars>
      </dgm:prSet>
      <dgm:spPr/>
    </dgm:pt>
    <dgm:pt modelId="{7B2F168A-8982-44DB-8EEF-2D198A9F8AB8}" type="pres">
      <dgm:prSet presAssocID="{01271014-F725-47BD-9A10-089080264A13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A4F3D355-DBB0-4182-9D67-0ECA7C83D174}" srcId="{65ED16FB-2375-4A21-B863-F3382D068242}" destId="{01271014-F725-47BD-9A10-089080264A13}" srcOrd="0" destOrd="0" parTransId="{5D239AD5-C582-468A-B122-0BC7C4BF80DC}" sibTransId="{A4869308-28CF-4A08-8ECD-1D17E5D2E644}"/>
    <dgm:cxn modelId="{998D5158-B704-4650-85D7-FA23C5764C8C}" type="presOf" srcId="{01271014-F725-47BD-9A10-089080264A13}" destId="{0D0D5EFB-8B3A-462F-B2E9-A84A90253630}" srcOrd="0" destOrd="0" presId="urn:microsoft.com/office/officeart/2005/8/layout/vList6"/>
    <dgm:cxn modelId="{2A300A90-C5F6-4B31-80B5-5C8A4980F9D6}" srcId="{01271014-F725-47BD-9A10-089080264A13}" destId="{516DEE21-138D-44CD-9C45-296867BE2B90}" srcOrd="0" destOrd="0" parTransId="{1AA8FA7C-AFFB-499E-ABAA-84CC9BC4A2D3}" sibTransId="{33FBCFD3-B9F5-413C-8A63-3565DF147D16}"/>
    <dgm:cxn modelId="{BD57CBAA-D33A-43B0-BE26-C1BF99F8D4FF}" type="presOf" srcId="{516DEE21-138D-44CD-9C45-296867BE2B90}" destId="{7B2F168A-8982-44DB-8EEF-2D198A9F8AB8}" srcOrd="0" destOrd="0" presId="urn:microsoft.com/office/officeart/2005/8/layout/vList6"/>
    <dgm:cxn modelId="{ADA4CEDC-7A50-411F-B5E2-9B6F26153BAE}" type="presOf" srcId="{65ED16FB-2375-4A21-B863-F3382D068242}" destId="{96E3B049-903E-4884-BDA7-B39BDB174E95}" srcOrd="0" destOrd="0" presId="urn:microsoft.com/office/officeart/2005/8/layout/vList6"/>
    <dgm:cxn modelId="{A735B78B-5167-40C8-A25E-BD1034607BFF}" type="presParOf" srcId="{96E3B049-903E-4884-BDA7-B39BDB174E95}" destId="{B6749964-7090-4E52-8F7F-A8CBEF616845}" srcOrd="0" destOrd="0" presId="urn:microsoft.com/office/officeart/2005/8/layout/vList6"/>
    <dgm:cxn modelId="{BF6C0025-6704-4B2C-8B4C-04E81493DE5B}" type="presParOf" srcId="{B6749964-7090-4E52-8F7F-A8CBEF616845}" destId="{0D0D5EFB-8B3A-462F-B2E9-A84A90253630}" srcOrd="0" destOrd="0" presId="urn:microsoft.com/office/officeart/2005/8/layout/vList6"/>
    <dgm:cxn modelId="{B82E9216-7CB6-4926-B128-681EA3E45DE2}" type="presParOf" srcId="{B6749964-7090-4E52-8F7F-A8CBEF616845}" destId="{7B2F168A-8982-44DB-8EEF-2D198A9F8AB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DA17127-3050-4ADC-BEB0-CA5032F99532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9C2BB5-BFAC-4495-A97A-99A3767B2F39}">
      <dgm:prSet phldrT="[Текст]"/>
      <dgm:spPr/>
      <dgm:t>
        <a:bodyPr/>
        <a:lstStyle/>
        <a:p>
          <a:r>
            <a:rPr lang="ru-RU" b="1" dirty="0">
              <a:solidFill>
                <a:srgbClr val="002060"/>
              </a:solidFill>
              <a:latin typeface="Georgia" panose="02040502050405020303" pitchFamily="18" charset="0"/>
            </a:rPr>
            <a:t>Работник занят у нескольких работодателей</a:t>
          </a:r>
        </a:p>
      </dgm:t>
    </dgm:pt>
    <dgm:pt modelId="{F150BE38-A7E1-4A5F-B4BF-7A0F49D0416E}" type="parTrans" cxnId="{CC789AD1-46FD-49B9-A157-11DFEDEFF76A}">
      <dgm:prSet/>
      <dgm:spPr/>
      <dgm:t>
        <a:bodyPr/>
        <a:lstStyle/>
        <a:p>
          <a:endParaRPr lang="ru-RU" b="1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53872CB8-854A-4746-8420-F6F4B9E79875}" type="sibTrans" cxnId="{CC789AD1-46FD-49B9-A157-11DFEDEFF76A}">
      <dgm:prSet/>
      <dgm:spPr/>
      <dgm:t>
        <a:bodyPr/>
        <a:lstStyle/>
        <a:p>
          <a:endParaRPr lang="ru-RU" b="1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ED14E953-4959-4620-9068-2A34DEAC8C9D}">
      <dgm:prSet phldrT="[Текст]"/>
      <dgm:spPr/>
      <dgm:t>
        <a:bodyPr/>
        <a:lstStyle/>
        <a:p>
          <a:r>
            <a:rPr lang="ru-RU" b="1" dirty="0">
              <a:solidFill>
                <a:srgbClr val="002060"/>
              </a:solidFill>
              <a:latin typeface="Georgia" panose="02040502050405020303" pitchFamily="18" charset="0"/>
            </a:rPr>
            <a:t>По одному месту работы</a:t>
          </a:r>
        </a:p>
      </dgm:t>
    </dgm:pt>
    <dgm:pt modelId="{FF62FD22-CE00-4749-B13F-0997723240DB}" type="parTrans" cxnId="{C168EC6F-0FC3-4AD7-B78A-DA3B6B1B8498}">
      <dgm:prSet/>
      <dgm:spPr/>
      <dgm:t>
        <a:bodyPr/>
        <a:lstStyle/>
        <a:p>
          <a:endParaRPr lang="ru-RU" b="1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25094093-92F2-40D4-BF3D-7236435CA60F}" type="sibTrans" cxnId="{C168EC6F-0FC3-4AD7-B78A-DA3B6B1B8498}">
      <dgm:prSet/>
      <dgm:spPr/>
      <dgm:t>
        <a:bodyPr/>
        <a:lstStyle/>
        <a:p>
          <a:endParaRPr lang="ru-RU" b="1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B4DC8E87-432E-4EFD-9C42-D445B57099EC}">
      <dgm:prSet phldrT="[Текст]"/>
      <dgm:spPr/>
      <dgm:t>
        <a:bodyPr/>
        <a:lstStyle/>
        <a:p>
          <a:r>
            <a:rPr lang="ru-RU" b="1" dirty="0">
              <a:solidFill>
                <a:srgbClr val="002060"/>
              </a:solidFill>
              <a:latin typeface="Georgia" panose="02040502050405020303" pitchFamily="18" charset="0"/>
            </a:rPr>
            <a:t>Смена места работы</a:t>
          </a:r>
        </a:p>
      </dgm:t>
    </dgm:pt>
    <dgm:pt modelId="{8E1109F7-E23C-4E2F-A70A-1FD03344CC56}" type="parTrans" cxnId="{769AC8CA-8B31-41F3-A811-61778E7A0A79}">
      <dgm:prSet/>
      <dgm:spPr/>
      <dgm:t>
        <a:bodyPr/>
        <a:lstStyle/>
        <a:p>
          <a:endParaRPr lang="ru-RU" b="1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414C4880-4BEB-45CE-AB53-7DC32796D932}" type="sibTrans" cxnId="{769AC8CA-8B31-41F3-A811-61778E7A0A79}">
      <dgm:prSet/>
      <dgm:spPr/>
      <dgm:t>
        <a:bodyPr/>
        <a:lstStyle/>
        <a:p>
          <a:endParaRPr lang="ru-RU" b="1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FD7B2814-5BB1-4EBA-921D-F4272F70BF9C}">
      <dgm:prSet phldrT="[Текст]"/>
      <dgm:spPr/>
      <dgm:t>
        <a:bodyPr/>
        <a:lstStyle/>
        <a:p>
          <a:r>
            <a:rPr lang="ru-RU" b="1" dirty="0">
              <a:solidFill>
                <a:srgbClr val="002060"/>
              </a:solidFill>
              <a:latin typeface="Georgia" panose="02040502050405020303" pitchFamily="18" charset="0"/>
            </a:rPr>
            <a:t>С учетом дохода по другому(им) месту(</a:t>
          </a:r>
          <a:r>
            <a:rPr lang="ru-RU" b="1" dirty="0" err="1">
              <a:solidFill>
                <a:srgbClr val="002060"/>
              </a:solidFill>
              <a:latin typeface="Georgia" panose="02040502050405020303" pitchFamily="18" charset="0"/>
            </a:rPr>
            <a:t>ам</a:t>
          </a:r>
          <a:r>
            <a:rPr lang="ru-RU" b="1" dirty="0">
              <a:solidFill>
                <a:srgbClr val="002060"/>
              </a:solidFill>
              <a:latin typeface="Georgia" panose="02040502050405020303" pitchFamily="18" charset="0"/>
            </a:rPr>
            <a:t>) работы </a:t>
          </a:r>
        </a:p>
      </dgm:t>
    </dgm:pt>
    <dgm:pt modelId="{92AD58F7-AD06-479F-A2D2-C4BE7E094739}" type="parTrans" cxnId="{B629B3FE-3EDF-46B4-B2AD-59D5CCAD888E}">
      <dgm:prSet/>
      <dgm:spPr/>
      <dgm:t>
        <a:bodyPr/>
        <a:lstStyle/>
        <a:p>
          <a:endParaRPr lang="ru-RU" b="1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27B4F1F6-26A5-4FA4-8AE1-90E5583C7B23}" type="sibTrans" cxnId="{B629B3FE-3EDF-46B4-B2AD-59D5CCAD888E}">
      <dgm:prSet/>
      <dgm:spPr/>
      <dgm:t>
        <a:bodyPr/>
        <a:lstStyle/>
        <a:p>
          <a:endParaRPr lang="ru-RU" b="1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8EEE2A8A-7B5E-4C64-9D71-5492F2205D7E}">
      <dgm:prSet phldrT="[Текст]"/>
      <dgm:spPr/>
      <dgm:t>
        <a:bodyPr/>
        <a:lstStyle/>
        <a:p>
          <a:r>
            <a:rPr lang="ru-RU" b="1" dirty="0">
              <a:solidFill>
                <a:srgbClr val="002060"/>
              </a:solidFill>
              <a:latin typeface="Georgia" panose="02040502050405020303" pitchFamily="18" charset="0"/>
            </a:rPr>
            <a:t>Право на несколько вычетов</a:t>
          </a:r>
        </a:p>
      </dgm:t>
    </dgm:pt>
    <dgm:pt modelId="{2BAED086-9F91-419E-94CC-2035EC0C5C8B}" type="parTrans" cxnId="{1C149C95-D188-49FA-AADA-A23B0D845B19}">
      <dgm:prSet/>
      <dgm:spPr/>
      <dgm:t>
        <a:bodyPr/>
        <a:lstStyle/>
        <a:p>
          <a:endParaRPr lang="ru-RU" b="1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13EC7F9B-3A16-4323-8793-4E24BE99B2F6}" type="sibTrans" cxnId="{1C149C95-D188-49FA-AADA-A23B0D845B19}">
      <dgm:prSet/>
      <dgm:spPr/>
      <dgm:t>
        <a:bodyPr/>
        <a:lstStyle/>
        <a:p>
          <a:endParaRPr lang="ru-RU" b="1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48CB6A02-3BAC-4A10-9851-35F55C668DF3}">
      <dgm:prSet phldrT="[Текст]"/>
      <dgm:spPr/>
      <dgm:t>
        <a:bodyPr/>
        <a:lstStyle/>
        <a:p>
          <a:r>
            <a:rPr lang="ru-RU" b="1" dirty="0">
              <a:solidFill>
                <a:srgbClr val="002060"/>
              </a:solidFill>
              <a:latin typeface="Georgia" panose="02040502050405020303" pitchFamily="18" charset="0"/>
            </a:rPr>
            <a:t>Максимальный</a:t>
          </a:r>
        </a:p>
      </dgm:t>
    </dgm:pt>
    <dgm:pt modelId="{B9F373E2-A144-4E52-B432-A57CCFEBA92C}" type="parTrans" cxnId="{E3BAB99D-B512-483B-8314-4E14B16F5C37}">
      <dgm:prSet/>
      <dgm:spPr/>
      <dgm:t>
        <a:bodyPr/>
        <a:lstStyle/>
        <a:p>
          <a:endParaRPr lang="ru-RU" b="1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AEAB055D-595A-4F5B-8B95-099D0356E564}" type="sibTrans" cxnId="{E3BAB99D-B512-483B-8314-4E14B16F5C37}">
      <dgm:prSet/>
      <dgm:spPr/>
      <dgm:t>
        <a:bodyPr/>
        <a:lstStyle/>
        <a:p>
          <a:endParaRPr lang="ru-RU" b="1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51C9DB84-1E30-4A48-B52B-F7905766200A}">
      <dgm:prSet phldrT="[Текст]"/>
      <dgm:spPr/>
      <dgm:t>
        <a:bodyPr/>
        <a:lstStyle/>
        <a:p>
          <a:r>
            <a:rPr lang="ru-RU" b="1" dirty="0">
              <a:solidFill>
                <a:srgbClr val="002060"/>
              </a:solidFill>
              <a:latin typeface="Georgia" panose="02040502050405020303" pitchFamily="18" charset="0"/>
            </a:rPr>
            <a:t>Выбор работника</a:t>
          </a:r>
        </a:p>
      </dgm:t>
    </dgm:pt>
    <dgm:pt modelId="{0A32F42E-A270-471B-A349-007889ACE0BC}" type="parTrans" cxnId="{63A8B412-88C8-4504-A6C0-E9B94F5C9C04}">
      <dgm:prSet/>
      <dgm:spPr/>
      <dgm:t>
        <a:bodyPr/>
        <a:lstStyle/>
        <a:p>
          <a:endParaRPr lang="ru-RU" b="1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E85DDCFA-E436-40F5-9D98-7F63E498F860}" type="sibTrans" cxnId="{63A8B412-88C8-4504-A6C0-E9B94F5C9C04}">
      <dgm:prSet/>
      <dgm:spPr/>
      <dgm:t>
        <a:bodyPr/>
        <a:lstStyle/>
        <a:p>
          <a:endParaRPr lang="ru-RU" b="1">
            <a:solidFill>
              <a:srgbClr val="002060"/>
            </a:solidFill>
            <a:latin typeface="Georgia" panose="02040502050405020303" pitchFamily="18" charset="0"/>
          </a:endParaRPr>
        </a:p>
      </dgm:t>
    </dgm:pt>
    <dgm:pt modelId="{C85783C9-07F5-472B-A200-571FFC365E4C}" type="pres">
      <dgm:prSet presAssocID="{4DA17127-3050-4ADC-BEB0-CA5032F99532}" presName="Name0" presStyleCnt="0">
        <dgm:presLayoutVars>
          <dgm:dir/>
          <dgm:animLvl val="lvl"/>
          <dgm:resizeHandles val="exact"/>
        </dgm:presLayoutVars>
      </dgm:prSet>
      <dgm:spPr/>
    </dgm:pt>
    <dgm:pt modelId="{04FB30EF-9D89-40EF-8368-C816CF4558F1}" type="pres">
      <dgm:prSet presAssocID="{2E9C2BB5-BFAC-4495-A97A-99A3767B2F39}" presName="composite" presStyleCnt="0"/>
      <dgm:spPr/>
    </dgm:pt>
    <dgm:pt modelId="{7DF81258-3A19-45A2-B21B-01678D8AA74A}" type="pres">
      <dgm:prSet presAssocID="{2E9C2BB5-BFAC-4495-A97A-99A3767B2F3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49503269-1FA9-42EB-B54F-5F58538F337E}" type="pres">
      <dgm:prSet presAssocID="{2E9C2BB5-BFAC-4495-A97A-99A3767B2F39}" presName="desTx" presStyleLbl="alignAccFollowNode1" presStyleIdx="0" presStyleCnt="3">
        <dgm:presLayoutVars>
          <dgm:bulletEnabled val="1"/>
        </dgm:presLayoutVars>
      </dgm:prSet>
      <dgm:spPr/>
    </dgm:pt>
    <dgm:pt modelId="{9F323CEB-2C98-42FF-A154-E98B045F70F7}" type="pres">
      <dgm:prSet presAssocID="{53872CB8-854A-4746-8420-F6F4B9E79875}" presName="space" presStyleCnt="0"/>
      <dgm:spPr/>
    </dgm:pt>
    <dgm:pt modelId="{9B22C002-CED9-4B66-8CD0-E76B865B1621}" type="pres">
      <dgm:prSet presAssocID="{B4DC8E87-432E-4EFD-9C42-D445B57099EC}" presName="composite" presStyleCnt="0"/>
      <dgm:spPr/>
    </dgm:pt>
    <dgm:pt modelId="{071DB401-5754-4406-B94F-BC3E82D35B25}" type="pres">
      <dgm:prSet presAssocID="{B4DC8E87-432E-4EFD-9C42-D445B57099E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EC858D8E-52D1-4121-8C4E-129242807FD6}" type="pres">
      <dgm:prSet presAssocID="{B4DC8E87-432E-4EFD-9C42-D445B57099EC}" presName="desTx" presStyleLbl="alignAccFollowNode1" presStyleIdx="1" presStyleCnt="3">
        <dgm:presLayoutVars>
          <dgm:bulletEnabled val="1"/>
        </dgm:presLayoutVars>
      </dgm:prSet>
      <dgm:spPr/>
    </dgm:pt>
    <dgm:pt modelId="{080ABD83-6399-42A8-B87B-9673A17402AA}" type="pres">
      <dgm:prSet presAssocID="{414C4880-4BEB-45CE-AB53-7DC32796D932}" presName="space" presStyleCnt="0"/>
      <dgm:spPr/>
    </dgm:pt>
    <dgm:pt modelId="{E697942D-3884-44B6-8197-E76D9CE476AB}" type="pres">
      <dgm:prSet presAssocID="{8EEE2A8A-7B5E-4C64-9D71-5492F2205D7E}" presName="composite" presStyleCnt="0"/>
      <dgm:spPr/>
    </dgm:pt>
    <dgm:pt modelId="{3254E670-3C26-4978-A29E-2B53B32A6E62}" type="pres">
      <dgm:prSet presAssocID="{8EEE2A8A-7B5E-4C64-9D71-5492F2205D7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1400A54-2FA0-4DF2-8450-EA9004F20CD8}" type="pres">
      <dgm:prSet presAssocID="{8EEE2A8A-7B5E-4C64-9D71-5492F2205D7E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63A8B412-88C8-4504-A6C0-E9B94F5C9C04}" srcId="{2E9C2BB5-BFAC-4495-A97A-99A3767B2F39}" destId="{51C9DB84-1E30-4A48-B52B-F7905766200A}" srcOrd="1" destOrd="0" parTransId="{0A32F42E-A270-471B-A349-007889ACE0BC}" sibTransId="{E85DDCFA-E436-40F5-9D98-7F63E498F860}"/>
    <dgm:cxn modelId="{55E24835-3CE4-44EA-8090-EFD2F1214E02}" type="presOf" srcId="{B4DC8E87-432E-4EFD-9C42-D445B57099EC}" destId="{071DB401-5754-4406-B94F-BC3E82D35B25}" srcOrd="0" destOrd="0" presId="urn:microsoft.com/office/officeart/2005/8/layout/hList1"/>
    <dgm:cxn modelId="{3E30EF47-DC05-41D8-92FA-3B96A47C8E1E}" type="presOf" srcId="{51C9DB84-1E30-4A48-B52B-F7905766200A}" destId="{49503269-1FA9-42EB-B54F-5F58538F337E}" srcOrd="0" destOrd="1" presId="urn:microsoft.com/office/officeart/2005/8/layout/hList1"/>
    <dgm:cxn modelId="{C168EC6F-0FC3-4AD7-B78A-DA3B6B1B8498}" srcId="{2E9C2BB5-BFAC-4495-A97A-99A3767B2F39}" destId="{ED14E953-4959-4620-9068-2A34DEAC8C9D}" srcOrd="0" destOrd="0" parTransId="{FF62FD22-CE00-4749-B13F-0997723240DB}" sibTransId="{25094093-92F2-40D4-BF3D-7236435CA60F}"/>
    <dgm:cxn modelId="{A04E9573-99DF-469B-A180-5283B83B5527}" type="presOf" srcId="{ED14E953-4959-4620-9068-2A34DEAC8C9D}" destId="{49503269-1FA9-42EB-B54F-5F58538F337E}" srcOrd="0" destOrd="0" presId="urn:microsoft.com/office/officeart/2005/8/layout/hList1"/>
    <dgm:cxn modelId="{18B4815A-0978-4BB6-8E0E-92C769B55147}" type="presOf" srcId="{4DA17127-3050-4ADC-BEB0-CA5032F99532}" destId="{C85783C9-07F5-472B-A200-571FFC365E4C}" srcOrd="0" destOrd="0" presId="urn:microsoft.com/office/officeart/2005/8/layout/hList1"/>
    <dgm:cxn modelId="{1C149C95-D188-49FA-AADA-A23B0D845B19}" srcId="{4DA17127-3050-4ADC-BEB0-CA5032F99532}" destId="{8EEE2A8A-7B5E-4C64-9D71-5492F2205D7E}" srcOrd="2" destOrd="0" parTransId="{2BAED086-9F91-419E-94CC-2035EC0C5C8B}" sibTransId="{13EC7F9B-3A16-4323-8793-4E24BE99B2F6}"/>
    <dgm:cxn modelId="{E3BAB99D-B512-483B-8314-4E14B16F5C37}" srcId="{8EEE2A8A-7B5E-4C64-9D71-5492F2205D7E}" destId="{48CB6A02-3BAC-4A10-9851-35F55C668DF3}" srcOrd="0" destOrd="0" parTransId="{B9F373E2-A144-4E52-B432-A57CCFEBA92C}" sibTransId="{AEAB055D-595A-4F5B-8B95-099D0356E564}"/>
    <dgm:cxn modelId="{2EEE8AB3-3D7F-417A-9C5B-B582387F3FE0}" type="presOf" srcId="{FD7B2814-5BB1-4EBA-921D-F4272F70BF9C}" destId="{EC858D8E-52D1-4121-8C4E-129242807FD6}" srcOrd="0" destOrd="0" presId="urn:microsoft.com/office/officeart/2005/8/layout/hList1"/>
    <dgm:cxn modelId="{CEB4DFBC-04C1-4672-ACA2-B214D4DDDA8B}" type="presOf" srcId="{48CB6A02-3BAC-4A10-9851-35F55C668DF3}" destId="{01400A54-2FA0-4DF2-8450-EA9004F20CD8}" srcOrd="0" destOrd="0" presId="urn:microsoft.com/office/officeart/2005/8/layout/hList1"/>
    <dgm:cxn modelId="{769AC8CA-8B31-41F3-A811-61778E7A0A79}" srcId="{4DA17127-3050-4ADC-BEB0-CA5032F99532}" destId="{B4DC8E87-432E-4EFD-9C42-D445B57099EC}" srcOrd="1" destOrd="0" parTransId="{8E1109F7-E23C-4E2F-A70A-1FD03344CC56}" sibTransId="{414C4880-4BEB-45CE-AB53-7DC32796D932}"/>
    <dgm:cxn modelId="{CC789AD1-46FD-49B9-A157-11DFEDEFF76A}" srcId="{4DA17127-3050-4ADC-BEB0-CA5032F99532}" destId="{2E9C2BB5-BFAC-4495-A97A-99A3767B2F39}" srcOrd="0" destOrd="0" parTransId="{F150BE38-A7E1-4A5F-B4BF-7A0F49D0416E}" sibTransId="{53872CB8-854A-4746-8420-F6F4B9E79875}"/>
    <dgm:cxn modelId="{BF86B5D5-7788-477F-B39D-6D024F8D0A57}" type="presOf" srcId="{2E9C2BB5-BFAC-4495-A97A-99A3767B2F39}" destId="{7DF81258-3A19-45A2-B21B-01678D8AA74A}" srcOrd="0" destOrd="0" presId="urn:microsoft.com/office/officeart/2005/8/layout/hList1"/>
    <dgm:cxn modelId="{6CA2F6D6-EA3D-4B03-81AB-8CC56E4ADE54}" type="presOf" srcId="{8EEE2A8A-7B5E-4C64-9D71-5492F2205D7E}" destId="{3254E670-3C26-4978-A29E-2B53B32A6E62}" srcOrd="0" destOrd="0" presId="urn:microsoft.com/office/officeart/2005/8/layout/hList1"/>
    <dgm:cxn modelId="{B629B3FE-3EDF-46B4-B2AD-59D5CCAD888E}" srcId="{B4DC8E87-432E-4EFD-9C42-D445B57099EC}" destId="{FD7B2814-5BB1-4EBA-921D-F4272F70BF9C}" srcOrd="0" destOrd="0" parTransId="{92AD58F7-AD06-479F-A2D2-C4BE7E094739}" sibTransId="{27B4F1F6-26A5-4FA4-8AE1-90E5583C7B23}"/>
    <dgm:cxn modelId="{F65E9447-6A09-4809-A462-9517045483F1}" type="presParOf" srcId="{C85783C9-07F5-472B-A200-571FFC365E4C}" destId="{04FB30EF-9D89-40EF-8368-C816CF4558F1}" srcOrd="0" destOrd="0" presId="urn:microsoft.com/office/officeart/2005/8/layout/hList1"/>
    <dgm:cxn modelId="{BC77BE74-B004-4EE0-A1D3-48285A74FFE2}" type="presParOf" srcId="{04FB30EF-9D89-40EF-8368-C816CF4558F1}" destId="{7DF81258-3A19-45A2-B21B-01678D8AA74A}" srcOrd="0" destOrd="0" presId="urn:microsoft.com/office/officeart/2005/8/layout/hList1"/>
    <dgm:cxn modelId="{CB473385-DFC7-4762-A4B0-FC687B50F6AB}" type="presParOf" srcId="{04FB30EF-9D89-40EF-8368-C816CF4558F1}" destId="{49503269-1FA9-42EB-B54F-5F58538F337E}" srcOrd="1" destOrd="0" presId="urn:microsoft.com/office/officeart/2005/8/layout/hList1"/>
    <dgm:cxn modelId="{0F8EB125-EB48-4229-8F38-BF38DDB42EAD}" type="presParOf" srcId="{C85783C9-07F5-472B-A200-571FFC365E4C}" destId="{9F323CEB-2C98-42FF-A154-E98B045F70F7}" srcOrd="1" destOrd="0" presId="urn:microsoft.com/office/officeart/2005/8/layout/hList1"/>
    <dgm:cxn modelId="{EF570097-1C9E-4A9D-8CE9-1D4FFC14D774}" type="presParOf" srcId="{C85783C9-07F5-472B-A200-571FFC365E4C}" destId="{9B22C002-CED9-4B66-8CD0-E76B865B1621}" srcOrd="2" destOrd="0" presId="urn:microsoft.com/office/officeart/2005/8/layout/hList1"/>
    <dgm:cxn modelId="{CFC5AA6A-6E7C-45CC-BA3A-C4D1DA1A4C64}" type="presParOf" srcId="{9B22C002-CED9-4B66-8CD0-E76B865B1621}" destId="{071DB401-5754-4406-B94F-BC3E82D35B25}" srcOrd="0" destOrd="0" presId="urn:microsoft.com/office/officeart/2005/8/layout/hList1"/>
    <dgm:cxn modelId="{D3AB059C-3553-417A-A422-0C1CFA402097}" type="presParOf" srcId="{9B22C002-CED9-4B66-8CD0-E76B865B1621}" destId="{EC858D8E-52D1-4121-8C4E-129242807FD6}" srcOrd="1" destOrd="0" presId="urn:microsoft.com/office/officeart/2005/8/layout/hList1"/>
    <dgm:cxn modelId="{899C28A6-E49F-4C3D-BB62-EC8AB0316583}" type="presParOf" srcId="{C85783C9-07F5-472B-A200-571FFC365E4C}" destId="{080ABD83-6399-42A8-B87B-9673A17402AA}" srcOrd="3" destOrd="0" presId="urn:microsoft.com/office/officeart/2005/8/layout/hList1"/>
    <dgm:cxn modelId="{0670E4D4-009F-405D-B3F0-63FFA1730EA9}" type="presParOf" srcId="{C85783C9-07F5-472B-A200-571FFC365E4C}" destId="{E697942D-3884-44B6-8197-E76D9CE476AB}" srcOrd="4" destOrd="0" presId="urn:microsoft.com/office/officeart/2005/8/layout/hList1"/>
    <dgm:cxn modelId="{AC2878E1-10ED-46CC-A5B4-7197111D04DA}" type="presParOf" srcId="{E697942D-3884-44B6-8197-E76D9CE476AB}" destId="{3254E670-3C26-4978-A29E-2B53B32A6E62}" srcOrd="0" destOrd="0" presId="urn:microsoft.com/office/officeart/2005/8/layout/hList1"/>
    <dgm:cxn modelId="{FBAA518D-DB84-4E6B-BD16-F672EB236FA4}" type="presParOf" srcId="{E697942D-3884-44B6-8197-E76D9CE476AB}" destId="{01400A54-2FA0-4DF2-8450-EA9004F20CD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3828A6F-9ED4-40E2-9A30-2EFAB7B45CF0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8E33C5-0EEF-4766-87E0-E9F3E48AB4DF}">
      <dgm:prSet phldrT="[Текст]"/>
      <dgm:spPr/>
      <dgm:t>
        <a:bodyPr/>
        <a:lstStyle/>
        <a:p>
          <a:r>
            <a: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БЛАГОТВОРИТЕЛЬНЫЕ</a:t>
          </a:r>
        </a:p>
      </dgm:t>
    </dgm:pt>
    <dgm:pt modelId="{8FF2B250-80A6-4BFF-AF8C-798651F70949}" type="parTrans" cxnId="{F8687EA9-CF8E-4754-92DB-90A43DD00347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AAD3E957-81F7-46D1-B1B4-5B8F8966E4D6}" type="sibTrans" cxnId="{F8687EA9-CF8E-4754-92DB-90A43DD00347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E3BE67DC-D6BF-4C42-B2A5-ADD28AC4BBE0}">
      <dgm:prSet phldrT="[Текст]"/>
      <dgm:spPr/>
      <dgm:t>
        <a:bodyPr/>
        <a:lstStyle/>
        <a:p>
          <a:r>
            <a: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ОБРАЗОВАТЕЛЬНЫЕ</a:t>
          </a:r>
        </a:p>
      </dgm:t>
    </dgm:pt>
    <dgm:pt modelId="{8BC09F93-FA71-4077-989D-E5DF5BA1CB70}" type="parTrans" cxnId="{2CB483A5-4961-4E0F-B8A8-DFE1C70F3F91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11986412-8BBD-4DAF-8643-5FB40F352CE4}" type="sibTrans" cxnId="{2CB483A5-4961-4E0F-B8A8-DFE1C70F3F91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0CDA026B-4B46-41F4-8756-F369544A8268}">
      <dgm:prSet phldrT="[Текст]"/>
      <dgm:spPr/>
      <dgm:t>
        <a:bodyPr/>
        <a:lstStyle/>
        <a:p>
          <a:r>
            <a: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МЕДИЦИНСКИЕ</a:t>
          </a:r>
        </a:p>
      </dgm:t>
    </dgm:pt>
    <dgm:pt modelId="{0CE38313-634F-440B-AFB3-667B272BC192}" type="parTrans" cxnId="{683249B9-E596-4FCD-9A8A-2C49C8937D8F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E6AB72CB-6CBB-4575-B02C-EC8AFF6E404D}" type="sibTrans" cxnId="{683249B9-E596-4FCD-9A8A-2C49C8937D8F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4B5D7596-211E-4664-B769-20CB996D119B}">
      <dgm:prSet/>
      <dgm:spPr/>
      <dgm:t>
        <a:bodyPr/>
        <a:lstStyle/>
        <a:p>
          <a:r>
            <a: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КВАЛИФИКАЦИОННЫЕ</a:t>
          </a:r>
        </a:p>
      </dgm:t>
    </dgm:pt>
    <dgm:pt modelId="{2AB11F01-DFA0-472E-AC8D-963833ED7B27}" type="parTrans" cxnId="{72E2DC98-9E01-4379-A104-F61B95A2F5C3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78FF9807-4506-4E03-8340-CFE279BCC602}" type="sibTrans" cxnId="{72E2DC98-9E01-4379-A104-F61B95A2F5C3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11BE10B1-E500-4F3E-BFB4-0DAB43F9D279}">
      <dgm:prSet/>
      <dgm:spPr/>
      <dgm:t>
        <a:bodyPr/>
        <a:lstStyle/>
        <a:p>
          <a:r>
            <a: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ПЕНСИОННЫЕ</a:t>
          </a:r>
        </a:p>
      </dgm:t>
    </dgm:pt>
    <dgm:pt modelId="{51929FA1-CC5E-4D42-A94E-AB8086BE508A}" type="parTrans" cxnId="{66AC887C-21FE-48C8-9127-656658E0899C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4A8A64E0-0F18-47F7-B8AB-0752C9D7C5C1}" type="sibTrans" cxnId="{66AC887C-21FE-48C8-9127-656658E0899C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685FE437-D9D7-44AC-A35B-F81E5DC815EB}">
      <dgm:prSet/>
      <dgm:spPr/>
      <dgm:t>
        <a:bodyPr/>
        <a:lstStyle/>
        <a:p>
          <a:r>
            <a: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ФИЗКУЛЬТУРНО-ОЗДОРОВИТЕЛЬНЫЕ</a:t>
          </a:r>
        </a:p>
      </dgm:t>
    </dgm:pt>
    <dgm:pt modelId="{359A0F45-0E6C-4A12-A319-1CAC32FA87F4}" type="parTrans" cxnId="{6671224F-B8BD-4EFE-981B-ED48EB156770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2D793535-3354-4718-8991-1FECAFF5BCE4}" type="sibTrans" cxnId="{6671224F-B8BD-4EFE-981B-ED48EB156770}">
      <dgm:prSet/>
      <dgm:spPr/>
      <dgm:t>
        <a:bodyPr/>
        <a:lstStyle/>
        <a:p>
          <a:endParaRPr lang="ru-RU" b="1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gm:t>
    </dgm:pt>
    <dgm:pt modelId="{0FE64DFF-BCDA-47AD-9636-5C5B33BDB22A}" type="pres">
      <dgm:prSet presAssocID="{63828A6F-9ED4-40E2-9A30-2EFAB7B45CF0}" presName="linear" presStyleCnt="0">
        <dgm:presLayoutVars>
          <dgm:dir/>
          <dgm:animLvl val="lvl"/>
          <dgm:resizeHandles val="exact"/>
        </dgm:presLayoutVars>
      </dgm:prSet>
      <dgm:spPr/>
    </dgm:pt>
    <dgm:pt modelId="{948697D4-39DD-4D80-B847-20AB818542BD}" type="pres">
      <dgm:prSet presAssocID="{ED8E33C5-0EEF-4766-87E0-E9F3E48AB4DF}" presName="parentLin" presStyleCnt="0"/>
      <dgm:spPr/>
    </dgm:pt>
    <dgm:pt modelId="{2DEDE024-878A-4926-9CFC-335D7D3CE30E}" type="pres">
      <dgm:prSet presAssocID="{ED8E33C5-0EEF-4766-87E0-E9F3E48AB4DF}" presName="parentLeftMargin" presStyleLbl="node1" presStyleIdx="0" presStyleCnt="6"/>
      <dgm:spPr/>
    </dgm:pt>
    <dgm:pt modelId="{966EC6CB-EC0B-4ACD-92ED-7127DAC22E2F}" type="pres">
      <dgm:prSet presAssocID="{ED8E33C5-0EEF-4766-87E0-E9F3E48AB4D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4FA82526-620C-412B-9F3D-CA54298914F8}" type="pres">
      <dgm:prSet presAssocID="{ED8E33C5-0EEF-4766-87E0-E9F3E48AB4DF}" presName="negativeSpace" presStyleCnt="0"/>
      <dgm:spPr/>
    </dgm:pt>
    <dgm:pt modelId="{B8E1D9A4-3636-414B-84F7-98926198868E}" type="pres">
      <dgm:prSet presAssocID="{ED8E33C5-0EEF-4766-87E0-E9F3E48AB4DF}" presName="childText" presStyleLbl="conFgAcc1" presStyleIdx="0" presStyleCnt="6">
        <dgm:presLayoutVars>
          <dgm:bulletEnabled val="1"/>
        </dgm:presLayoutVars>
      </dgm:prSet>
      <dgm:spPr/>
    </dgm:pt>
    <dgm:pt modelId="{9B59E6FA-BE1D-45C7-AFC5-A18FF8495F34}" type="pres">
      <dgm:prSet presAssocID="{AAD3E957-81F7-46D1-B1B4-5B8F8966E4D6}" presName="spaceBetweenRectangles" presStyleCnt="0"/>
      <dgm:spPr/>
    </dgm:pt>
    <dgm:pt modelId="{F3D1C265-C0DF-4664-8487-AF283ECC25AB}" type="pres">
      <dgm:prSet presAssocID="{E3BE67DC-D6BF-4C42-B2A5-ADD28AC4BBE0}" presName="parentLin" presStyleCnt="0"/>
      <dgm:spPr/>
    </dgm:pt>
    <dgm:pt modelId="{22CAFC5B-4732-4448-9A95-CF5DACF40B89}" type="pres">
      <dgm:prSet presAssocID="{E3BE67DC-D6BF-4C42-B2A5-ADD28AC4BBE0}" presName="parentLeftMargin" presStyleLbl="node1" presStyleIdx="0" presStyleCnt="6"/>
      <dgm:spPr/>
    </dgm:pt>
    <dgm:pt modelId="{73CA720E-EB02-4294-9B3E-0111C6109C72}" type="pres">
      <dgm:prSet presAssocID="{E3BE67DC-D6BF-4C42-B2A5-ADD28AC4BBE0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974BF5E0-0BED-4B17-8BF2-987AD2AEC213}" type="pres">
      <dgm:prSet presAssocID="{E3BE67DC-D6BF-4C42-B2A5-ADD28AC4BBE0}" presName="negativeSpace" presStyleCnt="0"/>
      <dgm:spPr/>
    </dgm:pt>
    <dgm:pt modelId="{B11052BC-514F-45A2-8534-5975B8FA5449}" type="pres">
      <dgm:prSet presAssocID="{E3BE67DC-D6BF-4C42-B2A5-ADD28AC4BBE0}" presName="childText" presStyleLbl="conFgAcc1" presStyleIdx="1" presStyleCnt="6">
        <dgm:presLayoutVars>
          <dgm:bulletEnabled val="1"/>
        </dgm:presLayoutVars>
      </dgm:prSet>
      <dgm:spPr/>
    </dgm:pt>
    <dgm:pt modelId="{98C740FA-8C24-4B3F-87F7-71F61A8EAD78}" type="pres">
      <dgm:prSet presAssocID="{11986412-8BBD-4DAF-8643-5FB40F352CE4}" presName="spaceBetweenRectangles" presStyleCnt="0"/>
      <dgm:spPr/>
    </dgm:pt>
    <dgm:pt modelId="{4ED9C520-9296-4E89-A765-31940703DE17}" type="pres">
      <dgm:prSet presAssocID="{0CDA026B-4B46-41F4-8756-F369544A8268}" presName="parentLin" presStyleCnt="0"/>
      <dgm:spPr/>
    </dgm:pt>
    <dgm:pt modelId="{6BB21BC6-B11B-4991-AE98-8E85B2916ECC}" type="pres">
      <dgm:prSet presAssocID="{0CDA026B-4B46-41F4-8756-F369544A8268}" presName="parentLeftMargin" presStyleLbl="node1" presStyleIdx="1" presStyleCnt="6"/>
      <dgm:spPr/>
    </dgm:pt>
    <dgm:pt modelId="{78999665-1C27-46BD-B7E2-B1FC0298D207}" type="pres">
      <dgm:prSet presAssocID="{0CDA026B-4B46-41F4-8756-F369544A8268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2DA0E60-DDBE-4213-A947-7043EBD4C34F}" type="pres">
      <dgm:prSet presAssocID="{0CDA026B-4B46-41F4-8756-F369544A8268}" presName="negativeSpace" presStyleCnt="0"/>
      <dgm:spPr/>
    </dgm:pt>
    <dgm:pt modelId="{4EE57A51-C4D2-4170-AB71-84993928ABAF}" type="pres">
      <dgm:prSet presAssocID="{0CDA026B-4B46-41F4-8756-F369544A8268}" presName="childText" presStyleLbl="conFgAcc1" presStyleIdx="2" presStyleCnt="6">
        <dgm:presLayoutVars>
          <dgm:bulletEnabled val="1"/>
        </dgm:presLayoutVars>
      </dgm:prSet>
      <dgm:spPr/>
    </dgm:pt>
    <dgm:pt modelId="{D211CD57-A450-46D3-86FC-EE9B4455AAA8}" type="pres">
      <dgm:prSet presAssocID="{E6AB72CB-6CBB-4575-B02C-EC8AFF6E404D}" presName="spaceBetweenRectangles" presStyleCnt="0"/>
      <dgm:spPr/>
    </dgm:pt>
    <dgm:pt modelId="{CC1EE629-1E83-497C-9E04-C9DD38891CFD}" type="pres">
      <dgm:prSet presAssocID="{4B5D7596-211E-4664-B769-20CB996D119B}" presName="parentLin" presStyleCnt="0"/>
      <dgm:spPr/>
    </dgm:pt>
    <dgm:pt modelId="{487E13DB-2E4C-4EF3-B5E3-76FF371D5E63}" type="pres">
      <dgm:prSet presAssocID="{4B5D7596-211E-4664-B769-20CB996D119B}" presName="parentLeftMargin" presStyleLbl="node1" presStyleIdx="2" presStyleCnt="6"/>
      <dgm:spPr/>
    </dgm:pt>
    <dgm:pt modelId="{52EB49DC-5B4B-4271-9C03-6BE8C50D967E}" type="pres">
      <dgm:prSet presAssocID="{4B5D7596-211E-4664-B769-20CB996D119B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C2A4B05-E17B-4D39-A6A8-3BB6FB6B1D10}" type="pres">
      <dgm:prSet presAssocID="{4B5D7596-211E-4664-B769-20CB996D119B}" presName="negativeSpace" presStyleCnt="0"/>
      <dgm:spPr/>
    </dgm:pt>
    <dgm:pt modelId="{906CF733-2F50-484A-A276-474721B43C33}" type="pres">
      <dgm:prSet presAssocID="{4B5D7596-211E-4664-B769-20CB996D119B}" presName="childText" presStyleLbl="conFgAcc1" presStyleIdx="3" presStyleCnt="6">
        <dgm:presLayoutVars>
          <dgm:bulletEnabled val="1"/>
        </dgm:presLayoutVars>
      </dgm:prSet>
      <dgm:spPr/>
    </dgm:pt>
    <dgm:pt modelId="{F2BB8DA9-0D5F-42D1-A2A0-B9F5CED14D20}" type="pres">
      <dgm:prSet presAssocID="{78FF9807-4506-4E03-8340-CFE279BCC602}" presName="spaceBetweenRectangles" presStyleCnt="0"/>
      <dgm:spPr/>
    </dgm:pt>
    <dgm:pt modelId="{9B3B94F1-20AD-467D-92AD-AB308F5CFAB4}" type="pres">
      <dgm:prSet presAssocID="{11BE10B1-E500-4F3E-BFB4-0DAB43F9D279}" presName="parentLin" presStyleCnt="0"/>
      <dgm:spPr/>
    </dgm:pt>
    <dgm:pt modelId="{0473EFAC-1927-454A-A831-C142AB7A87C8}" type="pres">
      <dgm:prSet presAssocID="{11BE10B1-E500-4F3E-BFB4-0DAB43F9D279}" presName="parentLeftMargin" presStyleLbl="node1" presStyleIdx="3" presStyleCnt="6"/>
      <dgm:spPr/>
    </dgm:pt>
    <dgm:pt modelId="{492D9FDB-2049-412C-9EC9-F54F32880597}" type="pres">
      <dgm:prSet presAssocID="{11BE10B1-E500-4F3E-BFB4-0DAB43F9D279}" presName="parentText" presStyleLbl="node1" presStyleIdx="4" presStyleCnt="6" custLinFactNeighborX="-5612" custLinFactNeighborY="-3066">
        <dgm:presLayoutVars>
          <dgm:chMax val="0"/>
          <dgm:bulletEnabled val="1"/>
        </dgm:presLayoutVars>
      </dgm:prSet>
      <dgm:spPr/>
    </dgm:pt>
    <dgm:pt modelId="{F2F04310-BD93-498A-B4D0-A8297C7D120B}" type="pres">
      <dgm:prSet presAssocID="{11BE10B1-E500-4F3E-BFB4-0DAB43F9D279}" presName="negativeSpace" presStyleCnt="0"/>
      <dgm:spPr/>
    </dgm:pt>
    <dgm:pt modelId="{53E972BB-6BDC-4ECA-BED7-2115ABE2FE80}" type="pres">
      <dgm:prSet presAssocID="{11BE10B1-E500-4F3E-BFB4-0DAB43F9D279}" presName="childText" presStyleLbl="conFgAcc1" presStyleIdx="4" presStyleCnt="6">
        <dgm:presLayoutVars>
          <dgm:bulletEnabled val="1"/>
        </dgm:presLayoutVars>
      </dgm:prSet>
      <dgm:spPr/>
    </dgm:pt>
    <dgm:pt modelId="{2C533573-4AC6-4CA0-8CE9-D6C05690AB3C}" type="pres">
      <dgm:prSet presAssocID="{4A8A64E0-0F18-47F7-B8AB-0752C9D7C5C1}" presName="spaceBetweenRectangles" presStyleCnt="0"/>
      <dgm:spPr/>
    </dgm:pt>
    <dgm:pt modelId="{71213FCF-2457-4445-B1E9-8B45FA85A22F}" type="pres">
      <dgm:prSet presAssocID="{685FE437-D9D7-44AC-A35B-F81E5DC815EB}" presName="parentLin" presStyleCnt="0"/>
      <dgm:spPr/>
    </dgm:pt>
    <dgm:pt modelId="{AF37DF5D-0294-4BA6-BEA8-54AE95702E8B}" type="pres">
      <dgm:prSet presAssocID="{685FE437-D9D7-44AC-A35B-F81E5DC815EB}" presName="parentLeftMargin" presStyleLbl="node1" presStyleIdx="4" presStyleCnt="6"/>
      <dgm:spPr/>
    </dgm:pt>
    <dgm:pt modelId="{180D4B78-798E-4CCB-A018-886110C13385}" type="pres">
      <dgm:prSet presAssocID="{685FE437-D9D7-44AC-A35B-F81E5DC815EB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12DC9AD3-0D8F-4D42-8126-ABCEAEE3DFDA}" type="pres">
      <dgm:prSet presAssocID="{685FE437-D9D7-44AC-A35B-F81E5DC815EB}" presName="negativeSpace" presStyleCnt="0"/>
      <dgm:spPr/>
    </dgm:pt>
    <dgm:pt modelId="{28DAB6DD-A5B8-46BF-9BDB-7B7D0E4BA79E}" type="pres">
      <dgm:prSet presAssocID="{685FE437-D9D7-44AC-A35B-F81E5DC815EB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777FB309-858B-4038-A27C-5C771467522F}" type="presOf" srcId="{4B5D7596-211E-4664-B769-20CB996D119B}" destId="{487E13DB-2E4C-4EF3-B5E3-76FF371D5E63}" srcOrd="0" destOrd="0" presId="urn:microsoft.com/office/officeart/2005/8/layout/list1"/>
    <dgm:cxn modelId="{07125910-7B07-485E-B780-BB81468D7F28}" type="presOf" srcId="{0CDA026B-4B46-41F4-8756-F369544A8268}" destId="{6BB21BC6-B11B-4991-AE98-8E85B2916ECC}" srcOrd="0" destOrd="0" presId="urn:microsoft.com/office/officeart/2005/8/layout/list1"/>
    <dgm:cxn modelId="{7F8D9A2A-BABF-4C77-AA87-A9F1CDCF74A9}" type="presOf" srcId="{E3BE67DC-D6BF-4C42-B2A5-ADD28AC4BBE0}" destId="{73CA720E-EB02-4294-9B3E-0111C6109C72}" srcOrd="1" destOrd="0" presId="urn:microsoft.com/office/officeart/2005/8/layout/list1"/>
    <dgm:cxn modelId="{5B021039-3187-4412-95C7-101C647F8DF1}" type="presOf" srcId="{0CDA026B-4B46-41F4-8756-F369544A8268}" destId="{78999665-1C27-46BD-B7E2-B1FC0298D207}" srcOrd="1" destOrd="0" presId="urn:microsoft.com/office/officeart/2005/8/layout/list1"/>
    <dgm:cxn modelId="{6671224F-B8BD-4EFE-981B-ED48EB156770}" srcId="{63828A6F-9ED4-40E2-9A30-2EFAB7B45CF0}" destId="{685FE437-D9D7-44AC-A35B-F81E5DC815EB}" srcOrd="5" destOrd="0" parTransId="{359A0F45-0E6C-4A12-A319-1CAC32FA87F4}" sibTransId="{2D793535-3354-4718-8991-1FECAFF5BCE4}"/>
    <dgm:cxn modelId="{730B4673-F31C-4B90-BCDF-568E2FF77465}" type="presOf" srcId="{ED8E33C5-0EEF-4766-87E0-E9F3E48AB4DF}" destId="{966EC6CB-EC0B-4ACD-92ED-7127DAC22E2F}" srcOrd="1" destOrd="0" presId="urn:microsoft.com/office/officeart/2005/8/layout/list1"/>
    <dgm:cxn modelId="{6FB62B75-A414-40EA-B424-20298C53CE8D}" type="presOf" srcId="{11BE10B1-E500-4F3E-BFB4-0DAB43F9D279}" destId="{492D9FDB-2049-412C-9EC9-F54F32880597}" srcOrd="1" destOrd="0" presId="urn:microsoft.com/office/officeart/2005/8/layout/list1"/>
    <dgm:cxn modelId="{66AC887C-21FE-48C8-9127-656658E0899C}" srcId="{63828A6F-9ED4-40E2-9A30-2EFAB7B45CF0}" destId="{11BE10B1-E500-4F3E-BFB4-0DAB43F9D279}" srcOrd="4" destOrd="0" parTransId="{51929FA1-CC5E-4D42-A94E-AB8086BE508A}" sibTransId="{4A8A64E0-0F18-47F7-B8AB-0752C9D7C5C1}"/>
    <dgm:cxn modelId="{89448891-E59E-4955-B1B4-50E0F35DF55D}" type="presOf" srcId="{63828A6F-9ED4-40E2-9A30-2EFAB7B45CF0}" destId="{0FE64DFF-BCDA-47AD-9636-5C5B33BDB22A}" srcOrd="0" destOrd="0" presId="urn:microsoft.com/office/officeart/2005/8/layout/list1"/>
    <dgm:cxn modelId="{72E2DC98-9E01-4379-A104-F61B95A2F5C3}" srcId="{63828A6F-9ED4-40E2-9A30-2EFAB7B45CF0}" destId="{4B5D7596-211E-4664-B769-20CB996D119B}" srcOrd="3" destOrd="0" parTransId="{2AB11F01-DFA0-472E-AC8D-963833ED7B27}" sibTransId="{78FF9807-4506-4E03-8340-CFE279BCC602}"/>
    <dgm:cxn modelId="{5B362499-46D9-479A-A189-36ED6BA3D871}" type="presOf" srcId="{685FE437-D9D7-44AC-A35B-F81E5DC815EB}" destId="{180D4B78-798E-4CCB-A018-886110C13385}" srcOrd="1" destOrd="0" presId="urn:microsoft.com/office/officeart/2005/8/layout/list1"/>
    <dgm:cxn modelId="{E9C362A0-B6F9-4B37-BBD6-F35B6ED51063}" type="presOf" srcId="{ED8E33C5-0EEF-4766-87E0-E9F3E48AB4DF}" destId="{2DEDE024-878A-4926-9CFC-335D7D3CE30E}" srcOrd="0" destOrd="0" presId="urn:microsoft.com/office/officeart/2005/8/layout/list1"/>
    <dgm:cxn modelId="{2CB483A5-4961-4E0F-B8A8-DFE1C70F3F91}" srcId="{63828A6F-9ED4-40E2-9A30-2EFAB7B45CF0}" destId="{E3BE67DC-D6BF-4C42-B2A5-ADD28AC4BBE0}" srcOrd="1" destOrd="0" parTransId="{8BC09F93-FA71-4077-989D-E5DF5BA1CB70}" sibTransId="{11986412-8BBD-4DAF-8643-5FB40F352CE4}"/>
    <dgm:cxn modelId="{C9AB2AA6-0550-49A0-B811-BA831580317F}" type="presOf" srcId="{E3BE67DC-D6BF-4C42-B2A5-ADD28AC4BBE0}" destId="{22CAFC5B-4732-4448-9A95-CF5DACF40B89}" srcOrd="0" destOrd="0" presId="urn:microsoft.com/office/officeart/2005/8/layout/list1"/>
    <dgm:cxn modelId="{F8687EA9-CF8E-4754-92DB-90A43DD00347}" srcId="{63828A6F-9ED4-40E2-9A30-2EFAB7B45CF0}" destId="{ED8E33C5-0EEF-4766-87E0-E9F3E48AB4DF}" srcOrd="0" destOrd="0" parTransId="{8FF2B250-80A6-4BFF-AF8C-798651F70949}" sibTransId="{AAD3E957-81F7-46D1-B1B4-5B8F8966E4D6}"/>
    <dgm:cxn modelId="{683249B9-E596-4FCD-9A8A-2C49C8937D8F}" srcId="{63828A6F-9ED4-40E2-9A30-2EFAB7B45CF0}" destId="{0CDA026B-4B46-41F4-8756-F369544A8268}" srcOrd="2" destOrd="0" parTransId="{0CE38313-634F-440B-AFB3-667B272BC192}" sibTransId="{E6AB72CB-6CBB-4575-B02C-EC8AFF6E404D}"/>
    <dgm:cxn modelId="{80EA8FC4-026B-40D6-9B45-27F9B4CB65CD}" type="presOf" srcId="{685FE437-D9D7-44AC-A35B-F81E5DC815EB}" destId="{AF37DF5D-0294-4BA6-BEA8-54AE95702E8B}" srcOrd="0" destOrd="0" presId="urn:microsoft.com/office/officeart/2005/8/layout/list1"/>
    <dgm:cxn modelId="{0A254DD5-9565-4277-AEA7-6305B8397AD2}" type="presOf" srcId="{4B5D7596-211E-4664-B769-20CB996D119B}" destId="{52EB49DC-5B4B-4271-9C03-6BE8C50D967E}" srcOrd="1" destOrd="0" presId="urn:microsoft.com/office/officeart/2005/8/layout/list1"/>
    <dgm:cxn modelId="{49DC98EA-0B11-4747-85F9-FBBEB1D4944E}" type="presOf" srcId="{11BE10B1-E500-4F3E-BFB4-0DAB43F9D279}" destId="{0473EFAC-1927-454A-A831-C142AB7A87C8}" srcOrd="0" destOrd="0" presId="urn:microsoft.com/office/officeart/2005/8/layout/list1"/>
    <dgm:cxn modelId="{BD187BBD-4026-438E-9BB3-230A666004D9}" type="presParOf" srcId="{0FE64DFF-BCDA-47AD-9636-5C5B33BDB22A}" destId="{948697D4-39DD-4D80-B847-20AB818542BD}" srcOrd="0" destOrd="0" presId="urn:microsoft.com/office/officeart/2005/8/layout/list1"/>
    <dgm:cxn modelId="{2AFD6CA2-4715-43FA-82F2-A4CFA242F9ED}" type="presParOf" srcId="{948697D4-39DD-4D80-B847-20AB818542BD}" destId="{2DEDE024-878A-4926-9CFC-335D7D3CE30E}" srcOrd="0" destOrd="0" presId="urn:microsoft.com/office/officeart/2005/8/layout/list1"/>
    <dgm:cxn modelId="{66950844-42BF-4576-B1DD-B9FE765937DA}" type="presParOf" srcId="{948697D4-39DD-4D80-B847-20AB818542BD}" destId="{966EC6CB-EC0B-4ACD-92ED-7127DAC22E2F}" srcOrd="1" destOrd="0" presId="urn:microsoft.com/office/officeart/2005/8/layout/list1"/>
    <dgm:cxn modelId="{8BB7291A-F57E-4E2D-9DB2-85BCB4604D38}" type="presParOf" srcId="{0FE64DFF-BCDA-47AD-9636-5C5B33BDB22A}" destId="{4FA82526-620C-412B-9F3D-CA54298914F8}" srcOrd="1" destOrd="0" presId="urn:microsoft.com/office/officeart/2005/8/layout/list1"/>
    <dgm:cxn modelId="{F309DDB2-AA5F-492D-B675-8FBADC84259D}" type="presParOf" srcId="{0FE64DFF-BCDA-47AD-9636-5C5B33BDB22A}" destId="{B8E1D9A4-3636-414B-84F7-98926198868E}" srcOrd="2" destOrd="0" presId="urn:microsoft.com/office/officeart/2005/8/layout/list1"/>
    <dgm:cxn modelId="{71FA14F3-6D57-41A5-B3BE-57B035E0DEEB}" type="presParOf" srcId="{0FE64DFF-BCDA-47AD-9636-5C5B33BDB22A}" destId="{9B59E6FA-BE1D-45C7-AFC5-A18FF8495F34}" srcOrd="3" destOrd="0" presId="urn:microsoft.com/office/officeart/2005/8/layout/list1"/>
    <dgm:cxn modelId="{9757D1B7-8DCE-495C-A783-4404F420B0C3}" type="presParOf" srcId="{0FE64DFF-BCDA-47AD-9636-5C5B33BDB22A}" destId="{F3D1C265-C0DF-4664-8487-AF283ECC25AB}" srcOrd="4" destOrd="0" presId="urn:microsoft.com/office/officeart/2005/8/layout/list1"/>
    <dgm:cxn modelId="{66A0DEFC-05BA-42FD-9FA3-609C1043A243}" type="presParOf" srcId="{F3D1C265-C0DF-4664-8487-AF283ECC25AB}" destId="{22CAFC5B-4732-4448-9A95-CF5DACF40B89}" srcOrd="0" destOrd="0" presId="urn:microsoft.com/office/officeart/2005/8/layout/list1"/>
    <dgm:cxn modelId="{ED5C308B-7890-4D64-910C-DD6F932E24DA}" type="presParOf" srcId="{F3D1C265-C0DF-4664-8487-AF283ECC25AB}" destId="{73CA720E-EB02-4294-9B3E-0111C6109C72}" srcOrd="1" destOrd="0" presId="urn:microsoft.com/office/officeart/2005/8/layout/list1"/>
    <dgm:cxn modelId="{495B7CF6-8FCF-41AB-9267-E5A0B63B895E}" type="presParOf" srcId="{0FE64DFF-BCDA-47AD-9636-5C5B33BDB22A}" destId="{974BF5E0-0BED-4B17-8BF2-987AD2AEC213}" srcOrd="5" destOrd="0" presId="urn:microsoft.com/office/officeart/2005/8/layout/list1"/>
    <dgm:cxn modelId="{5945F37D-501F-4ED3-B2AA-FE2B52EDC1D1}" type="presParOf" srcId="{0FE64DFF-BCDA-47AD-9636-5C5B33BDB22A}" destId="{B11052BC-514F-45A2-8534-5975B8FA5449}" srcOrd="6" destOrd="0" presId="urn:microsoft.com/office/officeart/2005/8/layout/list1"/>
    <dgm:cxn modelId="{2199D4CA-3DE5-4438-8784-929650CEAD9B}" type="presParOf" srcId="{0FE64DFF-BCDA-47AD-9636-5C5B33BDB22A}" destId="{98C740FA-8C24-4B3F-87F7-71F61A8EAD78}" srcOrd="7" destOrd="0" presId="urn:microsoft.com/office/officeart/2005/8/layout/list1"/>
    <dgm:cxn modelId="{E55C7A9A-91D7-43B1-BC75-461D8FF7117C}" type="presParOf" srcId="{0FE64DFF-BCDA-47AD-9636-5C5B33BDB22A}" destId="{4ED9C520-9296-4E89-A765-31940703DE17}" srcOrd="8" destOrd="0" presId="urn:microsoft.com/office/officeart/2005/8/layout/list1"/>
    <dgm:cxn modelId="{CB782488-DEB6-4C3A-A492-7896AFE123C6}" type="presParOf" srcId="{4ED9C520-9296-4E89-A765-31940703DE17}" destId="{6BB21BC6-B11B-4991-AE98-8E85B2916ECC}" srcOrd="0" destOrd="0" presId="urn:microsoft.com/office/officeart/2005/8/layout/list1"/>
    <dgm:cxn modelId="{44EBFB4B-CEAA-418E-BF87-6ABB6FD29DF4}" type="presParOf" srcId="{4ED9C520-9296-4E89-A765-31940703DE17}" destId="{78999665-1C27-46BD-B7E2-B1FC0298D207}" srcOrd="1" destOrd="0" presId="urn:microsoft.com/office/officeart/2005/8/layout/list1"/>
    <dgm:cxn modelId="{4CF91E29-DAF2-4932-92B9-262131F66F43}" type="presParOf" srcId="{0FE64DFF-BCDA-47AD-9636-5C5B33BDB22A}" destId="{E2DA0E60-DDBE-4213-A947-7043EBD4C34F}" srcOrd="9" destOrd="0" presId="urn:microsoft.com/office/officeart/2005/8/layout/list1"/>
    <dgm:cxn modelId="{57021484-B8E9-4335-9707-169FEC9BE2EA}" type="presParOf" srcId="{0FE64DFF-BCDA-47AD-9636-5C5B33BDB22A}" destId="{4EE57A51-C4D2-4170-AB71-84993928ABAF}" srcOrd="10" destOrd="0" presId="urn:microsoft.com/office/officeart/2005/8/layout/list1"/>
    <dgm:cxn modelId="{F8752A3D-970A-4324-A8DA-85006CE3DD54}" type="presParOf" srcId="{0FE64DFF-BCDA-47AD-9636-5C5B33BDB22A}" destId="{D211CD57-A450-46D3-86FC-EE9B4455AAA8}" srcOrd="11" destOrd="0" presId="urn:microsoft.com/office/officeart/2005/8/layout/list1"/>
    <dgm:cxn modelId="{9F65F9F0-9BCA-4FE6-ADF5-6F5D83A700CA}" type="presParOf" srcId="{0FE64DFF-BCDA-47AD-9636-5C5B33BDB22A}" destId="{CC1EE629-1E83-497C-9E04-C9DD38891CFD}" srcOrd="12" destOrd="0" presId="urn:microsoft.com/office/officeart/2005/8/layout/list1"/>
    <dgm:cxn modelId="{7F8981A0-6868-4FD9-AE54-D2EA6F95AEC3}" type="presParOf" srcId="{CC1EE629-1E83-497C-9E04-C9DD38891CFD}" destId="{487E13DB-2E4C-4EF3-B5E3-76FF371D5E63}" srcOrd="0" destOrd="0" presId="urn:microsoft.com/office/officeart/2005/8/layout/list1"/>
    <dgm:cxn modelId="{26EC1F2D-D54A-4FF2-A883-F51196814454}" type="presParOf" srcId="{CC1EE629-1E83-497C-9E04-C9DD38891CFD}" destId="{52EB49DC-5B4B-4271-9C03-6BE8C50D967E}" srcOrd="1" destOrd="0" presId="urn:microsoft.com/office/officeart/2005/8/layout/list1"/>
    <dgm:cxn modelId="{23D8D9AE-E640-46DE-8E6B-4DF6BF3F5D04}" type="presParOf" srcId="{0FE64DFF-BCDA-47AD-9636-5C5B33BDB22A}" destId="{DC2A4B05-E17B-4D39-A6A8-3BB6FB6B1D10}" srcOrd="13" destOrd="0" presId="urn:microsoft.com/office/officeart/2005/8/layout/list1"/>
    <dgm:cxn modelId="{210DEFBB-0373-4BAA-81D1-C0253640124C}" type="presParOf" srcId="{0FE64DFF-BCDA-47AD-9636-5C5B33BDB22A}" destId="{906CF733-2F50-484A-A276-474721B43C33}" srcOrd="14" destOrd="0" presId="urn:microsoft.com/office/officeart/2005/8/layout/list1"/>
    <dgm:cxn modelId="{3A6BB3EC-260A-4A31-90BE-131578641661}" type="presParOf" srcId="{0FE64DFF-BCDA-47AD-9636-5C5B33BDB22A}" destId="{F2BB8DA9-0D5F-42D1-A2A0-B9F5CED14D20}" srcOrd="15" destOrd="0" presId="urn:microsoft.com/office/officeart/2005/8/layout/list1"/>
    <dgm:cxn modelId="{29090332-A768-4EDA-8149-E4CAF44E512C}" type="presParOf" srcId="{0FE64DFF-BCDA-47AD-9636-5C5B33BDB22A}" destId="{9B3B94F1-20AD-467D-92AD-AB308F5CFAB4}" srcOrd="16" destOrd="0" presId="urn:microsoft.com/office/officeart/2005/8/layout/list1"/>
    <dgm:cxn modelId="{4F6702C9-07E9-4BBD-A475-542372F3A9B5}" type="presParOf" srcId="{9B3B94F1-20AD-467D-92AD-AB308F5CFAB4}" destId="{0473EFAC-1927-454A-A831-C142AB7A87C8}" srcOrd="0" destOrd="0" presId="urn:microsoft.com/office/officeart/2005/8/layout/list1"/>
    <dgm:cxn modelId="{7B26A458-DFE2-4B32-B552-0E1CE2D1AD73}" type="presParOf" srcId="{9B3B94F1-20AD-467D-92AD-AB308F5CFAB4}" destId="{492D9FDB-2049-412C-9EC9-F54F32880597}" srcOrd="1" destOrd="0" presId="urn:microsoft.com/office/officeart/2005/8/layout/list1"/>
    <dgm:cxn modelId="{0E92C5DD-8489-4852-83E9-3CAAA5C5435A}" type="presParOf" srcId="{0FE64DFF-BCDA-47AD-9636-5C5B33BDB22A}" destId="{F2F04310-BD93-498A-B4D0-A8297C7D120B}" srcOrd="17" destOrd="0" presId="urn:microsoft.com/office/officeart/2005/8/layout/list1"/>
    <dgm:cxn modelId="{623E0A64-45EF-4919-9F30-D86FFC96065C}" type="presParOf" srcId="{0FE64DFF-BCDA-47AD-9636-5C5B33BDB22A}" destId="{53E972BB-6BDC-4ECA-BED7-2115ABE2FE80}" srcOrd="18" destOrd="0" presId="urn:microsoft.com/office/officeart/2005/8/layout/list1"/>
    <dgm:cxn modelId="{30BC6F14-AFD3-4428-9584-845A30ADFA67}" type="presParOf" srcId="{0FE64DFF-BCDA-47AD-9636-5C5B33BDB22A}" destId="{2C533573-4AC6-4CA0-8CE9-D6C05690AB3C}" srcOrd="19" destOrd="0" presId="urn:microsoft.com/office/officeart/2005/8/layout/list1"/>
    <dgm:cxn modelId="{6C09B323-9353-4327-8477-483D3484701D}" type="presParOf" srcId="{0FE64DFF-BCDA-47AD-9636-5C5B33BDB22A}" destId="{71213FCF-2457-4445-B1E9-8B45FA85A22F}" srcOrd="20" destOrd="0" presId="urn:microsoft.com/office/officeart/2005/8/layout/list1"/>
    <dgm:cxn modelId="{24393567-2452-4000-8FE5-FF7B98D8F822}" type="presParOf" srcId="{71213FCF-2457-4445-B1E9-8B45FA85A22F}" destId="{AF37DF5D-0294-4BA6-BEA8-54AE95702E8B}" srcOrd="0" destOrd="0" presId="urn:microsoft.com/office/officeart/2005/8/layout/list1"/>
    <dgm:cxn modelId="{FA250019-6DD8-47AB-950A-4092047D4AC1}" type="presParOf" srcId="{71213FCF-2457-4445-B1E9-8B45FA85A22F}" destId="{180D4B78-798E-4CCB-A018-886110C13385}" srcOrd="1" destOrd="0" presId="urn:microsoft.com/office/officeart/2005/8/layout/list1"/>
    <dgm:cxn modelId="{3B0E86AF-645F-4A88-9B78-3C6AFB4F42C0}" type="presParOf" srcId="{0FE64DFF-BCDA-47AD-9636-5C5B33BDB22A}" destId="{12DC9AD3-0D8F-4D42-8126-ABCEAEE3DFDA}" srcOrd="21" destOrd="0" presId="urn:microsoft.com/office/officeart/2005/8/layout/list1"/>
    <dgm:cxn modelId="{26EA5656-EC29-4D8C-8624-FA685B5FA04D}" type="presParOf" srcId="{0FE64DFF-BCDA-47AD-9636-5C5B33BDB22A}" destId="{28DAB6DD-A5B8-46BF-9BDB-7B7D0E4BA79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ED1CA91-0A80-4043-A236-BEE7B1FCE72A}" type="doc">
      <dgm:prSet loTypeId="urn:microsoft.com/office/officeart/2005/8/layout/radial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5CD9A0-6D65-437E-A266-1E595529AE1D}">
      <dgm:prSet phldrT="[Текст]"/>
      <dgm:spPr/>
      <dgm:t>
        <a:bodyPr/>
        <a:lstStyle/>
        <a:p>
          <a:pPr>
            <a:buClrTx/>
            <a:buSzTx/>
            <a:buFont typeface="Arial" panose="020B0604020202020204" pitchFamily="34" charset="0"/>
            <a:buChar char="•"/>
          </a:pPr>
          <a:r>
            <a:rPr lang="ru-RU" b="1" dirty="0">
              <a:solidFill>
                <a:srgbClr val="7030A0"/>
              </a:solidFill>
              <a:latin typeface="Georgia" panose="02040502050405020303" pitchFamily="18" charset="0"/>
            </a:rPr>
            <a:t>Пожертвования</a:t>
          </a:r>
          <a:endParaRPr lang="ru-RU" dirty="0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AC14BAFF-4FB6-469A-A158-5947F3B062ED}" type="parTrans" cxnId="{50B334BC-924A-42CE-A699-1286FF650814}">
      <dgm:prSet/>
      <dgm:spPr/>
      <dgm:t>
        <a:bodyPr/>
        <a:lstStyle/>
        <a:p>
          <a:endParaRPr lang="ru-RU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FA382DA3-62EE-42C8-A194-E76107CCB739}" type="sibTrans" cxnId="{50B334BC-924A-42CE-A699-1286FF650814}">
      <dgm:prSet/>
      <dgm:spPr/>
      <dgm:t>
        <a:bodyPr/>
        <a:lstStyle/>
        <a:p>
          <a:endParaRPr lang="ru-RU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CF0825A1-65EB-4E2D-A321-FDE412D9FF7D}">
      <dgm:prSet phldrT="[Текст]" custT="1"/>
      <dgm:spPr/>
      <dgm:t>
        <a:bodyPr/>
        <a:lstStyle/>
        <a:p>
          <a:pPr>
            <a:buClrTx/>
            <a:buSzPts val="2500"/>
            <a:buFont typeface="Arial" panose="020B0604020202020204" pitchFamily="34" charset="0"/>
            <a:buChar char="•"/>
          </a:pPr>
          <a:r>
            <a:rPr lang="ru-RU" sz="2200" b="1" dirty="0">
              <a:solidFill>
                <a:srgbClr val="7030A0"/>
              </a:solidFill>
              <a:latin typeface="Georgia" panose="02040502050405020303" pitchFamily="18" charset="0"/>
            </a:rPr>
            <a:t>Благотворительным фондам</a:t>
          </a:r>
          <a:endParaRPr lang="ru-RU" sz="2200" dirty="0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6414BA1F-246E-4CD6-9847-B9F5095998D9}" type="parTrans" cxnId="{81E9246B-77B3-450E-BE95-4AFA50D9E7DB}">
      <dgm:prSet/>
      <dgm:spPr/>
      <dgm:t>
        <a:bodyPr/>
        <a:lstStyle/>
        <a:p>
          <a:endParaRPr lang="ru-RU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40645C00-9B84-4620-BE3B-13CB4604B4BA}" type="sibTrans" cxnId="{81E9246B-77B3-450E-BE95-4AFA50D9E7DB}">
      <dgm:prSet/>
      <dgm:spPr/>
      <dgm:t>
        <a:bodyPr/>
        <a:lstStyle/>
        <a:p>
          <a:endParaRPr lang="ru-RU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DC893356-3672-4684-8087-AF1564C0DA2C}">
      <dgm:prSet phldrT="[Текст]" custT="1"/>
      <dgm:spPr/>
      <dgm:t>
        <a:bodyPr/>
        <a:lstStyle/>
        <a:p>
          <a:pPr>
            <a:buClrTx/>
            <a:buSzPts val="2500"/>
            <a:buFont typeface="Arial" panose="020B0604020202020204" pitchFamily="34" charset="0"/>
            <a:buChar char="•"/>
          </a:pPr>
          <a:r>
            <a:rPr lang="ru-RU" sz="3000" b="1" dirty="0">
              <a:solidFill>
                <a:srgbClr val="7030A0"/>
              </a:solidFill>
              <a:latin typeface="Georgia" panose="02040502050405020303" pitchFamily="18" charset="0"/>
            </a:rPr>
            <a:t>СОНКО</a:t>
          </a:r>
          <a:endParaRPr lang="ru-RU" sz="3000" dirty="0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A4791EF9-8FA0-4D20-AAFD-CD4F3AC5F282}" type="parTrans" cxnId="{C70FB851-CDFC-45E5-A50F-E6D73EA6B05C}">
      <dgm:prSet/>
      <dgm:spPr/>
      <dgm:t>
        <a:bodyPr/>
        <a:lstStyle/>
        <a:p>
          <a:endParaRPr lang="ru-RU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8D58FCC0-AB8F-44C0-B980-31DE8F0AB7BF}" type="sibTrans" cxnId="{C70FB851-CDFC-45E5-A50F-E6D73EA6B05C}">
      <dgm:prSet/>
      <dgm:spPr/>
      <dgm:t>
        <a:bodyPr/>
        <a:lstStyle/>
        <a:p>
          <a:endParaRPr lang="ru-RU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A50BDBB9-C3F1-4BBB-8C84-1468BD07F68C}">
      <dgm:prSet phldrT="[Текст]"/>
      <dgm:spPr/>
      <dgm:t>
        <a:bodyPr/>
        <a:lstStyle/>
        <a:p>
          <a:pPr>
            <a:buClrTx/>
            <a:buSzPts val="1200"/>
            <a:buFont typeface="Arial" panose="020B0604020202020204" pitchFamily="34" charset="0"/>
            <a:buChar char="•"/>
          </a:pPr>
          <a:r>
            <a:rPr lang="ru-RU" b="1" dirty="0">
              <a:solidFill>
                <a:srgbClr val="7030A0"/>
              </a:solidFill>
              <a:latin typeface="Georgia" panose="02040502050405020303" pitchFamily="18" charset="0"/>
            </a:rPr>
            <a:t>НКО в области </a:t>
          </a:r>
          <a:r>
            <a:rPr lang="ru-RU" b="1" i="0" dirty="0">
              <a:solidFill>
                <a:srgbClr val="7030A0"/>
              </a:solidFill>
              <a:latin typeface="Georgia" panose="02040502050405020303" pitchFamily="18" charset="0"/>
            </a:rPr>
            <a:t>физической культуры и спорта (за исключением профессионального спорта), образования, просвещения, здравоохранения, защиты прав и свобод человека и гражданина, социальной и правовой поддержки и защиты граждан, содействия защите граждан от чрезвычайных ситуаций, охраны окружающей среды и защиты животных</a:t>
          </a:r>
          <a:endParaRPr lang="ru-RU" dirty="0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B1D3819E-718E-43DC-AECF-BCC98241348D}" type="parTrans" cxnId="{7BBC1B3E-462B-4C1D-B236-0ACF7B91C649}">
      <dgm:prSet/>
      <dgm:spPr/>
      <dgm:t>
        <a:bodyPr/>
        <a:lstStyle/>
        <a:p>
          <a:endParaRPr lang="ru-RU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506624F0-88F9-4FF9-AADD-1B9A97C7D9BA}" type="sibTrans" cxnId="{7BBC1B3E-462B-4C1D-B236-0ACF7B91C649}">
      <dgm:prSet/>
      <dgm:spPr/>
      <dgm:t>
        <a:bodyPr/>
        <a:lstStyle/>
        <a:p>
          <a:endParaRPr lang="ru-RU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7A64BAC6-282E-4D20-883C-AFC2DD69A475}">
      <dgm:prSet custT="1"/>
      <dgm:spPr/>
      <dgm:t>
        <a:bodyPr/>
        <a:lstStyle/>
        <a:p>
          <a:pPr>
            <a:buClrTx/>
            <a:buSzTx/>
            <a:buFont typeface="Arial" panose="020B0604020202020204" pitchFamily="34" charset="0"/>
            <a:buChar char="•"/>
          </a:pPr>
          <a:r>
            <a:rPr lang="ru-RU" sz="2000" b="1" dirty="0">
              <a:solidFill>
                <a:srgbClr val="7030A0"/>
              </a:solidFill>
              <a:latin typeface="Georgia" panose="02040502050405020303" pitchFamily="18" charset="0"/>
            </a:rPr>
            <a:t>Религиозным организациям (на уставные цели)</a:t>
          </a:r>
          <a:endParaRPr lang="ru-RU" sz="2000" dirty="0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A7C4AB92-F96C-4E73-A9EC-3D705FA9F3ED}" type="parTrans" cxnId="{7F9983F4-C1D8-4693-8E05-97001ADDD0DA}">
      <dgm:prSet/>
      <dgm:spPr/>
      <dgm:t>
        <a:bodyPr/>
        <a:lstStyle/>
        <a:p>
          <a:endParaRPr lang="ru-RU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9FF2CC0E-554F-4BB1-993C-3EDD6640AEB3}" type="sibTrans" cxnId="{7F9983F4-C1D8-4693-8E05-97001ADDD0DA}">
      <dgm:prSet/>
      <dgm:spPr/>
      <dgm:t>
        <a:bodyPr/>
        <a:lstStyle/>
        <a:p>
          <a:endParaRPr lang="ru-RU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F301B9C2-3261-481B-A691-F76BC10D8EF9}">
      <dgm:prSet custT="1"/>
      <dgm:spPr/>
      <dgm:t>
        <a:bodyPr/>
        <a:lstStyle/>
        <a:p>
          <a:r>
            <a:rPr lang="ru-RU" sz="2200" b="1" dirty="0">
              <a:solidFill>
                <a:srgbClr val="7030A0"/>
              </a:solidFill>
              <a:latin typeface="Georgia" panose="02040502050405020303" pitchFamily="18" charset="0"/>
            </a:rPr>
            <a:t>НКО на формирование целевого капитала</a:t>
          </a:r>
        </a:p>
      </dgm:t>
    </dgm:pt>
    <dgm:pt modelId="{80CCC4C5-1EE0-4D2B-97DC-CEF273834D7D}" type="parTrans" cxnId="{9B795E8C-D7AC-45C5-94D6-EB1B9685CDBC}">
      <dgm:prSet/>
      <dgm:spPr/>
      <dgm:t>
        <a:bodyPr/>
        <a:lstStyle/>
        <a:p>
          <a:endParaRPr lang="ru-RU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0B0657F8-989B-47EF-830B-E5A23DE8ADE8}" type="sibTrans" cxnId="{9B795E8C-D7AC-45C5-94D6-EB1B9685CDBC}">
      <dgm:prSet/>
      <dgm:spPr/>
      <dgm:t>
        <a:bodyPr/>
        <a:lstStyle/>
        <a:p>
          <a:endParaRPr lang="ru-RU">
            <a:solidFill>
              <a:srgbClr val="7030A0"/>
            </a:solidFill>
            <a:latin typeface="Georgia" panose="02040502050405020303" pitchFamily="18" charset="0"/>
          </a:endParaRPr>
        </a:p>
      </dgm:t>
    </dgm:pt>
    <dgm:pt modelId="{47DE3478-535E-4F51-BBF7-1E1AAC6FCD02}" type="pres">
      <dgm:prSet presAssocID="{AED1CA91-0A80-4043-A236-BEE7B1FCE72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F878A57-FE64-464D-8E27-6CA3AB912E47}" type="pres">
      <dgm:prSet presAssocID="{CF5CD9A0-6D65-437E-A266-1E595529AE1D}" presName="centerShape" presStyleLbl="node0" presStyleIdx="0" presStyleCnt="1"/>
      <dgm:spPr/>
    </dgm:pt>
    <dgm:pt modelId="{FDA04026-7A90-481E-A469-66D9F8E34842}" type="pres">
      <dgm:prSet presAssocID="{6414BA1F-246E-4CD6-9847-B9F5095998D9}" presName="parTrans" presStyleLbl="bgSibTrans2D1" presStyleIdx="0" presStyleCnt="5"/>
      <dgm:spPr/>
    </dgm:pt>
    <dgm:pt modelId="{E6F70D27-FB7A-4D62-ADBC-01099DC34B58}" type="pres">
      <dgm:prSet presAssocID="{CF0825A1-65EB-4E2D-A321-FDE412D9FF7D}" presName="node" presStyleLbl="node1" presStyleIdx="0" presStyleCnt="5" custScaleX="194294" custRadScaleRad="126729" custRadScaleInc="-295">
        <dgm:presLayoutVars>
          <dgm:bulletEnabled val="1"/>
        </dgm:presLayoutVars>
      </dgm:prSet>
      <dgm:spPr/>
    </dgm:pt>
    <dgm:pt modelId="{6D336F62-5064-4861-9287-7D60186C9E12}" type="pres">
      <dgm:prSet presAssocID="{A4791EF9-8FA0-4D20-AAFD-CD4F3AC5F282}" presName="parTrans" presStyleLbl="bgSibTrans2D1" presStyleIdx="1" presStyleCnt="5"/>
      <dgm:spPr/>
    </dgm:pt>
    <dgm:pt modelId="{EC036B07-72EA-47CF-A56F-EFECA99F1FD1}" type="pres">
      <dgm:prSet presAssocID="{DC893356-3672-4684-8087-AF1564C0DA2C}" presName="node" presStyleLbl="node1" presStyleIdx="1" presStyleCnt="5" custRadScaleRad="175578" custRadScaleInc="-42358">
        <dgm:presLayoutVars>
          <dgm:bulletEnabled val="1"/>
        </dgm:presLayoutVars>
      </dgm:prSet>
      <dgm:spPr/>
    </dgm:pt>
    <dgm:pt modelId="{7C4FAFF1-C0E3-4BF0-A186-979BBC3926DD}" type="pres">
      <dgm:prSet presAssocID="{B1D3819E-718E-43DC-AECF-BCC98241348D}" presName="parTrans" presStyleLbl="bgSibTrans2D1" presStyleIdx="2" presStyleCnt="5"/>
      <dgm:spPr/>
    </dgm:pt>
    <dgm:pt modelId="{2E49B097-49C9-4B05-8AA8-0EA0A5C606B1}" type="pres">
      <dgm:prSet presAssocID="{A50BDBB9-C3F1-4BBB-8C84-1468BD07F68C}" presName="node" presStyleLbl="node1" presStyleIdx="2" presStyleCnt="5" custScaleX="320555" custRadScaleRad="99065" custRadScaleInc="494">
        <dgm:presLayoutVars>
          <dgm:bulletEnabled val="1"/>
        </dgm:presLayoutVars>
      </dgm:prSet>
      <dgm:spPr/>
    </dgm:pt>
    <dgm:pt modelId="{4618B396-19E9-4D60-88B2-18504EDDD0CD}" type="pres">
      <dgm:prSet presAssocID="{A7C4AB92-F96C-4E73-A9EC-3D705FA9F3ED}" presName="parTrans" presStyleLbl="bgSibTrans2D1" presStyleIdx="3" presStyleCnt="5"/>
      <dgm:spPr/>
    </dgm:pt>
    <dgm:pt modelId="{B3384213-3970-4EC4-82DF-EAA1291E48AD}" type="pres">
      <dgm:prSet presAssocID="{7A64BAC6-282E-4D20-883C-AFC2DD69A475}" presName="node" presStyleLbl="node1" presStyleIdx="3" presStyleCnt="5" custScaleX="117656" custRadScaleRad="178738" custRadScaleInc="52497">
        <dgm:presLayoutVars>
          <dgm:bulletEnabled val="1"/>
        </dgm:presLayoutVars>
      </dgm:prSet>
      <dgm:spPr/>
    </dgm:pt>
    <dgm:pt modelId="{FBE648FF-E788-4D07-AFA8-F971A8BA22C2}" type="pres">
      <dgm:prSet presAssocID="{80CCC4C5-1EE0-4D2B-97DC-CEF273834D7D}" presName="parTrans" presStyleLbl="bgSibTrans2D1" presStyleIdx="4" presStyleCnt="5"/>
      <dgm:spPr/>
    </dgm:pt>
    <dgm:pt modelId="{5B7DBD86-07EB-4FE9-9F7F-AD40358F4D1A}" type="pres">
      <dgm:prSet presAssocID="{F301B9C2-3261-481B-A691-F76BC10D8EF9}" presName="node" presStyleLbl="node1" presStyleIdx="4" presStyleCnt="5" custScaleX="215947" custRadScaleRad="128560" custRadScaleInc="291">
        <dgm:presLayoutVars>
          <dgm:bulletEnabled val="1"/>
        </dgm:presLayoutVars>
      </dgm:prSet>
      <dgm:spPr/>
    </dgm:pt>
  </dgm:ptLst>
  <dgm:cxnLst>
    <dgm:cxn modelId="{EF32580B-1337-42C6-A31A-89447F409E3B}" type="presOf" srcId="{A7C4AB92-F96C-4E73-A9EC-3D705FA9F3ED}" destId="{4618B396-19E9-4D60-88B2-18504EDDD0CD}" srcOrd="0" destOrd="0" presId="urn:microsoft.com/office/officeart/2005/8/layout/radial4"/>
    <dgm:cxn modelId="{A0AC3E2B-F58B-4ADE-A4F2-78EB0EF6918B}" type="presOf" srcId="{6414BA1F-246E-4CD6-9847-B9F5095998D9}" destId="{FDA04026-7A90-481E-A469-66D9F8E34842}" srcOrd="0" destOrd="0" presId="urn:microsoft.com/office/officeart/2005/8/layout/radial4"/>
    <dgm:cxn modelId="{84713B2E-76D3-4FF0-8491-774B5A475B97}" type="presOf" srcId="{B1D3819E-718E-43DC-AECF-BCC98241348D}" destId="{7C4FAFF1-C0E3-4BF0-A186-979BBC3926DD}" srcOrd="0" destOrd="0" presId="urn:microsoft.com/office/officeart/2005/8/layout/radial4"/>
    <dgm:cxn modelId="{7BBC1B3E-462B-4C1D-B236-0ACF7B91C649}" srcId="{CF5CD9A0-6D65-437E-A266-1E595529AE1D}" destId="{A50BDBB9-C3F1-4BBB-8C84-1468BD07F68C}" srcOrd="2" destOrd="0" parTransId="{B1D3819E-718E-43DC-AECF-BCC98241348D}" sibTransId="{506624F0-88F9-4FF9-AADD-1B9A97C7D9BA}"/>
    <dgm:cxn modelId="{C1D7A265-1799-4DAE-A863-8BAF8779C90A}" type="presOf" srcId="{7A64BAC6-282E-4D20-883C-AFC2DD69A475}" destId="{B3384213-3970-4EC4-82DF-EAA1291E48AD}" srcOrd="0" destOrd="0" presId="urn:microsoft.com/office/officeart/2005/8/layout/radial4"/>
    <dgm:cxn modelId="{81E9246B-77B3-450E-BE95-4AFA50D9E7DB}" srcId="{CF5CD9A0-6D65-437E-A266-1E595529AE1D}" destId="{CF0825A1-65EB-4E2D-A321-FDE412D9FF7D}" srcOrd="0" destOrd="0" parTransId="{6414BA1F-246E-4CD6-9847-B9F5095998D9}" sibTransId="{40645C00-9B84-4620-BE3B-13CB4604B4BA}"/>
    <dgm:cxn modelId="{52083750-D112-4A32-9975-892FF901BD60}" type="presOf" srcId="{CF5CD9A0-6D65-437E-A266-1E595529AE1D}" destId="{CF878A57-FE64-464D-8E27-6CA3AB912E47}" srcOrd="0" destOrd="0" presId="urn:microsoft.com/office/officeart/2005/8/layout/radial4"/>
    <dgm:cxn modelId="{C70FB851-CDFC-45E5-A50F-E6D73EA6B05C}" srcId="{CF5CD9A0-6D65-437E-A266-1E595529AE1D}" destId="{DC893356-3672-4684-8087-AF1564C0DA2C}" srcOrd="1" destOrd="0" parTransId="{A4791EF9-8FA0-4D20-AAFD-CD4F3AC5F282}" sibTransId="{8D58FCC0-AB8F-44C0-B980-31DE8F0AB7BF}"/>
    <dgm:cxn modelId="{FD6EF857-C944-4A6B-BC4C-99CCAF9C3685}" type="presOf" srcId="{A4791EF9-8FA0-4D20-AAFD-CD4F3AC5F282}" destId="{6D336F62-5064-4861-9287-7D60186C9E12}" srcOrd="0" destOrd="0" presId="urn:microsoft.com/office/officeart/2005/8/layout/radial4"/>
    <dgm:cxn modelId="{00EC2589-3814-4B0A-8B82-1E7661519E7C}" type="presOf" srcId="{A50BDBB9-C3F1-4BBB-8C84-1468BD07F68C}" destId="{2E49B097-49C9-4B05-8AA8-0EA0A5C606B1}" srcOrd="0" destOrd="0" presId="urn:microsoft.com/office/officeart/2005/8/layout/radial4"/>
    <dgm:cxn modelId="{9B795E8C-D7AC-45C5-94D6-EB1B9685CDBC}" srcId="{CF5CD9A0-6D65-437E-A266-1E595529AE1D}" destId="{F301B9C2-3261-481B-A691-F76BC10D8EF9}" srcOrd="4" destOrd="0" parTransId="{80CCC4C5-1EE0-4D2B-97DC-CEF273834D7D}" sibTransId="{0B0657F8-989B-47EF-830B-E5A23DE8ADE8}"/>
    <dgm:cxn modelId="{EDC2459F-D5A9-436A-AE0A-0FEE51D7C8B6}" type="presOf" srcId="{AED1CA91-0A80-4043-A236-BEE7B1FCE72A}" destId="{47DE3478-535E-4F51-BBF7-1E1AAC6FCD02}" srcOrd="0" destOrd="0" presId="urn:microsoft.com/office/officeart/2005/8/layout/radial4"/>
    <dgm:cxn modelId="{45B6DEA3-B90B-482D-B656-7A76FF03D05C}" type="presOf" srcId="{DC893356-3672-4684-8087-AF1564C0DA2C}" destId="{EC036B07-72EA-47CF-A56F-EFECA99F1FD1}" srcOrd="0" destOrd="0" presId="urn:microsoft.com/office/officeart/2005/8/layout/radial4"/>
    <dgm:cxn modelId="{50B334BC-924A-42CE-A699-1286FF650814}" srcId="{AED1CA91-0A80-4043-A236-BEE7B1FCE72A}" destId="{CF5CD9A0-6D65-437E-A266-1E595529AE1D}" srcOrd="0" destOrd="0" parTransId="{AC14BAFF-4FB6-469A-A158-5947F3B062ED}" sibTransId="{FA382DA3-62EE-42C8-A194-E76107CCB739}"/>
    <dgm:cxn modelId="{86E51CD7-B5F9-45E8-8A07-EC394BDA876C}" type="presOf" srcId="{F301B9C2-3261-481B-A691-F76BC10D8EF9}" destId="{5B7DBD86-07EB-4FE9-9F7F-AD40358F4D1A}" srcOrd="0" destOrd="0" presId="urn:microsoft.com/office/officeart/2005/8/layout/radial4"/>
    <dgm:cxn modelId="{46B0C9DF-9F07-4C12-B167-BA25583C2541}" type="presOf" srcId="{80CCC4C5-1EE0-4D2B-97DC-CEF273834D7D}" destId="{FBE648FF-E788-4D07-AFA8-F971A8BA22C2}" srcOrd="0" destOrd="0" presId="urn:microsoft.com/office/officeart/2005/8/layout/radial4"/>
    <dgm:cxn modelId="{7F9983F4-C1D8-4693-8E05-97001ADDD0DA}" srcId="{CF5CD9A0-6D65-437E-A266-1E595529AE1D}" destId="{7A64BAC6-282E-4D20-883C-AFC2DD69A475}" srcOrd="3" destOrd="0" parTransId="{A7C4AB92-F96C-4E73-A9EC-3D705FA9F3ED}" sibTransId="{9FF2CC0E-554F-4BB1-993C-3EDD6640AEB3}"/>
    <dgm:cxn modelId="{05AF53FF-3234-4DD0-83C3-5549EAF7211F}" type="presOf" srcId="{CF0825A1-65EB-4E2D-A321-FDE412D9FF7D}" destId="{E6F70D27-FB7A-4D62-ADBC-01099DC34B58}" srcOrd="0" destOrd="0" presId="urn:microsoft.com/office/officeart/2005/8/layout/radial4"/>
    <dgm:cxn modelId="{41DE5F3D-5A62-41F5-824F-112ED22379A4}" type="presParOf" srcId="{47DE3478-535E-4F51-BBF7-1E1AAC6FCD02}" destId="{CF878A57-FE64-464D-8E27-6CA3AB912E47}" srcOrd="0" destOrd="0" presId="urn:microsoft.com/office/officeart/2005/8/layout/radial4"/>
    <dgm:cxn modelId="{6969EA15-BA69-43B6-B331-3F0FDDE6ADD4}" type="presParOf" srcId="{47DE3478-535E-4F51-BBF7-1E1AAC6FCD02}" destId="{FDA04026-7A90-481E-A469-66D9F8E34842}" srcOrd="1" destOrd="0" presId="urn:microsoft.com/office/officeart/2005/8/layout/radial4"/>
    <dgm:cxn modelId="{A3432269-543F-4394-B2EC-CD9096D0362E}" type="presParOf" srcId="{47DE3478-535E-4F51-BBF7-1E1AAC6FCD02}" destId="{E6F70D27-FB7A-4D62-ADBC-01099DC34B58}" srcOrd="2" destOrd="0" presId="urn:microsoft.com/office/officeart/2005/8/layout/radial4"/>
    <dgm:cxn modelId="{1851E5E0-D1D8-475F-8261-D95663FE17A5}" type="presParOf" srcId="{47DE3478-535E-4F51-BBF7-1E1AAC6FCD02}" destId="{6D336F62-5064-4861-9287-7D60186C9E12}" srcOrd="3" destOrd="0" presId="urn:microsoft.com/office/officeart/2005/8/layout/radial4"/>
    <dgm:cxn modelId="{A37E6CEB-9423-401A-9212-F09986AF4FA9}" type="presParOf" srcId="{47DE3478-535E-4F51-BBF7-1E1AAC6FCD02}" destId="{EC036B07-72EA-47CF-A56F-EFECA99F1FD1}" srcOrd="4" destOrd="0" presId="urn:microsoft.com/office/officeart/2005/8/layout/radial4"/>
    <dgm:cxn modelId="{85A89028-B209-4A91-9493-1DBA0742858D}" type="presParOf" srcId="{47DE3478-535E-4F51-BBF7-1E1AAC6FCD02}" destId="{7C4FAFF1-C0E3-4BF0-A186-979BBC3926DD}" srcOrd="5" destOrd="0" presId="urn:microsoft.com/office/officeart/2005/8/layout/radial4"/>
    <dgm:cxn modelId="{3D31AAEE-5E5C-4123-A21F-A3E9A11AE436}" type="presParOf" srcId="{47DE3478-535E-4F51-BBF7-1E1AAC6FCD02}" destId="{2E49B097-49C9-4B05-8AA8-0EA0A5C606B1}" srcOrd="6" destOrd="0" presId="urn:microsoft.com/office/officeart/2005/8/layout/radial4"/>
    <dgm:cxn modelId="{4B3168ED-CFE3-4C92-9D48-50A15BE1AF59}" type="presParOf" srcId="{47DE3478-535E-4F51-BBF7-1E1AAC6FCD02}" destId="{4618B396-19E9-4D60-88B2-18504EDDD0CD}" srcOrd="7" destOrd="0" presId="urn:microsoft.com/office/officeart/2005/8/layout/radial4"/>
    <dgm:cxn modelId="{2C5C9519-6AEC-497A-AE6F-83E94B36383A}" type="presParOf" srcId="{47DE3478-535E-4F51-BBF7-1E1AAC6FCD02}" destId="{B3384213-3970-4EC4-82DF-EAA1291E48AD}" srcOrd="8" destOrd="0" presId="urn:microsoft.com/office/officeart/2005/8/layout/radial4"/>
    <dgm:cxn modelId="{F9822284-326A-4BF9-8FB8-387BE5B007DB}" type="presParOf" srcId="{47DE3478-535E-4F51-BBF7-1E1AAC6FCD02}" destId="{FBE648FF-E788-4D07-AFA8-F971A8BA22C2}" srcOrd="9" destOrd="0" presId="urn:microsoft.com/office/officeart/2005/8/layout/radial4"/>
    <dgm:cxn modelId="{CCC16C42-498F-4F56-86A9-2C0D6B8CD14D}" type="presParOf" srcId="{47DE3478-535E-4F51-BBF7-1E1AAC6FCD02}" destId="{5B7DBD86-07EB-4FE9-9F7F-AD40358F4D1A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61DC91-83FF-4C21-BD21-23AB47EB7839}">
      <dsp:nvSpPr>
        <dsp:cNvPr id="0" name=""/>
        <dsp:cNvSpPr/>
      </dsp:nvSpPr>
      <dsp:spPr>
        <a:xfrm>
          <a:off x="0" y="902079"/>
          <a:ext cx="10369152" cy="146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768320-750D-4957-A7AD-772A7BE7EAD1}">
      <dsp:nvSpPr>
        <dsp:cNvPr id="0" name=""/>
        <dsp:cNvSpPr/>
      </dsp:nvSpPr>
      <dsp:spPr>
        <a:xfrm>
          <a:off x="518457" y="45999"/>
          <a:ext cx="7258406" cy="17121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4350" tIns="0" rIns="274350" bIns="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800" kern="1200" dirty="0">
              <a:solidFill>
                <a:srgbClr val="7030A0"/>
              </a:solidFill>
              <a:latin typeface="Georgia" panose="02040502050405020303" pitchFamily="18" charset="0"/>
            </a:rPr>
            <a:t>ФЕДЕРАЛЬНЫЕ</a:t>
          </a:r>
        </a:p>
      </dsp:txBody>
      <dsp:txXfrm>
        <a:off x="602038" y="129580"/>
        <a:ext cx="7091244" cy="1544998"/>
      </dsp:txXfrm>
    </dsp:sp>
    <dsp:sp modelId="{3174CB7B-D8C6-4805-A928-06FC28FFF07B}">
      <dsp:nvSpPr>
        <dsp:cNvPr id="0" name=""/>
        <dsp:cNvSpPr/>
      </dsp:nvSpPr>
      <dsp:spPr>
        <a:xfrm>
          <a:off x="0" y="3532959"/>
          <a:ext cx="10369152" cy="146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4DEBEB-90F4-41CC-A721-15C7542FE5BB}">
      <dsp:nvSpPr>
        <dsp:cNvPr id="0" name=""/>
        <dsp:cNvSpPr/>
      </dsp:nvSpPr>
      <dsp:spPr>
        <a:xfrm>
          <a:off x="518457" y="2676879"/>
          <a:ext cx="7258406" cy="17121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4350" tIns="0" rIns="274350" bIns="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800" kern="1200" dirty="0">
              <a:solidFill>
                <a:srgbClr val="7030A0"/>
              </a:solidFill>
              <a:latin typeface="Georgia" panose="02040502050405020303" pitchFamily="18" charset="0"/>
            </a:rPr>
            <a:t>РЕГИОНАЛЬНЫЕ</a:t>
          </a:r>
        </a:p>
      </dsp:txBody>
      <dsp:txXfrm>
        <a:off x="602038" y="2760460"/>
        <a:ext cx="7091244" cy="154499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93057D-1520-43C0-8AB3-7983EE66B08E}">
      <dsp:nvSpPr>
        <dsp:cNvPr id="0" name=""/>
        <dsp:cNvSpPr/>
      </dsp:nvSpPr>
      <dsp:spPr>
        <a:xfrm>
          <a:off x="4389119" y="552"/>
          <a:ext cx="658368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Основная ставка</a:t>
          </a:r>
        </a:p>
      </dsp:txBody>
      <dsp:txXfrm>
        <a:off x="4389119" y="269889"/>
        <a:ext cx="5775670" cy="1616020"/>
      </dsp:txXfrm>
    </dsp:sp>
    <dsp:sp modelId="{E396A2CE-71FF-4707-8AAB-D4BFCC0298BE}">
      <dsp:nvSpPr>
        <dsp:cNvPr id="0" name=""/>
        <dsp:cNvSpPr/>
      </dsp:nvSpPr>
      <dsp:spPr>
        <a:xfrm>
          <a:off x="0" y="552"/>
          <a:ext cx="4389120" cy="21546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25% годового дохода</a:t>
          </a:r>
        </a:p>
      </dsp:txBody>
      <dsp:txXfrm>
        <a:off x="105183" y="105735"/>
        <a:ext cx="4178754" cy="1944328"/>
      </dsp:txXfrm>
    </dsp:sp>
    <dsp:sp modelId="{0E4AA980-833C-40B9-96D2-F62EF1E08C98}">
      <dsp:nvSpPr>
        <dsp:cNvPr id="0" name=""/>
        <dsp:cNvSpPr/>
      </dsp:nvSpPr>
      <dsp:spPr>
        <a:xfrm>
          <a:off x="4389119" y="2370716"/>
          <a:ext cx="658368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ГУ и МУ в области культуры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НКО на формирование целевого капитала</a:t>
          </a:r>
        </a:p>
      </dsp:txBody>
      <dsp:txXfrm>
        <a:off x="4389119" y="2640053"/>
        <a:ext cx="5775670" cy="1616020"/>
      </dsp:txXfrm>
    </dsp:sp>
    <dsp:sp modelId="{326875A3-DDD8-489B-BC90-15F31C0A5819}">
      <dsp:nvSpPr>
        <dsp:cNvPr id="0" name=""/>
        <dsp:cNvSpPr/>
      </dsp:nvSpPr>
      <dsp:spPr>
        <a:xfrm>
          <a:off x="0" y="2371268"/>
          <a:ext cx="4389120" cy="21546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30% годового дохода (решение субъекта РФ)</a:t>
          </a:r>
        </a:p>
      </dsp:txBody>
      <dsp:txXfrm>
        <a:off x="105183" y="2476451"/>
        <a:ext cx="4178754" cy="194432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E1D9A4-3636-414B-84F7-98926198868E}">
      <dsp:nvSpPr>
        <dsp:cNvPr id="0" name=""/>
        <dsp:cNvSpPr/>
      </dsp:nvSpPr>
      <dsp:spPr>
        <a:xfrm>
          <a:off x="0" y="356908"/>
          <a:ext cx="109728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6EC6CB-EC0B-4ACD-92ED-7127DAC22E2F}">
      <dsp:nvSpPr>
        <dsp:cNvPr id="0" name=""/>
        <dsp:cNvSpPr/>
      </dsp:nvSpPr>
      <dsp:spPr>
        <a:xfrm>
          <a:off x="548640" y="61708"/>
          <a:ext cx="768096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БЛАГОТВОРИТЕЛЬНЫЕ</a:t>
          </a:r>
        </a:p>
      </dsp:txBody>
      <dsp:txXfrm>
        <a:off x="577461" y="90529"/>
        <a:ext cx="7623318" cy="532758"/>
      </dsp:txXfrm>
    </dsp:sp>
    <dsp:sp modelId="{B11052BC-514F-45A2-8534-5975B8FA5449}">
      <dsp:nvSpPr>
        <dsp:cNvPr id="0" name=""/>
        <dsp:cNvSpPr/>
      </dsp:nvSpPr>
      <dsp:spPr>
        <a:xfrm>
          <a:off x="0" y="1264109"/>
          <a:ext cx="109728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CA720E-EB02-4294-9B3E-0111C6109C72}">
      <dsp:nvSpPr>
        <dsp:cNvPr id="0" name=""/>
        <dsp:cNvSpPr/>
      </dsp:nvSpPr>
      <dsp:spPr>
        <a:xfrm>
          <a:off x="548640" y="968908"/>
          <a:ext cx="768096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ОБРАЗОВАТЕЛЬНЫЕ</a:t>
          </a:r>
        </a:p>
      </dsp:txBody>
      <dsp:txXfrm>
        <a:off x="577461" y="997729"/>
        <a:ext cx="7623318" cy="532758"/>
      </dsp:txXfrm>
    </dsp:sp>
    <dsp:sp modelId="{4EE57A51-C4D2-4170-AB71-84993928ABAF}">
      <dsp:nvSpPr>
        <dsp:cNvPr id="0" name=""/>
        <dsp:cNvSpPr/>
      </dsp:nvSpPr>
      <dsp:spPr>
        <a:xfrm>
          <a:off x="0" y="2171309"/>
          <a:ext cx="109728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999665-1C27-46BD-B7E2-B1FC0298D207}">
      <dsp:nvSpPr>
        <dsp:cNvPr id="0" name=""/>
        <dsp:cNvSpPr/>
      </dsp:nvSpPr>
      <dsp:spPr>
        <a:xfrm>
          <a:off x="548640" y="1876109"/>
          <a:ext cx="768096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МЕДИЦИНСКИЕ</a:t>
          </a:r>
        </a:p>
      </dsp:txBody>
      <dsp:txXfrm>
        <a:off x="577461" y="1904930"/>
        <a:ext cx="7623318" cy="532758"/>
      </dsp:txXfrm>
    </dsp:sp>
    <dsp:sp modelId="{906CF733-2F50-484A-A276-474721B43C33}">
      <dsp:nvSpPr>
        <dsp:cNvPr id="0" name=""/>
        <dsp:cNvSpPr/>
      </dsp:nvSpPr>
      <dsp:spPr>
        <a:xfrm>
          <a:off x="0" y="3078509"/>
          <a:ext cx="109728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EB49DC-5B4B-4271-9C03-6BE8C50D967E}">
      <dsp:nvSpPr>
        <dsp:cNvPr id="0" name=""/>
        <dsp:cNvSpPr/>
      </dsp:nvSpPr>
      <dsp:spPr>
        <a:xfrm>
          <a:off x="548640" y="2783309"/>
          <a:ext cx="768096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КВАЛИФИКАЦИОННЫЕ</a:t>
          </a:r>
        </a:p>
      </dsp:txBody>
      <dsp:txXfrm>
        <a:off x="577461" y="2812130"/>
        <a:ext cx="7623318" cy="532758"/>
      </dsp:txXfrm>
    </dsp:sp>
    <dsp:sp modelId="{53E972BB-6BDC-4ECA-BED7-2115ABE2FE80}">
      <dsp:nvSpPr>
        <dsp:cNvPr id="0" name=""/>
        <dsp:cNvSpPr/>
      </dsp:nvSpPr>
      <dsp:spPr>
        <a:xfrm>
          <a:off x="0" y="3985709"/>
          <a:ext cx="109728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2D9FDB-2049-412C-9EC9-F54F32880597}">
      <dsp:nvSpPr>
        <dsp:cNvPr id="0" name=""/>
        <dsp:cNvSpPr/>
      </dsp:nvSpPr>
      <dsp:spPr>
        <a:xfrm>
          <a:off x="517850" y="3672407"/>
          <a:ext cx="768096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ПЕНСИОННЫЕ</a:t>
          </a:r>
        </a:p>
      </dsp:txBody>
      <dsp:txXfrm>
        <a:off x="546671" y="3701228"/>
        <a:ext cx="7623318" cy="532758"/>
      </dsp:txXfrm>
    </dsp:sp>
    <dsp:sp modelId="{28DAB6DD-A5B8-46BF-9BDB-7B7D0E4BA79E}">
      <dsp:nvSpPr>
        <dsp:cNvPr id="0" name=""/>
        <dsp:cNvSpPr/>
      </dsp:nvSpPr>
      <dsp:spPr>
        <a:xfrm>
          <a:off x="0" y="4892909"/>
          <a:ext cx="109728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0D4B78-798E-4CCB-A018-886110C13385}">
      <dsp:nvSpPr>
        <dsp:cNvPr id="0" name=""/>
        <dsp:cNvSpPr/>
      </dsp:nvSpPr>
      <dsp:spPr>
        <a:xfrm>
          <a:off x="548640" y="4597709"/>
          <a:ext cx="768096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ФИЗКУЛЬТУРНО-ОЗДОРОВИТЕЛЬНЫЕ</a:t>
          </a:r>
        </a:p>
      </dsp:txBody>
      <dsp:txXfrm>
        <a:off x="577461" y="4626530"/>
        <a:ext cx="7623318" cy="53275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E1D9A4-3636-414B-84F7-98926198868E}">
      <dsp:nvSpPr>
        <dsp:cNvPr id="0" name=""/>
        <dsp:cNvSpPr/>
      </dsp:nvSpPr>
      <dsp:spPr>
        <a:xfrm>
          <a:off x="0" y="407121"/>
          <a:ext cx="109728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6EC6CB-EC0B-4ACD-92ED-7127DAC22E2F}">
      <dsp:nvSpPr>
        <dsp:cNvPr id="0" name=""/>
        <dsp:cNvSpPr/>
      </dsp:nvSpPr>
      <dsp:spPr>
        <a:xfrm>
          <a:off x="517850" y="65870"/>
          <a:ext cx="9553117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0" kern="1200" dirty="0">
              <a:solidFill>
                <a:srgbClr val="002060"/>
              </a:solidFill>
              <a:latin typeface="Georgia" panose="02040502050405020303" pitchFamily="18" charset="0"/>
            </a:rPr>
            <a:t>собственное обучение любой формы обучения (очная, вечерняя, заочная, иная)</a:t>
          </a:r>
          <a:endParaRPr lang="ru-RU" sz="20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sp:txBody>
      <dsp:txXfrm>
        <a:off x="545230" y="93250"/>
        <a:ext cx="9498357" cy="506120"/>
      </dsp:txXfrm>
    </dsp:sp>
    <dsp:sp modelId="{B11052BC-514F-45A2-8534-5975B8FA5449}">
      <dsp:nvSpPr>
        <dsp:cNvPr id="0" name=""/>
        <dsp:cNvSpPr/>
      </dsp:nvSpPr>
      <dsp:spPr>
        <a:xfrm>
          <a:off x="0" y="1268961"/>
          <a:ext cx="109728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CA720E-EB02-4294-9B3E-0111C6109C72}">
      <dsp:nvSpPr>
        <dsp:cNvPr id="0" name=""/>
        <dsp:cNvSpPr/>
      </dsp:nvSpPr>
      <dsp:spPr>
        <a:xfrm>
          <a:off x="517850" y="957358"/>
          <a:ext cx="9553194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0" kern="1200" dirty="0">
              <a:solidFill>
                <a:srgbClr val="002060"/>
              </a:solidFill>
              <a:latin typeface="Georgia" panose="02040502050405020303" pitchFamily="18" charset="0"/>
            </a:rPr>
            <a:t>обучение своего ребенка (детей) в возрасте до 24 лет по очной форме обучения</a:t>
          </a:r>
          <a:endParaRPr lang="ru-RU" sz="20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sp:txBody>
      <dsp:txXfrm>
        <a:off x="545230" y="984738"/>
        <a:ext cx="9498434" cy="506120"/>
      </dsp:txXfrm>
    </dsp:sp>
    <dsp:sp modelId="{4EE57A51-C4D2-4170-AB71-84993928ABAF}">
      <dsp:nvSpPr>
        <dsp:cNvPr id="0" name=""/>
        <dsp:cNvSpPr/>
      </dsp:nvSpPr>
      <dsp:spPr>
        <a:xfrm>
          <a:off x="0" y="2130801"/>
          <a:ext cx="109728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999665-1C27-46BD-B7E2-B1FC0298D207}">
      <dsp:nvSpPr>
        <dsp:cNvPr id="0" name=""/>
        <dsp:cNvSpPr/>
      </dsp:nvSpPr>
      <dsp:spPr>
        <a:xfrm>
          <a:off x="548640" y="1850361"/>
          <a:ext cx="9539368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i="0" kern="1200" dirty="0">
              <a:solidFill>
                <a:srgbClr val="002060"/>
              </a:solidFill>
              <a:latin typeface="Georgia" panose="02040502050405020303" pitchFamily="18" charset="0"/>
            </a:rPr>
            <a:t>обучение своего опекаемого подопечного (подопечных) в возрасте до 18 лет по очной форме обучения</a:t>
          </a:r>
          <a:endParaRPr lang="ru-RU" sz="19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sp:txBody>
      <dsp:txXfrm>
        <a:off x="576020" y="1877741"/>
        <a:ext cx="9484608" cy="506120"/>
      </dsp:txXfrm>
    </dsp:sp>
    <dsp:sp modelId="{906CF733-2F50-484A-A276-474721B43C33}">
      <dsp:nvSpPr>
        <dsp:cNvPr id="0" name=""/>
        <dsp:cNvSpPr/>
      </dsp:nvSpPr>
      <dsp:spPr>
        <a:xfrm>
          <a:off x="0" y="2992641"/>
          <a:ext cx="109728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EB49DC-5B4B-4271-9C03-6BE8C50D967E}">
      <dsp:nvSpPr>
        <dsp:cNvPr id="0" name=""/>
        <dsp:cNvSpPr/>
      </dsp:nvSpPr>
      <dsp:spPr>
        <a:xfrm>
          <a:off x="517850" y="2735954"/>
          <a:ext cx="9553194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0" kern="1200" dirty="0">
              <a:solidFill>
                <a:srgbClr val="002060"/>
              </a:solidFill>
              <a:latin typeface="Georgia" panose="02040502050405020303" pitchFamily="18" charset="0"/>
            </a:rPr>
            <a:t>обучение бывших своих опекаемых подопечных в возрасте до 24 лет (после прекращения над ними опеки или попечительства) по очной форме обучения</a:t>
          </a:r>
          <a:endParaRPr lang="ru-RU" sz="18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sp:txBody>
      <dsp:txXfrm>
        <a:off x="545230" y="2763334"/>
        <a:ext cx="9498434" cy="506120"/>
      </dsp:txXfrm>
    </dsp:sp>
    <dsp:sp modelId="{53E972BB-6BDC-4ECA-BED7-2115ABE2FE80}">
      <dsp:nvSpPr>
        <dsp:cNvPr id="0" name=""/>
        <dsp:cNvSpPr/>
      </dsp:nvSpPr>
      <dsp:spPr>
        <a:xfrm>
          <a:off x="0" y="3928494"/>
          <a:ext cx="109728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2D9FDB-2049-412C-9EC9-F54F32880597}">
      <dsp:nvSpPr>
        <dsp:cNvPr id="0" name=""/>
        <dsp:cNvSpPr/>
      </dsp:nvSpPr>
      <dsp:spPr>
        <a:xfrm>
          <a:off x="517850" y="3556844"/>
          <a:ext cx="9553117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0" kern="1200" dirty="0">
              <a:solidFill>
                <a:srgbClr val="002060"/>
              </a:solidFill>
              <a:latin typeface="Georgia" panose="02040502050405020303" pitchFamily="18" charset="0"/>
            </a:rPr>
            <a:t>обучение своего брата или сестры в возрасте до 24 лет по очной форме обучения, приходящимся ему полнородными (т.е. имеющими с ним общих отца и мать) либо неполнородными (т.е. имеющими с ним только одного общего родителя)</a:t>
          </a:r>
          <a:endParaRPr lang="ru-RU" sz="14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sp:txBody>
      <dsp:txXfrm>
        <a:off x="545230" y="3584224"/>
        <a:ext cx="9498357" cy="506120"/>
      </dsp:txXfrm>
    </dsp:sp>
    <dsp:sp modelId="{28DAB6DD-A5B8-46BF-9BDB-7B7D0E4BA79E}">
      <dsp:nvSpPr>
        <dsp:cNvPr id="0" name=""/>
        <dsp:cNvSpPr/>
      </dsp:nvSpPr>
      <dsp:spPr>
        <a:xfrm>
          <a:off x="0" y="4853136"/>
          <a:ext cx="109728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0D4B78-798E-4CCB-A018-886110C13385}">
      <dsp:nvSpPr>
        <dsp:cNvPr id="0" name=""/>
        <dsp:cNvSpPr/>
      </dsp:nvSpPr>
      <dsp:spPr>
        <a:xfrm>
          <a:off x="517850" y="4446145"/>
          <a:ext cx="9600969" cy="6976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0" kern="1200" dirty="0">
              <a:solidFill>
                <a:srgbClr val="002060"/>
              </a:solidFill>
              <a:latin typeface="Georgia" panose="02040502050405020303" pitchFamily="18" charset="0"/>
            </a:rPr>
            <a:t>обучение своего супруга (супруги) по очной форме обучения (в отношении расходов по обучению начиная с 1 января 2024 года)</a:t>
          </a:r>
          <a:endParaRPr lang="ru-RU" sz="20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anose="02040502050405020303" pitchFamily="18" charset="0"/>
          </a:endParaRPr>
        </a:p>
      </dsp:txBody>
      <dsp:txXfrm>
        <a:off x="551909" y="4480204"/>
        <a:ext cx="9532851" cy="62957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6D6469-B705-4A1C-A7DC-F3F6EC6941B6}">
      <dsp:nvSpPr>
        <dsp:cNvPr id="0" name=""/>
        <dsp:cNvSpPr/>
      </dsp:nvSpPr>
      <dsp:spPr>
        <a:xfrm rot="5400000">
          <a:off x="6578410" y="-2383583"/>
          <a:ext cx="1766186" cy="70225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b="1" kern="1200" dirty="0">
              <a:solidFill>
                <a:srgbClr val="7030A0"/>
              </a:solidFill>
              <a:latin typeface="Georgia" panose="02040502050405020303" pitchFamily="18" charset="0"/>
            </a:rPr>
            <a:t>Обучение детей; 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b="1" kern="1200" dirty="0">
              <a:solidFill>
                <a:srgbClr val="7030A0"/>
              </a:solidFill>
              <a:latin typeface="Georgia" panose="02040502050405020303" pitchFamily="18" charset="0"/>
            </a:rPr>
            <a:t>Обучение опекаемых; подопечных (в т.ч. бывших).</a:t>
          </a:r>
        </a:p>
      </dsp:txBody>
      <dsp:txXfrm rot="-5400000">
        <a:off x="3950207" y="330838"/>
        <a:ext cx="6936374" cy="1593750"/>
      </dsp:txXfrm>
    </dsp:sp>
    <dsp:sp modelId="{944F72F8-52EE-48B6-B069-D59338B39D88}">
      <dsp:nvSpPr>
        <dsp:cNvPr id="0" name=""/>
        <dsp:cNvSpPr/>
      </dsp:nvSpPr>
      <dsp:spPr>
        <a:xfrm>
          <a:off x="0" y="55"/>
          <a:ext cx="3950208" cy="22077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900" b="1" kern="1200" dirty="0">
              <a:solidFill>
                <a:srgbClr val="7030A0"/>
              </a:solidFill>
              <a:latin typeface="Georgia" panose="02040502050405020303" pitchFamily="18" charset="0"/>
            </a:rPr>
            <a:t>110 тыс. руб.</a:t>
          </a:r>
        </a:p>
      </dsp:txBody>
      <dsp:txXfrm>
        <a:off x="107773" y="107828"/>
        <a:ext cx="3734662" cy="1992186"/>
      </dsp:txXfrm>
    </dsp:sp>
    <dsp:sp modelId="{4F54385B-0CE3-4D75-B73D-883EC263E295}">
      <dsp:nvSpPr>
        <dsp:cNvPr id="0" name=""/>
        <dsp:cNvSpPr/>
      </dsp:nvSpPr>
      <dsp:spPr>
        <a:xfrm rot="5400000">
          <a:off x="6578410" y="-89254"/>
          <a:ext cx="1766186" cy="70225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b="1" kern="1200" dirty="0">
              <a:solidFill>
                <a:srgbClr val="7030A0"/>
              </a:solidFill>
              <a:latin typeface="Georgia" panose="02040502050405020303" pitchFamily="18" charset="0"/>
            </a:rPr>
            <a:t>Свое обучение;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b="1" kern="1200" dirty="0">
              <a:solidFill>
                <a:srgbClr val="7030A0"/>
              </a:solidFill>
              <a:latin typeface="Georgia" panose="02040502050405020303" pitchFamily="18" charset="0"/>
            </a:rPr>
            <a:t>Обучение братьев, сестер;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200" b="1" kern="1200" dirty="0">
              <a:solidFill>
                <a:srgbClr val="7030A0"/>
              </a:solidFill>
              <a:latin typeface="Georgia" panose="02040502050405020303" pitchFamily="18" charset="0"/>
            </a:rPr>
            <a:t>Обучение супруга (супруги).</a:t>
          </a:r>
        </a:p>
      </dsp:txBody>
      <dsp:txXfrm rot="-5400000">
        <a:off x="3950207" y="2625167"/>
        <a:ext cx="6936374" cy="1593750"/>
      </dsp:txXfrm>
    </dsp:sp>
    <dsp:sp modelId="{6649630D-6DDC-49C4-B9A5-4DFEF40E08CF}">
      <dsp:nvSpPr>
        <dsp:cNvPr id="0" name=""/>
        <dsp:cNvSpPr/>
      </dsp:nvSpPr>
      <dsp:spPr>
        <a:xfrm>
          <a:off x="0" y="2318174"/>
          <a:ext cx="3950208" cy="22077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900" b="1" kern="1200" dirty="0">
              <a:solidFill>
                <a:srgbClr val="7030A0"/>
              </a:solidFill>
              <a:latin typeface="Georgia" panose="02040502050405020303" pitchFamily="18" charset="0"/>
            </a:rPr>
            <a:t>150 тыс. руб.</a:t>
          </a:r>
        </a:p>
      </dsp:txBody>
      <dsp:txXfrm>
        <a:off x="107773" y="2425947"/>
        <a:ext cx="3734662" cy="19921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0BBA8A-9604-4FAE-A2FF-12A59EE92043}">
      <dsp:nvSpPr>
        <dsp:cNvPr id="0" name=""/>
        <dsp:cNvSpPr/>
      </dsp:nvSpPr>
      <dsp:spPr>
        <a:xfrm>
          <a:off x="3510" y="731062"/>
          <a:ext cx="3422630" cy="92546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kern="1200" dirty="0">
              <a:solidFill>
                <a:srgbClr val="7030A0"/>
              </a:solidFill>
              <a:latin typeface="Georgia" panose="02040502050405020303" pitchFamily="18" charset="0"/>
            </a:rPr>
            <a:t>Трудоспособное население</a:t>
          </a:r>
        </a:p>
      </dsp:txBody>
      <dsp:txXfrm>
        <a:off x="3510" y="731062"/>
        <a:ext cx="3422630" cy="925463"/>
      </dsp:txXfrm>
    </dsp:sp>
    <dsp:sp modelId="{540DAB97-9CE5-4C26-B4F2-ADC51507E6B3}">
      <dsp:nvSpPr>
        <dsp:cNvPr id="0" name=""/>
        <dsp:cNvSpPr/>
      </dsp:nvSpPr>
      <dsp:spPr>
        <a:xfrm>
          <a:off x="3510" y="1656526"/>
          <a:ext cx="3422630" cy="1185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700" b="1" kern="1200" dirty="0">
              <a:solidFill>
                <a:srgbClr val="7030A0"/>
              </a:solidFill>
              <a:latin typeface="Georgia" panose="02040502050405020303" pitchFamily="18" charset="0"/>
            </a:rPr>
            <a:t>16 844 руб.</a:t>
          </a:r>
        </a:p>
      </dsp:txBody>
      <dsp:txXfrm>
        <a:off x="3510" y="1656526"/>
        <a:ext cx="3422630" cy="1185840"/>
      </dsp:txXfrm>
    </dsp:sp>
    <dsp:sp modelId="{7DF1A4DD-603E-4AA5-8C07-32F3D9CEB81E}">
      <dsp:nvSpPr>
        <dsp:cNvPr id="0" name=""/>
        <dsp:cNvSpPr/>
      </dsp:nvSpPr>
      <dsp:spPr>
        <a:xfrm>
          <a:off x="3905308" y="731062"/>
          <a:ext cx="3422630" cy="92546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kern="1200" dirty="0">
              <a:solidFill>
                <a:srgbClr val="7030A0"/>
              </a:solidFill>
              <a:latin typeface="Georgia" panose="02040502050405020303" pitchFamily="18" charset="0"/>
            </a:rPr>
            <a:t>Пенсионеры</a:t>
          </a:r>
        </a:p>
      </dsp:txBody>
      <dsp:txXfrm>
        <a:off x="3905308" y="731062"/>
        <a:ext cx="3422630" cy="925463"/>
      </dsp:txXfrm>
    </dsp:sp>
    <dsp:sp modelId="{36C7BB4B-1C74-4C85-BCE6-31D17EF5E471}">
      <dsp:nvSpPr>
        <dsp:cNvPr id="0" name=""/>
        <dsp:cNvSpPr/>
      </dsp:nvSpPr>
      <dsp:spPr>
        <a:xfrm>
          <a:off x="3905308" y="1656526"/>
          <a:ext cx="3422630" cy="1185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700" b="1" kern="1200" dirty="0">
              <a:solidFill>
                <a:srgbClr val="7030A0"/>
              </a:solidFill>
              <a:latin typeface="Georgia" panose="02040502050405020303" pitchFamily="18" charset="0"/>
            </a:rPr>
            <a:t>13 290 руб.</a:t>
          </a:r>
        </a:p>
      </dsp:txBody>
      <dsp:txXfrm>
        <a:off x="3905308" y="1656526"/>
        <a:ext cx="3422630" cy="1185840"/>
      </dsp:txXfrm>
    </dsp:sp>
    <dsp:sp modelId="{AB82CAFD-01B9-4F15-B3FE-9D09C8CA8E42}">
      <dsp:nvSpPr>
        <dsp:cNvPr id="0" name=""/>
        <dsp:cNvSpPr/>
      </dsp:nvSpPr>
      <dsp:spPr>
        <a:xfrm>
          <a:off x="7807107" y="731062"/>
          <a:ext cx="3422630" cy="92546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kern="1200" dirty="0">
              <a:solidFill>
                <a:srgbClr val="7030A0"/>
              </a:solidFill>
              <a:latin typeface="Georgia" panose="02040502050405020303" pitchFamily="18" charset="0"/>
            </a:rPr>
            <a:t>Дети</a:t>
          </a:r>
        </a:p>
      </dsp:txBody>
      <dsp:txXfrm>
        <a:off x="7807107" y="731062"/>
        <a:ext cx="3422630" cy="925463"/>
      </dsp:txXfrm>
    </dsp:sp>
    <dsp:sp modelId="{D4F0AAB8-85FD-43D3-A2C8-0137FBD25955}">
      <dsp:nvSpPr>
        <dsp:cNvPr id="0" name=""/>
        <dsp:cNvSpPr/>
      </dsp:nvSpPr>
      <dsp:spPr>
        <a:xfrm>
          <a:off x="7807107" y="1656526"/>
          <a:ext cx="3422630" cy="1185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700" b="1" kern="1200" dirty="0">
              <a:solidFill>
                <a:srgbClr val="7030A0"/>
              </a:solidFill>
              <a:latin typeface="Georgia" panose="02040502050405020303" pitchFamily="18" charset="0"/>
            </a:rPr>
            <a:t>14 989 руб.</a:t>
          </a:r>
        </a:p>
      </dsp:txBody>
      <dsp:txXfrm>
        <a:off x="7807107" y="1656526"/>
        <a:ext cx="3422630" cy="11858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5072B5-7FE0-4555-9936-BF93031108D7}">
      <dsp:nvSpPr>
        <dsp:cNvPr id="0" name=""/>
        <dsp:cNvSpPr/>
      </dsp:nvSpPr>
      <dsp:spPr>
        <a:xfrm>
          <a:off x="0" y="947901"/>
          <a:ext cx="109728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A0DA94-A1D0-4951-8AF9-4E44AD584280}">
      <dsp:nvSpPr>
        <dsp:cNvPr id="0" name=""/>
        <dsp:cNvSpPr/>
      </dsp:nvSpPr>
      <dsp:spPr>
        <a:xfrm>
          <a:off x="548640" y="564141"/>
          <a:ext cx="7680960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>
              <a:solidFill>
                <a:srgbClr val="7030A0"/>
              </a:solidFill>
              <a:latin typeface="Georgia" panose="02040502050405020303" pitchFamily="18" charset="0"/>
            </a:rPr>
            <a:t>ФЕДЕРАЛЬНЫЙ БЮДЖЕТ</a:t>
          </a:r>
        </a:p>
      </dsp:txBody>
      <dsp:txXfrm>
        <a:off x="586107" y="601608"/>
        <a:ext cx="7606026" cy="692586"/>
      </dsp:txXfrm>
    </dsp:sp>
    <dsp:sp modelId="{C76E35FD-078C-4600-A5DF-02BEBE2A0F32}">
      <dsp:nvSpPr>
        <dsp:cNvPr id="0" name=""/>
        <dsp:cNvSpPr/>
      </dsp:nvSpPr>
      <dsp:spPr>
        <a:xfrm>
          <a:off x="0" y="2127261"/>
          <a:ext cx="109728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0E841F-FB4A-4850-93CC-FC9707200FF2}">
      <dsp:nvSpPr>
        <dsp:cNvPr id="0" name=""/>
        <dsp:cNvSpPr/>
      </dsp:nvSpPr>
      <dsp:spPr>
        <a:xfrm>
          <a:off x="548640" y="1743501"/>
          <a:ext cx="7680960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>
              <a:solidFill>
                <a:srgbClr val="7030A0"/>
              </a:solidFill>
              <a:latin typeface="Georgia" panose="02040502050405020303" pitchFamily="18" charset="0"/>
            </a:rPr>
            <a:t>ФОНД ПЕНСИОННОГО И СОЦИАЛЬНОГО СТРАХОВАНИЯ (СФР)</a:t>
          </a:r>
        </a:p>
      </dsp:txBody>
      <dsp:txXfrm>
        <a:off x="586107" y="1780968"/>
        <a:ext cx="7606026" cy="692586"/>
      </dsp:txXfrm>
    </dsp:sp>
    <dsp:sp modelId="{BB6029A5-E6F1-407C-95B0-930CB4B1E81A}">
      <dsp:nvSpPr>
        <dsp:cNvPr id="0" name=""/>
        <dsp:cNvSpPr/>
      </dsp:nvSpPr>
      <dsp:spPr>
        <a:xfrm>
          <a:off x="0" y="3306621"/>
          <a:ext cx="109728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11D82E-2243-4A7F-8442-5EA0DFFBF99D}">
      <dsp:nvSpPr>
        <dsp:cNvPr id="0" name=""/>
        <dsp:cNvSpPr/>
      </dsp:nvSpPr>
      <dsp:spPr>
        <a:xfrm>
          <a:off x="548640" y="2922861"/>
          <a:ext cx="7680960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>
              <a:solidFill>
                <a:srgbClr val="7030A0"/>
              </a:solidFill>
              <a:latin typeface="Georgia" panose="02040502050405020303" pitchFamily="18" charset="0"/>
            </a:rPr>
            <a:t>РЕГИОНАЛЬНЫЕ БЮДЖЕТЫ</a:t>
          </a:r>
        </a:p>
      </dsp:txBody>
      <dsp:txXfrm>
        <a:off x="586107" y="2960328"/>
        <a:ext cx="7606026" cy="6925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079BC1-F1F8-4B47-9822-0F898803FCD7}">
      <dsp:nvSpPr>
        <dsp:cNvPr id="0" name=""/>
        <dsp:cNvSpPr/>
      </dsp:nvSpPr>
      <dsp:spPr>
        <a:xfrm>
          <a:off x="0" y="0"/>
          <a:ext cx="8538708" cy="959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7030A0"/>
              </a:solidFill>
              <a:latin typeface="Georgia" panose="02040502050405020303" pitchFamily="18" charset="0"/>
            </a:rPr>
            <a:t>Социальные выплаты семьям с детьми</a:t>
          </a:r>
        </a:p>
      </dsp:txBody>
      <dsp:txXfrm>
        <a:off x="28092" y="28092"/>
        <a:ext cx="7391495" cy="902962"/>
      </dsp:txXfrm>
    </dsp:sp>
    <dsp:sp modelId="{9C5F4998-0BE0-4B2A-B256-C6DE53DDBFB4}">
      <dsp:nvSpPr>
        <dsp:cNvPr id="0" name=""/>
        <dsp:cNvSpPr/>
      </dsp:nvSpPr>
      <dsp:spPr>
        <a:xfrm>
          <a:off x="637630" y="1092361"/>
          <a:ext cx="8538708" cy="959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7030A0"/>
              </a:solidFill>
              <a:latin typeface="Georgia" panose="02040502050405020303" pitchFamily="18" charset="0"/>
            </a:rPr>
            <a:t>Социальные выплаты отдельным категориям граждан</a:t>
          </a:r>
        </a:p>
      </dsp:txBody>
      <dsp:txXfrm>
        <a:off x="665722" y="1120453"/>
        <a:ext cx="7221448" cy="902962"/>
      </dsp:txXfrm>
    </dsp:sp>
    <dsp:sp modelId="{ECDBB642-8BF5-46F0-A96A-7F387718FF14}">
      <dsp:nvSpPr>
        <dsp:cNvPr id="0" name=""/>
        <dsp:cNvSpPr/>
      </dsp:nvSpPr>
      <dsp:spPr>
        <a:xfrm>
          <a:off x="1275261" y="2184722"/>
          <a:ext cx="8538708" cy="959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7030A0"/>
              </a:solidFill>
              <a:latin typeface="Georgia" panose="02040502050405020303" pitchFamily="18" charset="0"/>
            </a:rPr>
            <a:t>Дополнительная материальная поддержка безработным гражданам и гражданам в период прохождения профессионального обучения или получения дополнительного профессионального образования по направлению органов службы занятости населения города Москвы</a:t>
          </a:r>
        </a:p>
      </dsp:txBody>
      <dsp:txXfrm>
        <a:off x="1303353" y="2212814"/>
        <a:ext cx="7221448" cy="902962"/>
      </dsp:txXfrm>
    </dsp:sp>
    <dsp:sp modelId="{2DA81410-2202-4403-B6D0-E79485F259B6}">
      <dsp:nvSpPr>
        <dsp:cNvPr id="0" name=""/>
        <dsp:cNvSpPr/>
      </dsp:nvSpPr>
      <dsp:spPr>
        <a:xfrm>
          <a:off x="1912892" y="3277084"/>
          <a:ext cx="8538708" cy="959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7030A0"/>
              </a:solidFill>
              <a:latin typeface="Georgia" panose="02040502050405020303" pitchFamily="18" charset="0"/>
            </a:rPr>
            <a:t>Денежные премии к наградам города Москвы и почетным званиям города Москвы по профессиям</a:t>
          </a:r>
        </a:p>
      </dsp:txBody>
      <dsp:txXfrm>
        <a:off x="1940984" y="3305176"/>
        <a:ext cx="7221448" cy="902962"/>
      </dsp:txXfrm>
    </dsp:sp>
    <dsp:sp modelId="{4785E12E-F9ED-4AD1-AE19-3C8D3AF739DD}">
      <dsp:nvSpPr>
        <dsp:cNvPr id="0" name=""/>
        <dsp:cNvSpPr/>
      </dsp:nvSpPr>
      <dsp:spPr>
        <a:xfrm>
          <a:off x="2550523" y="4369445"/>
          <a:ext cx="8538708" cy="959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7030A0"/>
              </a:solidFill>
              <a:latin typeface="Georgia" panose="02040502050405020303" pitchFamily="18" charset="0"/>
            </a:rPr>
            <a:t>Социальные выплаты гражданам из числа ветеранов труда и ветеранов военной службы, достигшим возраста 55 лет для женщин и 60 лет для мужчин, имеющим страховой стаж, необходимый для назначения страховой пенсии по старости</a:t>
          </a:r>
        </a:p>
      </dsp:txBody>
      <dsp:txXfrm>
        <a:off x="2578615" y="4397537"/>
        <a:ext cx="7221448" cy="902962"/>
      </dsp:txXfrm>
    </dsp:sp>
    <dsp:sp modelId="{09B3C6F2-C5FC-4C6F-9861-A7D0EA05268D}">
      <dsp:nvSpPr>
        <dsp:cNvPr id="0" name=""/>
        <dsp:cNvSpPr/>
      </dsp:nvSpPr>
      <dsp:spPr>
        <a:xfrm>
          <a:off x="7915263" y="700709"/>
          <a:ext cx="623445" cy="62344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000" kern="1200">
            <a:latin typeface="Georgia" panose="02040502050405020303" pitchFamily="18" charset="0"/>
          </a:endParaRPr>
        </a:p>
      </dsp:txBody>
      <dsp:txXfrm>
        <a:off x="8055538" y="700709"/>
        <a:ext cx="342895" cy="469142"/>
      </dsp:txXfrm>
    </dsp:sp>
    <dsp:sp modelId="{D1DBF0D0-6CFD-4FEE-A5D5-10E4DA5DA6C0}">
      <dsp:nvSpPr>
        <dsp:cNvPr id="0" name=""/>
        <dsp:cNvSpPr/>
      </dsp:nvSpPr>
      <dsp:spPr>
        <a:xfrm>
          <a:off x="8552894" y="1793071"/>
          <a:ext cx="623445" cy="62344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000" kern="1200">
            <a:latin typeface="Georgia" panose="02040502050405020303" pitchFamily="18" charset="0"/>
          </a:endParaRPr>
        </a:p>
      </dsp:txBody>
      <dsp:txXfrm>
        <a:off x="8693169" y="1793071"/>
        <a:ext cx="342895" cy="469142"/>
      </dsp:txXfrm>
    </dsp:sp>
    <dsp:sp modelId="{EA982431-A5C7-4AE4-80BC-B2F9C60402FD}">
      <dsp:nvSpPr>
        <dsp:cNvPr id="0" name=""/>
        <dsp:cNvSpPr/>
      </dsp:nvSpPr>
      <dsp:spPr>
        <a:xfrm>
          <a:off x="9190525" y="2869446"/>
          <a:ext cx="623445" cy="62344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000" kern="1200">
            <a:latin typeface="Georgia" panose="02040502050405020303" pitchFamily="18" charset="0"/>
          </a:endParaRPr>
        </a:p>
      </dsp:txBody>
      <dsp:txXfrm>
        <a:off x="9330800" y="2869446"/>
        <a:ext cx="342895" cy="469142"/>
      </dsp:txXfrm>
    </dsp:sp>
    <dsp:sp modelId="{D86A6FB3-C14D-43AA-9A2D-A84098AC7741}">
      <dsp:nvSpPr>
        <dsp:cNvPr id="0" name=""/>
        <dsp:cNvSpPr/>
      </dsp:nvSpPr>
      <dsp:spPr>
        <a:xfrm>
          <a:off x="9828155" y="3972465"/>
          <a:ext cx="623445" cy="62344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000" kern="1200">
            <a:latin typeface="Georgia" panose="02040502050405020303" pitchFamily="18" charset="0"/>
          </a:endParaRPr>
        </a:p>
      </dsp:txBody>
      <dsp:txXfrm>
        <a:off x="9968430" y="3972465"/>
        <a:ext cx="342895" cy="4691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B9F42-1103-4E53-B00D-DDC3A8A0E220}">
      <dsp:nvSpPr>
        <dsp:cNvPr id="0" name=""/>
        <dsp:cNvSpPr/>
      </dsp:nvSpPr>
      <dsp:spPr>
        <a:xfrm>
          <a:off x="0" y="889364"/>
          <a:ext cx="10279374" cy="146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3DB2F3-B672-4F4D-B6C7-8947341449BF}">
      <dsp:nvSpPr>
        <dsp:cNvPr id="0" name=""/>
        <dsp:cNvSpPr/>
      </dsp:nvSpPr>
      <dsp:spPr>
        <a:xfrm>
          <a:off x="486286" y="23421"/>
          <a:ext cx="7195561" cy="17121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1975" tIns="0" rIns="271975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b="1" kern="1200" dirty="0">
              <a:solidFill>
                <a:srgbClr val="7030A0"/>
              </a:solidFill>
              <a:latin typeface="Georgia" panose="02040502050405020303" pitchFamily="18" charset="0"/>
            </a:rPr>
            <a:t>отказе одного из родителей (приемных родителей) от получения налогового вычета</a:t>
          </a:r>
        </a:p>
      </dsp:txBody>
      <dsp:txXfrm>
        <a:off x="569867" y="107002"/>
        <a:ext cx="7028399" cy="1544998"/>
      </dsp:txXfrm>
    </dsp:sp>
    <dsp:sp modelId="{1A644A56-E36A-438A-A7C9-5DC8A0E8C744}">
      <dsp:nvSpPr>
        <dsp:cNvPr id="0" name=""/>
        <dsp:cNvSpPr/>
      </dsp:nvSpPr>
      <dsp:spPr>
        <a:xfrm>
          <a:off x="0" y="3746403"/>
          <a:ext cx="10279374" cy="146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417B69-6533-442D-9472-1AC33FBDEB4B}">
      <dsp:nvSpPr>
        <dsp:cNvPr id="0" name=""/>
        <dsp:cNvSpPr/>
      </dsp:nvSpPr>
      <dsp:spPr>
        <a:xfrm>
          <a:off x="486286" y="2654096"/>
          <a:ext cx="7195561" cy="211569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1975" tIns="0" rIns="271975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b="1" kern="1200" dirty="0">
              <a:solidFill>
                <a:srgbClr val="7030A0"/>
              </a:solidFill>
              <a:latin typeface="Georgia" panose="02040502050405020303" pitchFamily="18" charset="0"/>
            </a:rPr>
            <a:t>единственному родителю (приемному родителю),  усыновителю, опекуну, попечителю.</a:t>
          </a:r>
          <a:br>
            <a:rPr lang="ru-RU" sz="3000" b="1" kern="1200" dirty="0">
              <a:solidFill>
                <a:srgbClr val="7030A0"/>
              </a:solidFill>
              <a:latin typeface="Georgia" panose="02040502050405020303" pitchFamily="18" charset="0"/>
            </a:rPr>
          </a:br>
          <a:r>
            <a:rPr lang="ru-RU" sz="3000" b="1" kern="1200" dirty="0">
              <a:solidFill>
                <a:srgbClr val="7030A0"/>
              </a:solidFill>
              <a:latin typeface="Georgia" panose="02040502050405020303" pitchFamily="18" charset="0"/>
            </a:rPr>
            <a:t>(до вступления в брак)</a:t>
          </a:r>
        </a:p>
      </dsp:txBody>
      <dsp:txXfrm>
        <a:off x="589566" y="2757376"/>
        <a:ext cx="6989001" cy="19091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F168A-8982-44DB-8EEF-2D198A9F8AB8}">
      <dsp:nvSpPr>
        <dsp:cNvPr id="0" name=""/>
        <dsp:cNvSpPr/>
      </dsp:nvSpPr>
      <dsp:spPr>
        <a:xfrm>
          <a:off x="4406889" y="0"/>
          <a:ext cx="6610334" cy="386146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6500" b="1" kern="1200" dirty="0">
              <a:solidFill>
                <a:srgbClr val="002060"/>
              </a:solidFill>
              <a:latin typeface="Georgia" panose="02040502050405020303" pitchFamily="18" charset="0"/>
            </a:rPr>
            <a:t>До 350 тыс. руб. в год</a:t>
          </a:r>
        </a:p>
      </dsp:txBody>
      <dsp:txXfrm>
        <a:off x="4406889" y="482683"/>
        <a:ext cx="5162286" cy="2896095"/>
      </dsp:txXfrm>
    </dsp:sp>
    <dsp:sp modelId="{0D0D5EFB-8B3A-462F-B2E9-A84A90253630}">
      <dsp:nvSpPr>
        <dsp:cNvPr id="0" name=""/>
        <dsp:cNvSpPr/>
      </dsp:nvSpPr>
      <dsp:spPr>
        <a:xfrm>
          <a:off x="0" y="0"/>
          <a:ext cx="4406889" cy="386146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b="1" kern="1200" dirty="0">
              <a:solidFill>
                <a:srgbClr val="002060"/>
              </a:solidFill>
              <a:latin typeface="Georgia" panose="02040502050405020303" pitchFamily="18" charset="0"/>
            </a:rPr>
            <a:t>СОВОКУПНЫЙ ДОХОД</a:t>
          </a:r>
        </a:p>
      </dsp:txBody>
      <dsp:txXfrm>
        <a:off x="188501" y="188501"/>
        <a:ext cx="4029887" cy="34844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F81258-3A19-45A2-B21B-01678D8AA74A}">
      <dsp:nvSpPr>
        <dsp:cNvPr id="0" name=""/>
        <dsp:cNvSpPr/>
      </dsp:nvSpPr>
      <dsp:spPr>
        <a:xfrm>
          <a:off x="3487" y="832950"/>
          <a:ext cx="3400690" cy="12265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>
              <a:solidFill>
                <a:srgbClr val="002060"/>
              </a:solidFill>
              <a:latin typeface="Georgia" panose="02040502050405020303" pitchFamily="18" charset="0"/>
            </a:rPr>
            <a:t>Работник занят у нескольких работодателей</a:t>
          </a:r>
        </a:p>
      </dsp:txBody>
      <dsp:txXfrm>
        <a:off x="3487" y="832950"/>
        <a:ext cx="3400690" cy="1226515"/>
      </dsp:txXfrm>
    </dsp:sp>
    <dsp:sp modelId="{49503269-1FA9-42EB-B54F-5F58538F337E}">
      <dsp:nvSpPr>
        <dsp:cNvPr id="0" name=""/>
        <dsp:cNvSpPr/>
      </dsp:nvSpPr>
      <dsp:spPr>
        <a:xfrm>
          <a:off x="3487" y="2059465"/>
          <a:ext cx="3400690" cy="20630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600" b="1" kern="1200" dirty="0">
              <a:solidFill>
                <a:srgbClr val="002060"/>
              </a:solidFill>
              <a:latin typeface="Georgia" panose="02040502050405020303" pitchFamily="18" charset="0"/>
            </a:rPr>
            <a:t>По одному месту работы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600" b="1" kern="1200" dirty="0">
              <a:solidFill>
                <a:srgbClr val="002060"/>
              </a:solidFill>
              <a:latin typeface="Georgia" panose="02040502050405020303" pitchFamily="18" charset="0"/>
            </a:rPr>
            <a:t>Выбор работника</a:t>
          </a:r>
        </a:p>
      </dsp:txBody>
      <dsp:txXfrm>
        <a:off x="3487" y="2059465"/>
        <a:ext cx="3400690" cy="2063039"/>
      </dsp:txXfrm>
    </dsp:sp>
    <dsp:sp modelId="{071DB401-5754-4406-B94F-BC3E82D35B25}">
      <dsp:nvSpPr>
        <dsp:cNvPr id="0" name=""/>
        <dsp:cNvSpPr/>
      </dsp:nvSpPr>
      <dsp:spPr>
        <a:xfrm>
          <a:off x="3880274" y="832950"/>
          <a:ext cx="3400690" cy="12265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>
              <a:solidFill>
                <a:srgbClr val="002060"/>
              </a:solidFill>
              <a:latin typeface="Georgia" panose="02040502050405020303" pitchFamily="18" charset="0"/>
            </a:rPr>
            <a:t>Смена места работы</a:t>
          </a:r>
        </a:p>
      </dsp:txBody>
      <dsp:txXfrm>
        <a:off x="3880274" y="832950"/>
        <a:ext cx="3400690" cy="1226515"/>
      </dsp:txXfrm>
    </dsp:sp>
    <dsp:sp modelId="{EC858D8E-52D1-4121-8C4E-129242807FD6}">
      <dsp:nvSpPr>
        <dsp:cNvPr id="0" name=""/>
        <dsp:cNvSpPr/>
      </dsp:nvSpPr>
      <dsp:spPr>
        <a:xfrm>
          <a:off x="3880274" y="2059465"/>
          <a:ext cx="3400690" cy="20630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600" b="1" kern="1200" dirty="0">
              <a:solidFill>
                <a:srgbClr val="002060"/>
              </a:solidFill>
              <a:latin typeface="Georgia" panose="02040502050405020303" pitchFamily="18" charset="0"/>
            </a:rPr>
            <a:t>С учетом дохода по другому(им) месту(</a:t>
          </a:r>
          <a:r>
            <a:rPr lang="ru-RU" sz="2600" b="1" kern="1200" dirty="0" err="1">
              <a:solidFill>
                <a:srgbClr val="002060"/>
              </a:solidFill>
              <a:latin typeface="Georgia" panose="02040502050405020303" pitchFamily="18" charset="0"/>
            </a:rPr>
            <a:t>ам</a:t>
          </a:r>
          <a:r>
            <a:rPr lang="ru-RU" sz="2600" b="1" kern="1200" dirty="0">
              <a:solidFill>
                <a:srgbClr val="002060"/>
              </a:solidFill>
              <a:latin typeface="Georgia" panose="02040502050405020303" pitchFamily="18" charset="0"/>
            </a:rPr>
            <a:t>) работы </a:t>
          </a:r>
        </a:p>
      </dsp:txBody>
      <dsp:txXfrm>
        <a:off x="3880274" y="2059465"/>
        <a:ext cx="3400690" cy="2063039"/>
      </dsp:txXfrm>
    </dsp:sp>
    <dsp:sp modelId="{3254E670-3C26-4978-A29E-2B53B32A6E62}">
      <dsp:nvSpPr>
        <dsp:cNvPr id="0" name=""/>
        <dsp:cNvSpPr/>
      </dsp:nvSpPr>
      <dsp:spPr>
        <a:xfrm>
          <a:off x="7757061" y="832950"/>
          <a:ext cx="3400690" cy="12265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>
              <a:solidFill>
                <a:srgbClr val="002060"/>
              </a:solidFill>
              <a:latin typeface="Georgia" panose="02040502050405020303" pitchFamily="18" charset="0"/>
            </a:rPr>
            <a:t>Право на несколько вычетов</a:t>
          </a:r>
        </a:p>
      </dsp:txBody>
      <dsp:txXfrm>
        <a:off x="7757061" y="832950"/>
        <a:ext cx="3400690" cy="1226515"/>
      </dsp:txXfrm>
    </dsp:sp>
    <dsp:sp modelId="{01400A54-2FA0-4DF2-8450-EA9004F20CD8}">
      <dsp:nvSpPr>
        <dsp:cNvPr id="0" name=""/>
        <dsp:cNvSpPr/>
      </dsp:nvSpPr>
      <dsp:spPr>
        <a:xfrm>
          <a:off x="7757061" y="2059465"/>
          <a:ext cx="3400690" cy="20630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600" b="1" kern="1200" dirty="0">
              <a:solidFill>
                <a:srgbClr val="002060"/>
              </a:solidFill>
              <a:latin typeface="Georgia" panose="02040502050405020303" pitchFamily="18" charset="0"/>
            </a:rPr>
            <a:t>Максимальный</a:t>
          </a:r>
        </a:p>
      </dsp:txBody>
      <dsp:txXfrm>
        <a:off x="7757061" y="2059465"/>
        <a:ext cx="3400690" cy="206303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E1D9A4-3636-414B-84F7-98926198868E}">
      <dsp:nvSpPr>
        <dsp:cNvPr id="0" name=""/>
        <dsp:cNvSpPr/>
      </dsp:nvSpPr>
      <dsp:spPr>
        <a:xfrm>
          <a:off x="0" y="356908"/>
          <a:ext cx="109728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6EC6CB-EC0B-4ACD-92ED-7127DAC22E2F}">
      <dsp:nvSpPr>
        <dsp:cNvPr id="0" name=""/>
        <dsp:cNvSpPr/>
      </dsp:nvSpPr>
      <dsp:spPr>
        <a:xfrm>
          <a:off x="548640" y="61708"/>
          <a:ext cx="768096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БЛАГОТВОРИТЕЛЬНЫЕ</a:t>
          </a:r>
        </a:p>
      </dsp:txBody>
      <dsp:txXfrm>
        <a:off x="577461" y="90529"/>
        <a:ext cx="7623318" cy="532758"/>
      </dsp:txXfrm>
    </dsp:sp>
    <dsp:sp modelId="{B11052BC-514F-45A2-8534-5975B8FA5449}">
      <dsp:nvSpPr>
        <dsp:cNvPr id="0" name=""/>
        <dsp:cNvSpPr/>
      </dsp:nvSpPr>
      <dsp:spPr>
        <a:xfrm>
          <a:off x="0" y="1264109"/>
          <a:ext cx="109728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CA720E-EB02-4294-9B3E-0111C6109C72}">
      <dsp:nvSpPr>
        <dsp:cNvPr id="0" name=""/>
        <dsp:cNvSpPr/>
      </dsp:nvSpPr>
      <dsp:spPr>
        <a:xfrm>
          <a:off x="548640" y="968908"/>
          <a:ext cx="768096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ОБРАЗОВАТЕЛЬНЫЕ</a:t>
          </a:r>
        </a:p>
      </dsp:txBody>
      <dsp:txXfrm>
        <a:off x="577461" y="997729"/>
        <a:ext cx="7623318" cy="532758"/>
      </dsp:txXfrm>
    </dsp:sp>
    <dsp:sp modelId="{4EE57A51-C4D2-4170-AB71-84993928ABAF}">
      <dsp:nvSpPr>
        <dsp:cNvPr id="0" name=""/>
        <dsp:cNvSpPr/>
      </dsp:nvSpPr>
      <dsp:spPr>
        <a:xfrm>
          <a:off x="0" y="2171309"/>
          <a:ext cx="109728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999665-1C27-46BD-B7E2-B1FC0298D207}">
      <dsp:nvSpPr>
        <dsp:cNvPr id="0" name=""/>
        <dsp:cNvSpPr/>
      </dsp:nvSpPr>
      <dsp:spPr>
        <a:xfrm>
          <a:off x="548640" y="1876109"/>
          <a:ext cx="768096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МЕДИЦИНСКИЕ</a:t>
          </a:r>
        </a:p>
      </dsp:txBody>
      <dsp:txXfrm>
        <a:off x="577461" y="1904930"/>
        <a:ext cx="7623318" cy="532758"/>
      </dsp:txXfrm>
    </dsp:sp>
    <dsp:sp modelId="{906CF733-2F50-484A-A276-474721B43C33}">
      <dsp:nvSpPr>
        <dsp:cNvPr id="0" name=""/>
        <dsp:cNvSpPr/>
      </dsp:nvSpPr>
      <dsp:spPr>
        <a:xfrm>
          <a:off x="0" y="3078509"/>
          <a:ext cx="109728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EB49DC-5B4B-4271-9C03-6BE8C50D967E}">
      <dsp:nvSpPr>
        <dsp:cNvPr id="0" name=""/>
        <dsp:cNvSpPr/>
      </dsp:nvSpPr>
      <dsp:spPr>
        <a:xfrm>
          <a:off x="548640" y="2783309"/>
          <a:ext cx="768096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КВАЛИФИКАЦИОННЫЕ</a:t>
          </a:r>
        </a:p>
      </dsp:txBody>
      <dsp:txXfrm>
        <a:off x="577461" y="2812130"/>
        <a:ext cx="7623318" cy="532758"/>
      </dsp:txXfrm>
    </dsp:sp>
    <dsp:sp modelId="{53E972BB-6BDC-4ECA-BED7-2115ABE2FE80}">
      <dsp:nvSpPr>
        <dsp:cNvPr id="0" name=""/>
        <dsp:cNvSpPr/>
      </dsp:nvSpPr>
      <dsp:spPr>
        <a:xfrm>
          <a:off x="0" y="3985709"/>
          <a:ext cx="109728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2D9FDB-2049-412C-9EC9-F54F32880597}">
      <dsp:nvSpPr>
        <dsp:cNvPr id="0" name=""/>
        <dsp:cNvSpPr/>
      </dsp:nvSpPr>
      <dsp:spPr>
        <a:xfrm>
          <a:off x="517850" y="3672407"/>
          <a:ext cx="768096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ПЕНСИОННЫЕ</a:t>
          </a:r>
        </a:p>
      </dsp:txBody>
      <dsp:txXfrm>
        <a:off x="546671" y="3701228"/>
        <a:ext cx="7623318" cy="532758"/>
      </dsp:txXfrm>
    </dsp:sp>
    <dsp:sp modelId="{28DAB6DD-A5B8-46BF-9BDB-7B7D0E4BA79E}">
      <dsp:nvSpPr>
        <dsp:cNvPr id="0" name=""/>
        <dsp:cNvSpPr/>
      </dsp:nvSpPr>
      <dsp:spPr>
        <a:xfrm>
          <a:off x="0" y="4892909"/>
          <a:ext cx="109728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0D4B78-798E-4CCB-A018-886110C13385}">
      <dsp:nvSpPr>
        <dsp:cNvPr id="0" name=""/>
        <dsp:cNvSpPr/>
      </dsp:nvSpPr>
      <dsp:spPr>
        <a:xfrm>
          <a:off x="548640" y="4597709"/>
          <a:ext cx="7680960" cy="5904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rPr>
            <a:t>ФИЗКУЛЬТУРНО-ОЗДОРОВИТЕЛЬНЫЕ</a:t>
          </a:r>
        </a:p>
      </dsp:txBody>
      <dsp:txXfrm>
        <a:off x="577461" y="4626530"/>
        <a:ext cx="7623318" cy="53275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78A57-FE64-464D-8E27-6CA3AB912E47}">
      <dsp:nvSpPr>
        <dsp:cNvPr id="0" name=""/>
        <dsp:cNvSpPr/>
      </dsp:nvSpPr>
      <dsp:spPr>
        <a:xfrm>
          <a:off x="4329738" y="2831551"/>
          <a:ext cx="2097583" cy="20975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 typeface="Arial" panose="020B0604020202020204" pitchFamily="34" charset="0"/>
            <a:buNone/>
          </a:pPr>
          <a:r>
            <a:rPr lang="ru-RU" sz="1300" b="1" kern="1200" dirty="0">
              <a:solidFill>
                <a:srgbClr val="7030A0"/>
              </a:solidFill>
              <a:latin typeface="Georgia" panose="02040502050405020303" pitchFamily="18" charset="0"/>
            </a:rPr>
            <a:t>Пожертвования</a:t>
          </a:r>
          <a:endParaRPr lang="ru-RU" sz="1300" kern="1200" dirty="0">
            <a:solidFill>
              <a:srgbClr val="7030A0"/>
            </a:solidFill>
            <a:latin typeface="Georgia" panose="02040502050405020303" pitchFamily="18" charset="0"/>
          </a:endParaRPr>
        </a:p>
      </dsp:txBody>
      <dsp:txXfrm>
        <a:off x="4636922" y="3138735"/>
        <a:ext cx="1483215" cy="1483215"/>
      </dsp:txXfrm>
    </dsp:sp>
    <dsp:sp modelId="{FDA04026-7A90-481E-A469-66D9F8E34842}">
      <dsp:nvSpPr>
        <dsp:cNvPr id="0" name=""/>
        <dsp:cNvSpPr/>
      </dsp:nvSpPr>
      <dsp:spPr>
        <a:xfrm rot="10792769">
          <a:off x="1935850" y="3586300"/>
          <a:ext cx="2262229" cy="59781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6F70D27-FB7A-4D62-ADBC-01099DC34B58}">
      <dsp:nvSpPr>
        <dsp:cNvPr id="0" name=""/>
        <dsp:cNvSpPr/>
      </dsp:nvSpPr>
      <dsp:spPr>
        <a:xfrm>
          <a:off x="0" y="3090503"/>
          <a:ext cx="3871705" cy="15941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2500"/>
            <a:buFont typeface="Arial" panose="020B0604020202020204" pitchFamily="34" charset="0"/>
            <a:buNone/>
          </a:pPr>
          <a:r>
            <a:rPr lang="ru-RU" sz="2200" b="1" kern="1200" dirty="0">
              <a:solidFill>
                <a:srgbClr val="7030A0"/>
              </a:solidFill>
              <a:latin typeface="Georgia" panose="02040502050405020303" pitchFamily="18" charset="0"/>
            </a:rPr>
            <a:t>Благотворительным фондам</a:t>
          </a:r>
          <a:endParaRPr lang="ru-RU" sz="2200" kern="1200" dirty="0">
            <a:solidFill>
              <a:srgbClr val="7030A0"/>
            </a:solidFill>
            <a:latin typeface="Georgia" panose="02040502050405020303" pitchFamily="18" charset="0"/>
          </a:endParaRPr>
        </a:p>
      </dsp:txBody>
      <dsp:txXfrm>
        <a:off x="46691" y="3137194"/>
        <a:ext cx="3778323" cy="1500781"/>
      </dsp:txXfrm>
    </dsp:sp>
    <dsp:sp modelId="{6D336F62-5064-4861-9287-7D60186C9E12}">
      <dsp:nvSpPr>
        <dsp:cNvPr id="0" name=""/>
        <dsp:cNvSpPr/>
      </dsp:nvSpPr>
      <dsp:spPr>
        <a:xfrm rot="12690418">
          <a:off x="711374" y="1905524"/>
          <a:ext cx="3866118" cy="59781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C036B07-72EA-47CF-A56F-EFECA99F1FD1}">
      <dsp:nvSpPr>
        <dsp:cNvPr id="0" name=""/>
        <dsp:cNvSpPr/>
      </dsp:nvSpPr>
      <dsp:spPr>
        <a:xfrm>
          <a:off x="0" y="397127"/>
          <a:ext cx="1992704" cy="15941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2500"/>
            <a:buFont typeface="Arial" panose="020B0604020202020204" pitchFamily="34" charset="0"/>
            <a:buNone/>
          </a:pPr>
          <a:r>
            <a:rPr lang="ru-RU" sz="3000" b="1" kern="1200" dirty="0">
              <a:solidFill>
                <a:srgbClr val="7030A0"/>
              </a:solidFill>
              <a:latin typeface="Georgia" panose="02040502050405020303" pitchFamily="18" charset="0"/>
            </a:rPr>
            <a:t>СОНКО</a:t>
          </a:r>
          <a:endParaRPr lang="ru-RU" sz="3000" kern="1200" dirty="0">
            <a:solidFill>
              <a:srgbClr val="7030A0"/>
            </a:solidFill>
            <a:latin typeface="Georgia" panose="02040502050405020303" pitchFamily="18" charset="0"/>
          </a:endParaRPr>
        </a:p>
      </dsp:txBody>
      <dsp:txXfrm>
        <a:off x="46691" y="443818"/>
        <a:ext cx="1899322" cy="1500781"/>
      </dsp:txXfrm>
    </dsp:sp>
    <dsp:sp modelId="{7C4FAFF1-C0E3-4BF0-A186-979BBC3926DD}">
      <dsp:nvSpPr>
        <dsp:cNvPr id="0" name=""/>
        <dsp:cNvSpPr/>
      </dsp:nvSpPr>
      <dsp:spPr>
        <a:xfrm rot="16210670">
          <a:off x="4437532" y="1474824"/>
          <a:ext cx="1895073" cy="59781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E49B097-49C9-4B05-8AA8-0EA0A5C606B1}">
      <dsp:nvSpPr>
        <dsp:cNvPr id="0" name=""/>
        <dsp:cNvSpPr/>
      </dsp:nvSpPr>
      <dsp:spPr>
        <a:xfrm>
          <a:off x="2194152" y="29116"/>
          <a:ext cx="6387713" cy="15941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Pts val="1200"/>
            <a:buFont typeface="Arial" panose="020B0604020202020204" pitchFamily="34" charset="0"/>
            <a:buNone/>
          </a:pPr>
          <a:r>
            <a:rPr lang="ru-RU" sz="1500" b="1" kern="1200" dirty="0">
              <a:solidFill>
                <a:srgbClr val="7030A0"/>
              </a:solidFill>
              <a:latin typeface="Georgia" panose="02040502050405020303" pitchFamily="18" charset="0"/>
            </a:rPr>
            <a:t>НКО в области </a:t>
          </a:r>
          <a:r>
            <a:rPr lang="ru-RU" sz="1500" b="1" i="0" kern="1200" dirty="0">
              <a:solidFill>
                <a:srgbClr val="7030A0"/>
              </a:solidFill>
              <a:latin typeface="Georgia" panose="02040502050405020303" pitchFamily="18" charset="0"/>
            </a:rPr>
            <a:t>физической культуры и спорта (за исключением профессионального спорта), образования, просвещения, здравоохранения, защиты прав и свобод человека и гражданина, социальной и правовой поддержки и защиты граждан, содействия защите граждан от чрезвычайных ситуаций, охраны окружающей среды и защиты животных</a:t>
          </a:r>
          <a:endParaRPr lang="ru-RU" sz="1500" kern="1200" dirty="0">
            <a:solidFill>
              <a:srgbClr val="7030A0"/>
            </a:solidFill>
            <a:latin typeface="Georgia" panose="02040502050405020303" pitchFamily="18" charset="0"/>
          </a:endParaRPr>
        </a:p>
      </dsp:txBody>
      <dsp:txXfrm>
        <a:off x="2240843" y="75807"/>
        <a:ext cx="6294331" cy="1500781"/>
      </dsp:txXfrm>
    </dsp:sp>
    <dsp:sp modelId="{4618B396-19E9-4D60-88B2-18504EDDD0CD}">
      <dsp:nvSpPr>
        <dsp:cNvPr id="0" name=""/>
        <dsp:cNvSpPr/>
      </dsp:nvSpPr>
      <dsp:spPr>
        <a:xfrm rot="19875974">
          <a:off x="6258415" y="2064353"/>
          <a:ext cx="3774507" cy="59781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3384213-3970-4EC4-82DF-EAA1291E48AD}">
      <dsp:nvSpPr>
        <dsp:cNvPr id="0" name=""/>
        <dsp:cNvSpPr/>
      </dsp:nvSpPr>
      <dsp:spPr>
        <a:xfrm>
          <a:off x="8628263" y="658897"/>
          <a:ext cx="2344536" cy="15941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 typeface="Arial" panose="020B0604020202020204" pitchFamily="34" charset="0"/>
            <a:buNone/>
          </a:pPr>
          <a:r>
            <a:rPr lang="ru-RU" sz="2000" b="1" kern="1200" dirty="0">
              <a:solidFill>
                <a:srgbClr val="7030A0"/>
              </a:solidFill>
              <a:latin typeface="Georgia" panose="02040502050405020303" pitchFamily="18" charset="0"/>
            </a:rPr>
            <a:t>Религиозным организациям (на уставные цели)</a:t>
          </a:r>
          <a:endParaRPr lang="ru-RU" sz="2000" kern="1200" dirty="0">
            <a:solidFill>
              <a:srgbClr val="7030A0"/>
            </a:solidFill>
            <a:latin typeface="Georgia" panose="02040502050405020303" pitchFamily="18" charset="0"/>
          </a:endParaRPr>
        </a:p>
      </dsp:txBody>
      <dsp:txXfrm>
        <a:off x="8674954" y="705588"/>
        <a:ext cx="2251154" cy="1500781"/>
      </dsp:txXfrm>
    </dsp:sp>
    <dsp:sp modelId="{FBE648FF-E788-4D07-AFA8-F971A8BA22C2}">
      <dsp:nvSpPr>
        <dsp:cNvPr id="0" name=""/>
        <dsp:cNvSpPr/>
      </dsp:nvSpPr>
      <dsp:spPr>
        <a:xfrm rot="7236">
          <a:off x="6558980" y="3586303"/>
          <a:ext cx="2262229" cy="59781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B7DBD86-07EB-4FE9-9F7F-AD40358F4D1A}">
      <dsp:nvSpPr>
        <dsp:cNvPr id="0" name=""/>
        <dsp:cNvSpPr/>
      </dsp:nvSpPr>
      <dsp:spPr>
        <a:xfrm>
          <a:off x="6669614" y="3090508"/>
          <a:ext cx="4303185" cy="15941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solidFill>
                <a:srgbClr val="7030A0"/>
              </a:solidFill>
              <a:latin typeface="Georgia" panose="02040502050405020303" pitchFamily="18" charset="0"/>
            </a:rPr>
            <a:t>НКО на формирование целевого капитала</a:t>
          </a:r>
        </a:p>
      </dsp:txBody>
      <dsp:txXfrm>
        <a:off x="6716305" y="3137199"/>
        <a:ext cx="4209803" cy="1500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298445AE-92BD-4CCB-88CE-347897732F75}" type="datetimeFigureOut">
              <a:rPr lang="ru-RU" smtClean="0"/>
              <a:pPr/>
              <a:t>ср 21.02.24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F23C56A6-DD8F-4519-980C-09B489CD7D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5990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E48946AA-6F57-4C75-A02F-47C4A4A3F6AA}" type="datetimeFigureOut">
              <a:rPr lang="ru-RU" smtClean="0"/>
              <a:pPr/>
              <a:t>ср 21.02.24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58" tIns="47779" rIns="95558" bIns="47779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54A93F14-6CCC-4F47-B228-4CF67B519C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1921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93F14-6CCC-4F47-B228-4CF67B519C0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132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993595-9D13-4149-91B8-DE9B7E4EEEA6}" type="slidenum">
              <a:rPr lang="ru-RU" smtClean="0"/>
              <a:pPr/>
              <a:t>78</a:t>
            </a:fld>
            <a:endParaRPr lang="ru-RU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332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109D-B910-4555-BFE3-125953CFAD13}" type="datetime1">
              <a:rPr lang="ru-RU" smtClean="0"/>
              <a:pPr/>
              <a:t>ср 21.02.24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775D-46EB-49F3-9400-0F169D455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1019-859D-4799-B047-3F2DC677A7EC}" type="datetime1">
              <a:rPr lang="ru-RU" smtClean="0"/>
              <a:pPr/>
              <a:t>ср 21.02.24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775D-46EB-49F3-9400-0F169D455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4D31-25CC-4922-983E-6FE9207D96D0}" type="datetime1">
              <a:rPr lang="ru-RU" smtClean="0"/>
              <a:pPr/>
              <a:t>ср 21.02.24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775D-46EB-49F3-9400-0F169D455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406" y="274638"/>
            <a:ext cx="10973191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406" y="1600200"/>
            <a:ext cx="10973191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406" y="3938590"/>
            <a:ext cx="10973191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8F685-4280-424F-A425-EB077037D6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024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C105E-03D8-447D-9787-A2B0C9E91CAD}" type="datetime1">
              <a:rPr lang="ru-RU" smtClean="0"/>
              <a:pPr/>
              <a:t>ср 21.02.24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775D-46EB-49F3-9400-0F169D455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A0F0-693A-45FB-82FB-4A73B2906E5D}" type="datetime1">
              <a:rPr lang="ru-RU" smtClean="0"/>
              <a:pPr/>
              <a:t>ср 21.02.24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775D-46EB-49F3-9400-0F169D455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B7AF-1F0B-475F-BD96-6DAB6A190D0D}" type="datetime1">
              <a:rPr lang="ru-RU" smtClean="0"/>
              <a:pPr/>
              <a:t>ср 21.02.24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775D-46EB-49F3-9400-0F169D455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D457-57AC-4B3F-8329-38D1B6564D1E}" type="datetime1">
              <a:rPr lang="ru-RU" smtClean="0"/>
              <a:pPr/>
              <a:t>ср 21.02.24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775D-46EB-49F3-9400-0F169D455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498E-2C6C-470B-BD83-E42F469E1871}" type="datetime1">
              <a:rPr lang="ru-RU" smtClean="0"/>
              <a:pPr/>
              <a:t>ср 21.02.24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775D-46EB-49F3-9400-0F169D455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EC8E-BD56-4248-A0F9-A19399E3FAE2}" type="datetime1">
              <a:rPr lang="ru-RU" smtClean="0"/>
              <a:pPr/>
              <a:t>ср 21.02.24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775D-46EB-49F3-9400-0F169D455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656A-D2E1-433A-AB15-72831FCB2822}" type="datetime1">
              <a:rPr lang="ru-RU" smtClean="0"/>
              <a:pPr/>
              <a:t>ср 21.02.24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775D-46EB-49F3-9400-0F169D455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0DF1-A6F0-4B1E-8279-DFEBE637D2B7}" type="datetime1">
              <a:rPr lang="ru-RU" smtClean="0"/>
              <a:pPr/>
              <a:t>ср 21.02.24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775D-46EB-49F3-9400-0F169D455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1FB24-C757-4BEE-9EDF-7886DCF414E3}" type="datetime1">
              <a:rPr lang="ru-RU" smtClean="0"/>
              <a:pPr/>
              <a:t>ср 21.02.24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1775D-46EB-49F3-9400-0F169D455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7368" y="260648"/>
            <a:ext cx="11233248" cy="5904656"/>
          </a:xfrm>
        </p:spPr>
        <p:txBody>
          <a:bodyPr>
            <a:noAutofit/>
          </a:bodyPr>
          <a:lstStyle/>
          <a:p>
            <a:br>
              <a:rPr lang="ru-RU" sz="35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br>
              <a:rPr lang="ru-RU" sz="35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br>
              <a:rPr lang="ru-RU" sz="35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</a:rPr>
              <a:t>ДОПОЛНИТЕЛЬНАЯ ПРОФЕССИОНАЛЬНАЯ ПРОГРАММА</a:t>
            </a:r>
            <a:b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</a:rPr>
              <a:t>ПОВЫШЕНИЯ КВАЛИФИКАЦИИ</a:t>
            </a:r>
            <a:b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</a:rPr>
              <a:t> </a:t>
            </a:r>
            <a:b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«</a:t>
            </a:r>
            <a:r>
              <a:rPr lang="ru-RU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ПРАКТИКА РАБОТЫ ПРОФСОЮЗНОЙ ОРГАНИЗАЦИИ</a:t>
            </a:r>
            <a:r>
              <a: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»</a:t>
            </a:r>
            <a:br>
              <a:rPr lang="ru-RU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</a:rPr>
              <a:t>(</a:t>
            </a: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</a:rPr>
              <a:t>Для профсоюзных работников</a:t>
            </a: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</a:rPr>
              <a:t>) </a:t>
            </a:r>
            <a:br>
              <a:rPr lang="ru-RU" sz="2400" i="1" dirty="0">
                <a:solidFill>
                  <a:srgbClr val="00B0F0"/>
                </a:solidFill>
                <a:latin typeface="Georgia" pitchFamily="18" charset="0"/>
              </a:rPr>
            </a:br>
            <a:r>
              <a:rPr lang="ru-RU" sz="3000" i="1" dirty="0">
                <a:solidFill>
                  <a:srgbClr val="002060"/>
                </a:solidFill>
                <a:latin typeface="Georgia" panose="02040502050405020303" pitchFamily="18" charset="0"/>
              </a:rPr>
              <a:t>Фатхлисламова Гульнара Фадисовна</a:t>
            </a:r>
            <a:r>
              <a:rPr lang="ru-RU" sz="3000" dirty="0">
                <a:solidFill>
                  <a:srgbClr val="002060"/>
                </a:solidFill>
                <a:latin typeface="Georgia" panose="02040502050405020303" pitchFamily="18" charset="0"/>
              </a:rPr>
              <a:t>, </a:t>
            </a:r>
            <a:br>
              <a:rPr lang="ru-RU" sz="3000" dirty="0">
                <a:solidFill>
                  <a:srgbClr val="002060"/>
                </a:solidFill>
                <a:latin typeface="Georgia" panose="02040502050405020303" pitchFamily="18" charset="0"/>
              </a:rPr>
            </a:br>
            <a:r>
              <a:rPr lang="ru-RU" sz="3000" dirty="0">
                <a:solidFill>
                  <a:srgbClr val="002060"/>
                </a:solidFill>
                <a:latin typeface="Georgia" panose="02040502050405020303" pitchFamily="18" charset="0"/>
              </a:rPr>
              <a:t>кандидат экономических наук, доцент, заведующий кафедрой «Бухгалтерский учет и налогообложение»</a:t>
            </a:r>
            <a:br>
              <a:rPr lang="ru-RU" sz="3000" dirty="0">
                <a:solidFill>
                  <a:srgbClr val="002060"/>
                </a:solidFill>
                <a:latin typeface="Georgia" panose="02040502050405020303" pitchFamily="18" charset="0"/>
              </a:rPr>
            </a:br>
            <a:r>
              <a:rPr lang="ru-RU" sz="3000" dirty="0">
                <a:solidFill>
                  <a:srgbClr val="002060"/>
                </a:solidFill>
                <a:latin typeface="Georgia" panose="02040502050405020303" pitchFamily="18" charset="0"/>
              </a:rPr>
              <a:t>экономического факультета</a:t>
            </a:r>
            <a:br>
              <a:rPr lang="ru-RU" sz="3000" dirty="0">
                <a:solidFill>
                  <a:srgbClr val="002060"/>
                </a:solidFill>
                <a:latin typeface="Georgia" panose="02040502050405020303" pitchFamily="18" charset="0"/>
              </a:rPr>
            </a:br>
            <a:endParaRPr lang="ru-RU" sz="30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49113" y="6093296"/>
            <a:ext cx="2554899" cy="425726"/>
          </a:xfrm>
        </p:spPr>
        <p:txBody>
          <a:bodyPr>
            <a:normAutofit fontScale="62500" lnSpcReduction="20000"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Январь-февраль 2024 г.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76520" y="253827"/>
            <a:ext cx="1013254" cy="142102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BE668-AF10-4C4B-BEE4-A182337E7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60648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Ежемесячная денежная выплата инвалидам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DD4C8F1-B1FF-4C47-9BA3-24A26D611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775D-46EB-49F3-9400-0F169D4550B1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4AB8524B-C198-4E85-BA5D-4634134BA1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737682"/>
              </p:ext>
            </p:extLst>
          </p:nvPr>
        </p:nvGraphicFramePr>
        <p:xfrm>
          <a:off x="609600" y="1600200"/>
          <a:ext cx="10972800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1967896485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3624911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>
                          <a:solidFill>
                            <a:srgbClr val="7030A0"/>
                          </a:solidFill>
                          <a:latin typeface="Georgia" panose="02040502050405020303" pitchFamily="18" charset="0"/>
                        </a:rPr>
                        <a:t>Категория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>
                          <a:solidFill>
                            <a:srgbClr val="7030A0"/>
                          </a:solidFill>
                          <a:latin typeface="Georgia" panose="02040502050405020303" pitchFamily="18" charset="0"/>
                        </a:rPr>
                        <a:t>Сумма с учетом индексации, </a:t>
                      </a:r>
                      <a:r>
                        <a:rPr lang="ru-RU" sz="3000" b="1" dirty="0" err="1">
                          <a:solidFill>
                            <a:srgbClr val="7030A0"/>
                          </a:solidFill>
                          <a:latin typeface="Georgia" panose="02040502050405020303" pitchFamily="18" charset="0"/>
                        </a:rPr>
                        <a:t>руб</a:t>
                      </a:r>
                      <a:endParaRPr lang="ru-RU" sz="3000" b="1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975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</a:rPr>
                        <a:t>I </a:t>
                      </a:r>
                      <a:r>
                        <a:rPr lang="ru-RU" sz="3000" b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</a:rPr>
                        <a:t>группы</a:t>
                      </a:r>
                      <a:endParaRPr lang="ru-RU" sz="30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</a:rPr>
                        <a:t>5 324,84</a:t>
                      </a:r>
                      <a:endParaRPr lang="ru-RU" sz="30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245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</a:rPr>
                        <a:t>II </a:t>
                      </a:r>
                      <a:r>
                        <a:rPr lang="ru-RU" sz="3000" b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</a:rPr>
                        <a:t>группы, дети-инвалиды</a:t>
                      </a:r>
                      <a:endParaRPr lang="ru-RU" sz="30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</a:rPr>
                        <a:t>3 802,78</a:t>
                      </a:r>
                      <a:endParaRPr lang="ru-RU" sz="30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783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</a:rPr>
                        <a:t>III </a:t>
                      </a:r>
                      <a:r>
                        <a:rPr lang="ru-RU" sz="3000" b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</a:rPr>
                        <a:t>группы</a:t>
                      </a:r>
                      <a:endParaRPr lang="ru-RU" sz="30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</a:rPr>
                        <a:t>3 044,15</a:t>
                      </a:r>
                      <a:endParaRPr lang="ru-RU" sz="30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535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b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</a:rPr>
                        <a:t>Инвалиды войны, участники Великой Отечественной войны, ставшие инвалидами</a:t>
                      </a:r>
                      <a:endParaRPr lang="ru-RU" sz="30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</a:rPr>
                        <a:t>7 605,52</a:t>
                      </a:r>
                      <a:endParaRPr lang="ru-RU" sz="30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801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81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BE668-AF10-4C4B-BEE4-A182337E7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Ежемесячная денежная выплата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DD4C8F1-B1FF-4C47-9BA3-24A26D611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775D-46EB-49F3-9400-0F169D4550B1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4AB8524B-C198-4E85-BA5D-4634134BA1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820427"/>
              </p:ext>
            </p:extLst>
          </p:nvPr>
        </p:nvGraphicFramePr>
        <p:xfrm>
          <a:off x="609600" y="1600200"/>
          <a:ext cx="10972800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1967896485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3624911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7030A0"/>
                          </a:solidFill>
                          <a:latin typeface="Georgia" panose="02040502050405020303" pitchFamily="18" charset="0"/>
                        </a:rPr>
                        <a:t>Категория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7030A0"/>
                          </a:solidFill>
                          <a:latin typeface="Georgia" panose="02040502050405020303" pitchFamily="18" charset="0"/>
                        </a:rPr>
                        <a:t>Сумма с учетом индексации, </a:t>
                      </a:r>
                      <a:r>
                        <a:rPr lang="ru-RU" sz="2400" b="1" dirty="0" err="1">
                          <a:solidFill>
                            <a:srgbClr val="7030A0"/>
                          </a:solidFill>
                          <a:latin typeface="Georgia" panose="02040502050405020303" pitchFamily="18" charset="0"/>
                        </a:rPr>
                        <a:t>руб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975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</a:rPr>
                        <a:t>Ветераны боевых действий</a:t>
                      </a:r>
                      <a:endParaRPr lang="ru-RU" sz="24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</a:rPr>
                        <a:t>4 184,51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245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</a:rPr>
                        <a:t>Участники Великой Отечественной войны</a:t>
                      </a:r>
                      <a:endParaRPr lang="ru-RU" sz="24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</a:rPr>
                        <a:t>5 704,11</a:t>
                      </a:r>
                      <a:endParaRPr lang="ru-RU" sz="24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783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</a:rPr>
                        <a:t>Граждане, подвергшиеся воздействию радиации</a:t>
                      </a:r>
                      <a:endParaRPr lang="ru-RU" sz="24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</a:rPr>
                        <a:t>от 761,04 до 3 802,78</a:t>
                      </a:r>
                      <a:endParaRPr lang="ru-RU" sz="24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535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</a:rPr>
                        <a:t>Герои РФ и СССР, полные кавалеры ордена Славы</a:t>
                      </a:r>
                      <a:endParaRPr lang="ru-RU" sz="24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</a:rPr>
                        <a:t>89 675,14</a:t>
                      </a:r>
                      <a:endParaRPr lang="ru-RU" sz="24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801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</a:rPr>
                        <a:t>Герои Труда РФ, Герои Соцтруда, полные кавалеры ордена Трудовой Славы</a:t>
                      </a:r>
                      <a:endParaRPr lang="ru-RU" sz="24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</a:rPr>
                        <a:t>66 122,18</a:t>
                      </a:r>
                      <a:endParaRPr lang="ru-RU" sz="24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477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712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BE668-AF10-4C4B-BEE4-A182337E7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Пособия на детей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DD4C8F1-B1FF-4C47-9BA3-24A26D611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775D-46EB-49F3-9400-0F169D4550B1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4AB8524B-C198-4E85-BA5D-4634134BA1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024649"/>
              </p:ext>
            </p:extLst>
          </p:nvPr>
        </p:nvGraphicFramePr>
        <p:xfrm>
          <a:off x="767408" y="1600200"/>
          <a:ext cx="10814992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28592">
                  <a:extLst>
                    <a:ext uri="{9D8B030D-6E8A-4147-A177-3AD203B41FA5}">
                      <a16:colId xmlns:a16="http://schemas.microsoft.com/office/drawing/2014/main" val="1967896485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3624911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7030A0"/>
                          </a:solidFill>
                          <a:latin typeface="Georgia" panose="02040502050405020303" pitchFamily="18" charset="0"/>
                        </a:rPr>
                        <a:t>Категория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7030A0"/>
                          </a:solidFill>
                          <a:latin typeface="Georgia" panose="02040502050405020303" pitchFamily="18" charset="0"/>
                        </a:rPr>
                        <a:t>Сумма с учетом индексации, </a:t>
                      </a:r>
                      <a:r>
                        <a:rPr lang="ru-RU" sz="2400" b="1" dirty="0" err="1">
                          <a:solidFill>
                            <a:srgbClr val="7030A0"/>
                          </a:solidFill>
                          <a:latin typeface="Georgia" panose="02040502050405020303" pitchFamily="18" charset="0"/>
                        </a:rPr>
                        <a:t>руб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975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Единовременное пособие при рождении или усыновлении ребенка</a:t>
                      </a:r>
                      <a:endParaRPr lang="ru-RU" sz="24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24 604,30</a:t>
                      </a:r>
                      <a:endParaRPr lang="ru-RU" sz="2400" dirty="0">
                        <a:solidFill>
                          <a:srgbClr val="7030A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245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Единовременное пособие при усыновлении ребенка от 8 лет, ребенка с инвалидностью или нескольких детей - братьев и сестер</a:t>
                      </a:r>
                      <a:endParaRPr lang="ru-RU" sz="24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187 996,90</a:t>
                      </a:r>
                      <a:endParaRPr lang="ru-RU" sz="24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783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Ежемесячное пособие по уходу за ребенком до 1,5 лет неработающим родителям</a:t>
                      </a:r>
                      <a:endParaRPr lang="ru-RU" sz="24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от 9 227,24 до 18 454,48</a:t>
                      </a:r>
                      <a:endParaRPr lang="ru-RU" sz="24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535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374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BE668-AF10-4C4B-BEE4-A182337E7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Пособия на детей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DD4C8F1-B1FF-4C47-9BA3-24A26D611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775D-46EB-49F3-9400-0F169D4550B1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4AB8524B-C198-4E85-BA5D-4634134BA1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319404"/>
              </p:ext>
            </p:extLst>
          </p:nvPr>
        </p:nvGraphicFramePr>
        <p:xfrm>
          <a:off x="629533" y="1143953"/>
          <a:ext cx="10814992" cy="557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28592">
                  <a:extLst>
                    <a:ext uri="{9D8B030D-6E8A-4147-A177-3AD203B41FA5}">
                      <a16:colId xmlns:a16="http://schemas.microsoft.com/office/drawing/2014/main" val="1967896485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3624911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7030A0"/>
                          </a:solidFill>
                          <a:latin typeface="Georgia" panose="02040502050405020303" pitchFamily="18" charset="0"/>
                        </a:rPr>
                        <a:t>Категория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7030A0"/>
                          </a:solidFill>
                          <a:latin typeface="Georgia" panose="02040502050405020303" pitchFamily="18" charset="0"/>
                        </a:rPr>
                        <a:t>Сумма с учетом индексации, </a:t>
                      </a:r>
                      <a:r>
                        <a:rPr lang="ru-RU" sz="2400" b="1" dirty="0" err="1">
                          <a:solidFill>
                            <a:srgbClr val="7030A0"/>
                          </a:solidFill>
                          <a:latin typeface="Georgia" panose="02040502050405020303" pitchFamily="18" charset="0"/>
                        </a:rPr>
                        <a:t>руб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975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Единовременное пособие при рождении или усыновлении ребенка</a:t>
                      </a:r>
                      <a:endParaRPr lang="ru-RU" sz="24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24 604,30</a:t>
                      </a:r>
                      <a:endParaRPr lang="ru-RU" sz="2400" dirty="0">
                        <a:solidFill>
                          <a:srgbClr val="7030A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245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Единовременное пособие при усыновлении ребенка от 8 лет, ребенка с инвалидностью или нескольких детей - братьев и сестер</a:t>
                      </a:r>
                      <a:endParaRPr lang="ru-RU" sz="24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187 996,90</a:t>
                      </a:r>
                      <a:endParaRPr lang="ru-RU" sz="24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783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Ежемесячное пособие по уходу за ребенком до 1,5 лет неработающим родителям</a:t>
                      </a:r>
                      <a:endParaRPr lang="ru-RU" sz="24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от 9 227,24 до 18 454,48</a:t>
                      </a:r>
                      <a:endParaRPr lang="ru-RU" sz="24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535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Ежемесячное пособие на ребенка военнослужащего по призыву</a:t>
                      </a:r>
                      <a:endParaRPr lang="ru-RU" sz="24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16 698,63</a:t>
                      </a:r>
                      <a:endParaRPr lang="ru-RU" sz="24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057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206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23D92F-250E-40CE-A48C-56E75DB33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60648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ЕДИНОЕ ПОСОБИЕ НА РЕБЕНКА  С 8 ДО 17 ЛЕТ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680506-0B12-4BB5-9E41-91EA55E8B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28800"/>
            <a:ext cx="10972800" cy="4525963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П</a:t>
            </a:r>
            <a:r>
              <a:rPr lang="ru-RU" b="0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олучателем выплаты может быть кровный родитель ребенка до 17 лет включительно, либо опекун, попечитель или официальный усыновитель. </a:t>
            </a:r>
          </a:p>
          <a:p>
            <a:pPr algn="l"/>
            <a:r>
              <a:rPr lang="ru-RU" b="0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Получатели пособия на ребенка 8-17 лет должны быть гражданами Российской Федерации  постоянно проживать на территории нашего государства. Ребенок, в отношении которого назначается выплата, также должен иметь российское гражданство и проживать со своей семьей. </a:t>
            </a:r>
          </a:p>
          <a:p>
            <a:pPr algn="l"/>
            <a:r>
              <a:rPr lang="ru-RU" b="0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Государственное социальное пособие назначается только на ребенка, которому еще не исполнилось 17 лет. Как только подросток достигнет указанного возраста, выплаты прекратят. </a:t>
            </a:r>
          </a:p>
          <a:p>
            <a:pPr algn="l"/>
            <a:r>
              <a:rPr lang="ru-RU" b="0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Усредненный доход по семье получателя не должен превышать регионального прожиточного минимума на душу населения, который действует на момент подачи заявления. </a:t>
            </a:r>
          </a:p>
          <a:p>
            <a:pPr algn="l"/>
            <a:r>
              <a:rPr lang="ru-RU" b="0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Семья соответствует установленным критериям нуждаемости. В частности, имущество (недвижимость, транспорт, земли, деньги на счетах в банке и прочее) не должно превышать установленных законом значений.</a:t>
            </a:r>
            <a:endParaRPr lang="ru-RU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8858622-E221-41ED-946E-9D38C01AF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775D-46EB-49F3-9400-0F169D4550B1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738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23D92F-250E-40CE-A48C-56E75DB33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60648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ЕДИНОЕ ПОСОБИЕ НА РЕБЕНКА  С 8 ДО 17 ЛЕТ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680506-0B12-4BB5-9E41-91EA55E8B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50% </a:t>
            </a:r>
            <a:r>
              <a:rPr lang="ru-RU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от прожиточного минимума на ребенка в регионе;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75%</a:t>
            </a:r>
            <a:r>
              <a:rPr lang="ru-RU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 от прожиточного минимума на ребенка в регионе – назначается, если при назначении базового размера среднедушевой доход семьи меньше прожиточного минимума;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100% </a:t>
            </a:r>
            <a:r>
              <a:rPr lang="ru-RU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от прожиточного минимума на ребенка в регионе – если при назначении пособия в меньшем размере уровень среднедушевого дохода семьи все равно не достигает величины прожиточного минимума на человека.</a:t>
            </a:r>
          </a:p>
          <a:p>
            <a:pPr marL="0" indent="0">
              <a:buNone/>
            </a:pPr>
            <a:endParaRPr lang="ru-RU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8858622-E221-41ED-946E-9D38C01AF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775D-46EB-49F3-9400-0F169D4550B1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059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BE668-AF10-4C4B-BEE4-A182337E7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Пособия беременным женщинам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DD4C8F1-B1FF-4C47-9BA3-24A26D611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775D-46EB-49F3-9400-0F169D4550B1}" type="slidenum">
              <a:rPr lang="ru-RU" smtClean="0"/>
              <a:pPr/>
              <a:t>16</a:t>
            </a:fld>
            <a:endParaRPr lang="ru-RU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4AB8524B-C198-4E85-BA5D-4634134BA1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180043"/>
              </p:ext>
            </p:extLst>
          </p:nvPr>
        </p:nvGraphicFramePr>
        <p:xfrm>
          <a:off x="629533" y="1143953"/>
          <a:ext cx="10814992" cy="484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28592">
                  <a:extLst>
                    <a:ext uri="{9D8B030D-6E8A-4147-A177-3AD203B41FA5}">
                      <a16:colId xmlns:a16="http://schemas.microsoft.com/office/drawing/2014/main" val="1967896485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3624911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>
                          <a:solidFill>
                            <a:srgbClr val="7030A0"/>
                          </a:solidFill>
                          <a:latin typeface="Georgia" panose="02040502050405020303" pitchFamily="18" charset="0"/>
                        </a:rPr>
                        <a:t>Категория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>
                          <a:solidFill>
                            <a:srgbClr val="7030A0"/>
                          </a:solidFill>
                          <a:latin typeface="Georgia" panose="02040502050405020303" pitchFamily="18" charset="0"/>
                        </a:rPr>
                        <a:t>Сумма с учетом индексации, </a:t>
                      </a:r>
                      <a:r>
                        <a:rPr lang="ru-RU" sz="3000" b="1" dirty="0" err="1">
                          <a:solidFill>
                            <a:srgbClr val="7030A0"/>
                          </a:solidFill>
                          <a:latin typeface="Georgia" panose="02040502050405020303" pitchFamily="18" charset="0"/>
                        </a:rPr>
                        <a:t>руб</a:t>
                      </a:r>
                      <a:endParaRPr lang="ru-RU" sz="3000" b="1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975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Единовременное пособие по беременности и родам женщине, уволенной из-за ликвидации предприятия</a:t>
                      </a:r>
                      <a:endParaRPr lang="ru-RU" sz="30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922,65</a:t>
                      </a:r>
                      <a:endParaRPr lang="ru-RU" sz="3000" dirty="0">
                        <a:solidFill>
                          <a:srgbClr val="7030A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245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Единовременное пособие беременной жене военнослужащего по призыву</a:t>
                      </a:r>
                      <a:endParaRPr lang="ru-RU" sz="30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38 963,47</a:t>
                      </a:r>
                      <a:endParaRPr lang="ru-RU" sz="30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783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850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BE668-AF10-4C4B-BEE4-A182337E7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Пособия беременным женщинам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DD4C8F1-B1FF-4C47-9BA3-24A26D611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775D-46EB-49F3-9400-0F169D4550B1}" type="slidenum">
              <a:rPr lang="ru-RU" smtClean="0"/>
              <a:pPr/>
              <a:t>17</a:t>
            </a:fld>
            <a:endParaRPr lang="ru-RU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4AB8524B-C198-4E85-BA5D-4634134BA1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9533" y="1143953"/>
          <a:ext cx="10814992" cy="484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28592">
                  <a:extLst>
                    <a:ext uri="{9D8B030D-6E8A-4147-A177-3AD203B41FA5}">
                      <a16:colId xmlns:a16="http://schemas.microsoft.com/office/drawing/2014/main" val="1967896485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3624911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>
                          <a:solidFill>
                            <a:srgbClr val="7030A0"/>
                          </a:solidFill>
                          <a:latin typeface="Georgia" panose="02040502050405020303" pitchFamily="18" charset="0"/>
                        </a:rPr>
                        <a:t>Категория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>
                          <a:solidFill>
                            <a:srgbClr val="7030A0"/>
                          </a:solidFill>
                          <a:latin typeface="Georgia" panose="02040502050405020303" pitchFamily="18" charset="0"/>
                        </a:rPr>
                        <a:t>Сумма с учетом индексации, </a:t>
                      </a:r>
                      <a:r>
                        <a:rPr lang="ru-RU" sz="3000" b="1" dirty="0" err="1">
                          <a:solidFill>
                            <a:srgbClr val="7030A0"/>
                          </a:solidFill>
                          <a:latin typeface="Georgia" panose="02040502050405020303" pitchFamily="18" charset="0"/>
                        </a:rPr>
                        <a:t>руб</a:t>
                      </a:r>
                      <a:endParaRPr lang="ru-RU" sz="3000" b="1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975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Единовременное пособие по беременности и родам женщине, уволенной из-за ликвидации предприятия</a:t>
                      </a:r>
                      <a:endParaRPr lang="ru-RU" sz="30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0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922,65</a:t>
                      </a:r>
                      <a:endParaRPr lang="ru-RU" sz="3000" dirty="0">
                        <a:solidFill>
                          <a:srgbClr val="7030A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245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Единовременное пособие беременной жене военнослужащего по призыву</a:t>
                      </a:r>
                      <a:endParaRPr lang="ru-RU" sz="30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38 963,47</a:t>
                      </a:r>
                      <a:endParaRPr lang="ru-RU" sz="30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783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964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23D92F-250E-40CE-A48C-56E75DB33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84212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ЕДИНОЕ ПОСОБИЕ БЕРЕМЕННЫМ ЖЕНЩИНАМ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680506-0B12-4BB5-9E41-91EA55E8B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28800"/>
            <a:ext cx="10972800" cy="4525963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Женщина</a:t>
            </a:r>
            <a:r>
              <a:rPr lang="ru-RU" b="0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 является гражданкой РФ и постоянно живёт на территории страны.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Женщина встала на учёт в медицинское учреждение на ранних сроках беременности (до 12 недель). </a:t>
            </a:r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Т</a:t>
            </a:r>
            <a:r>
              <a:rPr lang="ru-RU" b="0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ребуется посещать эту </a:t>
            </a:r>
            <a:r>
              <a:rPr lang="ru-RU" b="0" i="0" dirty="0" err="1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медорганизацию</a:t>
            </a:r>
            <a:r>
              <a:rPr lang="ru-RU" b="0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 на сроках 10-14, 18-22, 30-32 недели.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Ежемесячный доход на одного человека в её семье не выше одного регионального прожиточного минимума (ПМ) на душу населения.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Не превышен имущественный ценз.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Соблюдено правило нулевого дохода.</a:t>
            </a:r>
            <a:endParaRPr lang="ru-RU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8858622-E221-41ED-946E-9D38C01AF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775D-46EB-49F3-9400-0F169D4550B1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573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23D92F-250E-40CE-A48C-56E75DB33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60648"/>
            <a:ext cx="10972800" cy="1143000"/>
          </a:xfrm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ЕДИНОЕ ПОСОБИЕ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680506-0B12-4BB5-9E41-91EA55E8B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50% от прожиточного минимума </a:t>
            </a:r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трудоспособного</a:t>
            </a:r>
            <a:r>
              <a:rPr lang="ru-RU" b="0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 в регионе;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75% от прожиточного минимума </a:t>
            </a:r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трудоспособного</a:t>
            </a:r>
            <a:r>
              <a:rPr lang="ru-RU" b="0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 в регионе – назначается, если при назначении базового размера среднедушевой доход семьи меньше прожиточного минимума;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100% от прожиточного минимума </a:t>
            </a:r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трудоспособного</a:t>
            </a:r>
            <a:r>
              <a:rPr lang="ru-RU" b="0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 в регионе – если при назначении пособия в меньшем размере уровень среднедушевого дохода семьи все равно не достигает величины прожиточного минимума на человека.</a:t>
            </a:r>
          </a:p>
          <a:p>
            <a:pPr marL="0" indent="0">
              <a:buNone/>
            </a:pPr>
            <a:endParaRPr lang="ru-RU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8858622-E221-41ED-946E-9D38C01AF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775D-46EB-49F3-9400-0F169D4550B1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762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7408" y="476672"/>
            <a:ext cx="10657184" cy="5564088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4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СОЦИАЛЬНЫЕ ВЫПЛАТЫ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45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4800" b="1" dirty="0">
                <a:solidFill>
                  <a:srgbClr val="7030A0"/>
                </a:solidFill>
                <a:latin typeface="Georgia" panose="02040502050405020303" pitchFamily="18" charset="0"/>
              </a:rPr>
              <a:t>меры социальной поддержки населения.</a:t>
            </a:r>
            <a:endParaRPr lang="ru-RU" altLang="ru-RU" sz="4500" b="1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57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BE668-AF10-4C4B-BEE4-A182337E7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Прочие пособия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DD4C8F1-B1FF-4C47-9BA3-24A26D611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775D-46EB-49F3-9400-0F169D4550B1}" type="slidenum">
              <a:rPr lang="ru-RU" smtClean="0"/>
              <a:pPr/>
              <a:t>20</a:t>
            </a:fld>
            <a:endParaRPr lang="ru-RU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4AB8524B-C198-4E85-BA5D-4634134BA1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424910"/>
              </p:ext>
            </p:extLst>
          </p:nvPr>
        </p:nvGraphicFramePr>
        <p:xfrm>
          <a:off x="629533" y="1143953"/>
          <a:ext cx="10814992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28592">
                  <a:extLst>
                    <a:ext uri="{9D8B030D-6E8A-4147-A177-3AD203B41FA5}">
                      <a16:colId xmlns:a16="http://schemas.microsoft.com/office/drawing/2014/main" val="1967896485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3624911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rgbClr val="7030A0"/>
                          </a:solidFill>
                          <a:latin typeface="Georgia" panose="02040502050405020303" pitchFamily="18" charset="0"/>
                        </a:rPr>
                        <a:t>Категория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rgbClr val="7030A0"/>
                          </a:solidFill>
                          <a:latin typeface="Georgia" panose="02040502050405020303" pitchFamily="18" charset="0"/>
                        </a:rPr>
                        <a:t>Сумма с учетом индексации, </a:t>
                      </a:r>
                      <a:r>
                        <a:rPr lang="ru-RU" sz="2100" b="1" dirty="0" err="1">
                          <a:solidFill>
                            <a:srgbClr val="7030A0"/>
                          </a:solidFill>
                          <a:latin typeface="Georgia" panose="02040502050405020303" pitchFamily="18" charset="0"/>
                        </a:rPr>
                        <a:t>руб</a:t>
                      </a:r>
                      <a:endParaRPr lang="ru-RU" sz="2100" b="1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975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1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Компенсация набора социальных услуг</a:t>
                      </a:r>
                      <a:endParaRPr lang="ru-RU" sz="21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1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1 578,50</a:t>
                      </a:r>
                      <a:endParaRPr lang="ru-RU" sz="2100" dirty="0">
                        <a:solidFill>
                          <a:srgbClr val="7030A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245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1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Выплаты гражданам, подвергшимся воздействию радиации</a:t>
                      </a:r>
                      <a:endParaRPr lang="ru-RU" sz="21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1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от 88,41 до 44 203,62</a:t>
                      </a:r>
                      <a:endParaRPr lang="ru-RU" sz="21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783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1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Социальное пособие на погребение</a:t>
                      </a:r>
                      <a:endParaRPr lang="ru-RU" sz="21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1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8 370,20</a:t>
                      </a:r>
                      <a:endParaRPr lang="ru-RU" sz="21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535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1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Максимальная единовременная страховая выплата по травматизму или профзаболеванию</a:t>
                      </a:r>
                      <a:endParaRPr lang="ru-RU" sz="21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1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141 480,16</a:t>
                      </a:r>
                      <a:endParaRPr lang="ru-RU" sz="21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057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1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Максимальная ежемесячная страховая выплата по травматизму или профзаболеванию</a:t>
                      </a:r>
                      <a:endParaRPr lang="ru-RU" sz="21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1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108 784,04</a:t>
                      </a:r>
                      <a:endParaRPr lang="ru-RU" sz="21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69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1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Максимальный размер больничного пособия по травматизму или профзаболеванию</a:t>
                      </a:r>
                      <a:endParaRPr lang="ru-RU" sz="21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100" b="0" i="0" kern="1200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435 136,16</a:t>
                      </a:r>
                      <a:endParaRPr lang="ru-RU" sz="2100" dirty="0">
                        <a:solidFill>
                          <a:srgbClr val="7030A0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45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9064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902B45-F968-47B3-B570-4330A5C2F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87094"/>
            <a:ext cx="10972800" cy="1143000"/>
          </a:xfrm>
        </p:spPr>
        <p:txBody>
          <a:bodyPr>
            <a:normAutofit/>
          </a:bodyPr>
          <a:lstStyle/>
          <a:p>
            <a:r>
              <a:rPr lang="ru-RU" sz="3300" b="1" dirty="0">
                <a:solidFill>
                  <a:srgbClr val="0070C0"/>
                </a:solidFill>
                <a:latin typeface="Georgia" panose="02040502050405020303" pitchFamily="18" charset="0"/>
              </a:rPr>
              <a:t>МАТЕРИНСКИЙ КАПИТАЛ (с 1 января 2024г.)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935B12-A59B-4F33-89D0-3D3FD58B8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30241"/>
            <a:ext cx="109728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b="0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Право на маткапитал </a:t>
            </a:r>
            <a:r>
              <a:rPr lang="ru-RU" b="1" i="0" dirty="0">
                <a:solidFill>
                  <a:srgbClr val="FF0000"/>
                </a:solidFill>
                <a:effectLst/>
                <a:latin typeface="Georgia" panose="02040502050405020303" pitchFamily="18" charset="0"/>
              </a:rPr>
              <a:t>ТОЛЬКО</a:t>
            </a:r>
            <a:r>
              <a:rPr lang="ru-RU" b="1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ru-RU" b="0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у родителей, имеющих российское гражданство на момент появления ребенка, который является гражданином РФ по рождению.</a:t>
            </a:r>
          </a:p>
          <a:p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У</a:t>
            </a:r>
            <a:r>
              <a:rPr lang="ru-RU" b="0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величен </a:t>
            </a:r>
            <a:r>
              <a:rPr lang="ru-RU" b="1" i="0" dirty="0">
                <a:solidFill>
                  <a:srgbClr val="FF0000"/>
                </a:solidFill>
                <a:effectLst/>
                <a:latin typeface="Georgia" panose="02040502050405020303" pitchFamily="18" charset="0"/>
              </a:rPr>
              <a:t>ПЕРИОД</a:t>
            </a:r>
            <a:r>
              <a:rPr lang="ru-RU" b="0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, в течение которого можно обратиться за выплатой из маткапитала и получить деньги за все время с момента рождения ребенка (с 3 до 6 месяцев)</a:t>
            </a:r>
          </a:p>
          <a:p>
            <a:r>
              <a:rPr lang="ru-RU" b="0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Направить маткапитал на </a:t>
            </a:r>
            <a:r>
              <a:rPr lang="ru-RU" b="1" i="0" dirty="0">
                <a:solidFill>
                  <a:srgbClr val="FF0000"/>
                </a:solidFill>
                <a:effectLst/>
                <a:latin typeface="Georgia" panose="02040502050405020303" pitchFamily="18" charset="0"/>
              </a:rPr>
              <a:t>РЕКОНСТРУКЦИЮ</a:t>
            </a:r>
            <a:r>
              <a:rPr lang="ru-RU" b="0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 дома блокированной застройки, площадь которого может быть увеличена в целях улучшения жилищных условий за счет проводимой разрешенным способом реконструкции</a:t>
            </a:r>
          </a:p>
          <a:p>
            <a:r>
              <a:rPr lang="ru-RU" b="0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отцы-одиночки (в т.ч. единственные усыновители) получают право направлять маткапитал на формирование </a:t>
            </a:r>
            <a:r>
              <a:rPr lang="ru-RU" b="1" i="0" dirty="0">
                <a:solidFill>
                  <a:srgbClr val="FF0000"/>
                </a:solidFill>
                <a:effectLst/>
                <a:latin typeface="Georgia" panose="02040502050405020303" pitchFamily="18" charset="0"/>
              </a:rPr>
              <a:t>НАКОПИТЕЛЬНОЙ ПЕНСИИ</a:t>
            </a:r>
            <a:r>
              <a:rPr lang="ru-RU" b="0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.</a:t>
            </a:r>
          </a:p>
          <a:p>
            <a:endParaRPr lang="ru-RU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BC0BDA7-6D08-497B-94C4-9B9A6B3BF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775D-46EB-49F3-9400-0F169D4550B1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184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D1718C-C4A2-4609-B5B8-0D1006D50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РАЗМЕР МАТКАПИТАЛА С УЧЕТОМ ИНДЕКСАЦИИ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A5AC07-9B17-4D8F-9A65-E00537EEF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200" b="1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на первого ребенка, если ребенок родился после 1 февраля 2024 года, — 630 380,04 рубля;</a:t>
            </a:r>
            <a:br>
              <a:rPr lang="ru-RU" sz="2200" b="1" dirty="0">
                <a:solidFill>
                  <a:srgbClr val="7030A0"/>
                </a:solidFill>
                <a:latin typeface="Georgia" panose="02040502050405020303" pitchFamily="18" charset="0"/>
              </a:rPr>
            </a:br>
            <a:endParaRPr lang="ru-RU" sz="2200" b="1" dirty="0">
              <a:solidFill>
                <a:srgbClr val="7030A0"/>
              </a:solidFill>
              <a:latin typeface="Georgia" panose="02040502050405020303" pitchFamily="18" charset="0"/>
            </a:endParaRPr>
          </a:p>
          <a:p>
            <a:r>
              <a:rPr lang="ru-RU" sz="2200" b="1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на второго ребенка, если на первого ребенка выплата не назначалась, — 833 024,47 рубля;</a:t>
            </a:r>
            <a:br>
              <a:rPr lang="ru-RU" sz="2200" b="1" dirty="0">
                <a:solidFill>
                  <a:srgbClr val="7030A0"/>
                </a:solidFill>
                <a:latin typeface="Georgia" panose="02040502050405020303" pitchFamily="18" charset="0"/>
              </a:rPr>
            </a:br>
            <a:endParaRPr lang="ru-RU" sz="2200" b="1" dirty="0">
              <a:solidFill>
                <a:srgbClr val="7030A0"/>
              </a:solidFill>
              <a:latin typeface="Georgia" panose="02040502050405020303" pitchFamily="18" charset="0"/>
            </a:endParaRPr>
          </a:p>
          <a:p>
            <a:r>
              <a:rPr lang="ru-RU" sz="2200" b="1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доплата на второго ребенка, если семья уже получала маткапитал на первого, — 202 643,39 рубля;</a:t>
            </a:r>
            <a:br>
              <a:rPr lang="ru-RU" sz="2200" b="1" dirty="0">
                <a:solidFill>
                  <a:srgbClr val="7030A0"/>
                </a:solidFill>
                <a:latin typeface="Georgia" panose="02040502050405020303" pitchFamily="18" charset="0"/>
              </a:rPr>
            </a:br>
            <a:endParaRPr lang="ru-RU" sz="2200" b="1" dirty="0">
              <a:solidFill>
                <a:srgbClr val="7030A0"/>
              </a:solidFill>
              <a:latin typeface="Georgia" panose="02040502050405020303" pitchFamily="18" charset="0"/>
            </a:endParaRPr>
          </a:p>
          <a:p>
            <a:r>
              <a:rPr lang="ru-RU" sz="2200" b="1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на третьего или последующего ребенка, если раньше права на маткапитал не было, — 833 024,47 рубля.</a:t>
            </a:r>
          </a:p>
          <a:p>
            <a:pPr marL="0" indent="0">
              <a:buNone/>
            </a:pPr>
            <a:endParaRPr lang="ru-RU" sz="2200" b="1" i="0" dirty="0">
              <a:solidFill>
                <a:srgbClr val="7030A0"/>
              </a:solidFill>
              <a:effectLst/>
              <a:latin typeface="Georgia" panose="02040502050405020303" pitchFamily="18" charset="0"/>
            </a:endParaRPr>
          </a:p>
          <a:p>
            <a:r>
              <a:rPr lang="ru-RU" sz="2200" b="1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неизрасходованная часть маткапитала до 1 февраля подлежит индексации.</a:t>
            </a:r>
            <a:endParaRPr lang="ru-RU" sz="2200" b="1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0BF9867-D239-439C-B589-6EA28D3C0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775D-46EB-49F3-9400-0F169D4550B1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5312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404664"/>
            <a:ext cx="10945216" cy="115212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РЕГИОНАЛЬНЫЕ СОЦИАЛЬНЫЕ ВЫПЛАТЫ </a:t>
            </a:r>
            <a:br>
              <a:rPr lang="ru-RU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ru-RU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(г. Москва)</a:t>
            </a:r>
          </a:p>
        </p:txBody>
      </p:sp>
      <p:sp>
        <p:nvSpPr>
          <p:cNvPr id="32771" name="Rectangle 1"/>
          <p:cNvSpPr>
            <a:spLocks noGrp="1" noChangeArrowheads="1"/>
          </p:cNvSpPr>
          <p:nvPr>
            <p:ph sz="quarter" idx="1"/>
          </p:nvPr>
        </p:nvSpPr>
        <p:spPr>
          <a:xfrm>
            <a:off x="407368" y="2561283"/>
            <a:ext cx="11089232" cy="2267247"/>
          </a:xfrm>
          <a:solidFill>
            <a:srgbClr val="FFFFFF"/>
          </a:solidFill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126960" rIns="91440" bIns="45720" rtlCol="0" anchor="ctr">
            <a:spAutoFit/>
          </a:bodyPr>
          <a:lstStyle/>
          <a:p>
            <a:pPr marL="0" indent="342900" algn="just">
              <a:spcBef>
                <a:spcPct val="0"/>
              </a:spcBef>
              <a:buNone/>
            </a:pPr>
            <a:r>
              <a:rPr lang="ru-RU" sz="3400" b="1" dirty="0">
                <a:solidFill>
                  <a:srgbClr val="7030A0"/>
                </a:solidFill>
                <a:latin typeface="Georgia" panose="02040502050405020303" pitchFamily="18" charset="0"/>
              </a:rPr>
              <a:t>Постановление Правительства г. Москвы от 5 декабря 2023 г. № 2378-ПП «Об установлении размеров отдельных социальных и иных выплат на 2024 год</a:t>
            </a:r>
            <a:endParaRPr lang="ru-RU" altLang="ru-RU" sz="3400" b="1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1919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Категории выплат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28800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 </a:t>
            </a:r>
            <a:endParaRPr lang="ru-RU" b="1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775D-46EB-49F3-9400-0F169D4550B1}" type="slidenum">
              <a:rPr lang="ru-RU" smtClean="0"/>
              <a:pPr/>
              <a:t>24</a:t>
            </a:fld>
            <a:endParaRPr lang="ru-RU"/>
          </a:p>
        </p:txBody>
      </p:sp>
      <p:graphicFrame>
        <p:nvGraphicFramePr>
          <p:cNvPr id="5" name="Схема 4"/>
          <p:cNvGraphicFramePr/>
          <p:nvPr/>
        </p:nvGraphicFramePr>
        <p:xfrm>
          <a:off x="479376" y="1196752"/>
          <a:ext cx="1108923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4288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i="1" dirty="0">
                <a:solidFill>
                  <a:srgbClr val="7030A0"/>
                </a:solidFill>
                <a:latin typeface="Georgia" panose="02040502050405020303" pitchFamily="18" charset="0"/>
              </a:rPr>
              <a:t>СОЦИАЛЬНЫЕ ВЫЧЕТЫ</a:t>
            </a:r>
            <a:endParaRPr lang="ru-RU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775D-46EB-49F3-9400-0F169D4550B1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6366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404663"/>
            <a:ext cx="11017224" cy="851049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000" b="1" dirty="0">
                <a:solidFill>
                  <a:srgbClr val="0070C0"/>
                </a:solidFill>
                <a:effectLst/>
                <a:latin typeface="Georgia" panose="02040502050405020303" pitchFamily="18" charset="0"/>
              </a:rPr>
              <a:t>Налог на доходы физических лиц (НДФЛ)</a:t>
            </a:r>
            <a:endParaRPr lang="ru-RU" sz="40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823" y="1700808"/>
            <a:ext cx="10873208" cy="45307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sz="4600" b="1" dirty="0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Налоговая база </a:t>
            </a:r>
            <a:r>
              <a:rPr lang="ru-RU" sz="4600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денежное и натуральное выражение доходов физлиц</a:t>
            </a:r>
          </a:p>
          <a:p>
            <a:pPr marL="0" indent="0">
              <a:buNone/>
              <a:defRPr/>
            </a:pPr>
            <a:r>
              <a:rPr lang="ru-RU" sz="4600" b="1" dirty="0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Плательщики </a:t>
            </a:r>
            <a:r>
              <a:rPr lang="ru-RU" sz="4600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– физлица, получающие доходы</a:t>
            </a:r>
          </a:p>
          <a:p>
            <a:pPr marL="0" indent="0">
              <a:buNone/>
              <a:defRPr/>
            </a:pPr>
            <a:endParaRPr lang="ru-RU" sz="4600" b="1" dirty="0">
              <a:solidFill>
                <a:srgbClr val="7030A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6491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5675" y="404663"/>
            <a:ext cx="7772400" cy="851049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Плательщики НДФЛ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384" y="1196976"/>
            <a:ext cx="10945216" cy="518435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Налоговые резиденты:</a:t>
            </a:r>
          </a:p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-граждане РФ;</a:t>
            </a:r>
          </a:p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Иностранные граждане, находившиеся на территории РФ от 90 до 182 дней в течении 2022г.</a:t>
            </a:r>
          </a:p>
          <a:p>
            <a:pPr marL="0" indent="0"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Налоговые нерезиденты: </a:t>
            </a:r>
          </a:p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Иностранные граждане, находившиеся на территории РФ менее 90-182 дней в течении 2022г.</a:t>
            </a:r>
          </a:p>
        </p:txBody>
      </p:sp>
    </p:spTree>
    <p:extLst>
      <p:ext uri="{BB962C8B-B14F-4D97-AF65-F5344CB8AC3E}">
        <p14:creationId xmlns:p14="http://schemas.microsoft.com/office/powerpoint/2010/main" val="29992695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5675" y="476671"/>
            <a:ext cx="7772400" cy="779041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Ставки НДФЛ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392" y="1196976"/>
            <a:ext cx="10945216" cy="525636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Налоговые резиденты</a:t>
            </a:r>
          </a:p>
          <a:p>
            <a:pPr marL="0" indent="0">
              <a:buNone/>
              <a:defRPr/>
            </a:pPr>
            <a:r>
              <a:rPr lang="ru-RU" b="1" dirty="0">
                <a:solidFill>
                  <a:schemeClr val="accent6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13%</a:t>
            </a:r>
          </a:p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Пример: 134 023 руб. средняя зарплата в Москве за октябрь 2023 года</a:t>
            </a:r>
          </a:p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НДФЛ </a:t>
            </a:r>
          </a:p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134 023 *0,13=17 422,99 руб.</a:t>
            </a:r>
          </a:p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Зарплата «на руки» </a:t>
            </a:r>
          </a:p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134 023 -17 422,99=116 600,01 руб.</a:t>
            </a:r>
          </a:p>
          <a:p>
            <a:pPr marL="0" indent="0">
              <a:buNone/>
              <a:defRPr/>
            </a:pPr>
            <a:endParaRPr lang="ru-RU" b="1" dirty="0">
              <a:solidFill>
                <a:srgbClr val="7030A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9587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476671"/>
            <a:ext cx="10945216" cy="779041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Ставки НДФЛ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384" y="1196976"/>
            <a:ext cx="10945216" cy="518435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b="1" dirty="0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Налоговые нерезиденты</a:t>
            </a:r>
          </a:p>
          <a:p>
            <a:pPr marL="0" indent="0">
              <a:buNone/>
              <a:defRPr/>
            </a:pPr>
            <a:r>
              <a:rPr lang="ru-RU" b="1" dirty="0">
                <a:solidFill>
                  <a:schemeClr val="accent6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30%</a:t>
            </a:r>
          </a:p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Пример: 134 023 руб. средняя зарплата в Москве за октябрь 2023 года</a:t>
            </a:r>
          </a:p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НДФЛ </a:t>
            </a:r>
          </a:p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134 023 *0,3=40 206,9 руб.</a:t>
            </a:r>
          </a:p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Зарплата «на руки» </a:t>
            </a:r>
          </a:p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134 023 - 40 206,9= 93 816,1 руб.</a:t>
            </a:r>
          </a:p>
          <a:p>
            <a:pPr marL="0" indent="0">
              <a:buNone/>
              <a:defRPr/>
            </a:pPr>
            <a:endParaRPr lang="ru-RU" b="1" dirty="0">
              <a:solidFill>
                <a:srgbClr val="7030A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330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368" y="274638"/>
            <a:ext cx="11233248" cy="4873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Динамика социальных выплат, </a:t>
            </a:r>
            <a:r>
              <a:rPr lang="ru-RU" sz="3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млрд.руб</a:t>
            </a:r>
            <a:r>
              <a:rPr lang="ru-RU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1124744"/>
            <a:ext cx="10729192" cy="525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7784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>
                <a:solidFill>
                  <a:srgbClr val="0070C0"/>
                </a:solidFill>
                <a:effectLst/>
                <a:latin typeface="Georgia" panose="02040502050405020303" pitchFamily="18" charset="0"/>
              </a:rPr>
              <a:t>Освобождаются от уплаты НДФЛ:</a:t>
            </a:r>
            <a:endParaRPr lang="ru-RU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41476"/>
            <a:ext cx="9372600" cy="4454525"/>
          </a:xfrm>
        </p:spPr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ru-RU" sz="2600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Социальные пособия, выплаты, стипендии и пенсии;</a:t>
            </a:r>
          </a:p>
          <a:p>
            <a:pPr eaLnBrk="1" hangingPunct="1">
              <a:buFontTx/>
              <a:buChar char="-"/>
              <a:defRPr/>
            </a:pPr>
            <a:r>
              <a:rPr lang="ru-RU" sz="2600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Получаемые алименты</a:t>
            </a:r>
          </a:p>
          <a:p>
            <a:pPr eaLnBrk="1" hangingPunct="1">
              <a:buFontTx/>
              <a:buChar char="-"/>
              <a:defRPr/>
            </a:pPr>
            <a:r>
              <a:rPr lang="ru-RU" sz="2600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Единовременные выплаты (например, при рождении ребенка)</a:t>
            </a:r>
          </a:p>
          <a:p>
            <a:pPr eaLnBrk="1" hangingPunct="1">
              <a:buFontTx/>
              <a:buChar char="-"/>
              <a:defRPr/>
            </a:pPr>
            <a:r>
              <a:rPr lang="ru-RU" sz="2600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Наследство</a:t>
            </a:r>
          </a:p>
          <a:p>
            <a:pPr eaLnBrk="1" hangingPunct="1">
              <a:buFontTx/>
              <a:buChar char="-"/>
              <a:defRPr/>
            </a:pPr>
            <a:r>
              <a:rPr lang="ru-RU" sz="2600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Оплата обучения</a:t>
            </a:r>
          </a:p>
          <a:p>
            <a:pPr eaLnBrk="1" hangingPunct="1">
              <a:buFontTx/>
              <a:buChar char="-"/>
              <a:defRPr/>
            </a:pPr>
            <a:r>
              <a:rPr lang="ru-RU" sz="2600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Прочие доходы</a:t>
            </a:r>
          </a:p>
          <a:p>
            <a:pPr eaLnBrk="1" hangingPunct="1">
              <a:buFontTx/>
              <a:buChar char="-"/>
              <a:defRPr/>
            </a:pPr>
            <a:endParaRPr lang="ru-RU" sz="2600" b="1" dirty="0">
              <a:solidFill>
                <a:srgbClr val="7030A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1664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>
                <a:solidFill>
                  <a:srgbClr val="0070C0"/>
                </a:solidFill>
                <a:effectLst/>
                <a:latin typeface="Georgia" panose="02040502050405020303" pitchFamily="18" charset="0"/>
              </a:rPr>
              <a:t>Освобождаются от уплаты НДФЛ:</a:t>
            </a:r>
            <a:endParaRPr lang="ru-RU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41476"/>
            <a:ext cx="10742984" cy="44545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sz="2600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гранты (безвозмездная помощь), предоставленная для поддержки науки и образования, культуры и искусства в РФ международными, иностранными и (или) российскими организациями по перечням таких организаций, утверждаемым Правительством РФ;</a:t>
            </a:r>
          </a:p>
          <a:p>
            <a:pPr marL="0" indent="0">
              <a:buNone/>
              <a:defRPr/>
            </a:pPr>
            <a:r>
              <a:rPr lang="ru-RU" sz="2600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международные, иностранные или российские премии за выдающиеся достижения в области науки и техники, образования, культуры, литературы и искусства, туризма, средств массовой информации по перечню премий, утверждаемому Правительством РФ.</a:t>
            </a:r>
          </a:p>
        </p:txBody>
      </p:sp>
    </p:spTree>
    <p:extLst>
      <p:ext uri="{BB962C8B-B14F-4D97-AF65-F5344CB8AC3E}">
        <p14:creationId xmlns:p14="http://schemas.microsoft.com/office/powerpoint/2010/main" val="37613973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>
                <a:solidFill>
                  <a:srgbClr val="0070C0"/>
                </a:solidFill>
                <a:effectLst/>
                <a:latin typeface="Georgia" panose="02040502050405020303" pitchFamily="18" charset="0"/>
              </a:rPr>
              <a:t>Освобождаются от уплаты НДФЛ:</a:t>
            </a:r>
            <a:endParaRPr lang="ru-RU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41476"/>
            <a:ext cx="10670976" cy="4454525"/>
          </a:xfrm>
        </p:spPr>
        <p:txBody>
          <a:bodyPr/>
          <a:lstStyle/>
          <a:p>
            <a:pPr marL="0" indent="342900" algn="just">
              <a:spcBef>
                <a:spcPct val="0"/>
              </a:spcBef>
              <a:buNone/>
              <a:defRPr/>
            </a:pPr>
            <a:r>
              <a:rPr lang="ru-RU" altLang="ru-RU" sz="2500" b="1" dirty="0">
                <a:solidFill>
                  <a:srgbClr val="7030A0"/>
                </a:solidFill>
                <a:latin typeface="Georgia" panose="02040502050405020303" pitchFamily="18" charset="0"/>
              </a:rPr>
              <a:t>-призы, полученные спортсменами, в том числе спортсменами-инвалидами, за призовые места на следующих спортивных соревнованиях:</a:t>
            </a:r>
          </a:p>
          <a:p>
            <a:pPr marL="0" indent="342900" algn="just">
              <a:spcBef>
                <a:spcPct val="0"/>
              </a:spcBef>
              <a:buNone/>
              <a:defRPr/>
            </a:pPr>
            <a:r>
              <a:rPr lang="ru-RU" altLang="ru-RU" sz="2500" b="1" dirty="0">
                <a:solidFill>
                  <a:srgbClr val="7030A0"/>
                </a:solidFill>
                <a:latin typeface="Georgia" panose="02040502050405020303" pitchFamily="18" charset="0"/>
              </a:rPr>
              <a:t>- Олимпийских, Паралимпийских и </a:t>
            </a:r>
            <a:r>
              <a:rPr lang="ru-RU" altLang="ru-RU" sz="2500" b="1" dirty="0" err="1">
                <a:solidFill>
                  <a:srgbClr val="7030A0"/>
                </a:solidFill>
                <a:latin typeface="Georgia" panose="02040502050405020303" pitchFamily="18" charset="0"/>
              </a:rPr>
              <a:t>Сурдлимпийских</a:t>
            </a:r>
            <a:r>
              <a:rPr lang="ru-RU" altLang="ru-RU" sz="2500" b="1" dirty="0">
                <a:solidFill>
                  <a:srgbClr val="7030A0"/>
                </a:solidFill>
                <a:latin typeface="Georgia" panose="02040502050405020303" pitchFamily="18" charset="0"/>
              </a:rPr>
              <a:t> играх, Всемирных шахматных олимпиадах, чемпионатах и кубках мира и Европы от официальных организаторов или на основании решений органов государственной власти и органов местного самоуправления за счет средств соответствующих бюджетов;</a:t>
            </a:r>
          </a:p>
          <a:p>
            <a:pPr marL="0" indent="342900" algn="just">
              <a:spcBef>
                <a:spcPct val="0"/>
              </a:spcBef>
              <a:buNone/>
              <a:defRPr/>
            </a:pPr>
            <a:r>
              <a:rPr lang="ru-RU" altLang="ru-RU" sz="2500" b="1" dirty="0">
                <a:solidFill>
                  <a:srgbClr val="7030A0"/>
                </a:solidFill>
                <a:latin typeface="Georgia" panose="02040502050405020303" pitchFamily="18" charset="0"/>
              </a:rPr>
              <a:t>- чемпионатах, первенствах и кубках РФ от официальных организаторов;</a:t>
            </a:r>
          </a:p>
          <a:p>
            <a:pPr marL="0" indent="0">
              <a:buNone/>
              <a:defRPr/>
            </a:pPr>
            <a:endParaRPr lang="ru-RU" sz="2500" b="1" dirty="0">
              <a:solidFill>
                <a:srgbClr val="7030A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0547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>
                <a:solidFill>
                  <a:srgbClr val="0070C0"/>
                </a:solidFill>
                <a:effectLst/>
                <a:latin typeface="Georgia" panose="02040502050405020303" pitchFamily="18" charset="0"/>
              </a:rPr>
              <a:t>Налоговые вычеты</a:t>
            </a:r>
            <a:endParaRPr lang="ru-RU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376" y="1641476"/>
            <a:ext cx="9502824" cy="4454525"/>
          </a:xfrm>
        </p:spPr>
        <p:txBody>
          <a:bodyPr/>
          <a:lstStyle/>
          <a:p>
            <a:pPr marL="457200" indent="-457200" algn="ctr">
              <a:buFont typeface="+mj-lt"/>
              <a:buAutoNum type="arabicPeriod"/>
              <a:defRPr/>
            </a:pPr>
            <a:r>
              <a:rPr lang="ru-RU" sz="4000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Стандартные</a:t>
            </a:r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ru-RU" sz="4000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Социальные</a:t>
            </a:r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ru-RU" sz="4000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Имущественные</a:t>
            </a:r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ru-RU" sz="4000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Инвестиционные</a:t>
            </a:r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ru-RU" sz="4000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Профессиональные</a:t>
            </a:r>
          </a:p>
        </p:txBody>
      </p:sp>
    </p:spTree>
    <p:extLst>
      <p:ext uri="{BB962C8B-B14F-4D97-AF65-F5344CB8AC3E}">
        <p14:creationId xmlns:p14="http://schemas.microsoft.com/office/powerpoint/2010/main" val="13496807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1524000" y="548680"/>
            <a:ext cx="914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  <a:latin typeface="Georgia" panose="02040502050405020303" pitchFamily="18" charset="0"/>
              </a:rPr>
              <a:t>СТАНДАРТНЫЕ ВЫЧЕТЫ В МЕСЯЦ</a:t>
            </a:r>
          </a:p>
        </p:txBody>
      </p:sp>
      <p:sp>
        <p:nvSpPr>
          <p:cNvPr id="13315" name="Прямоугольник 2"/>
          <p:cNvSpPr>
            <a:spLocks noChangeArrowheads="1"/>
          </p:cNvSpPr>
          <p:nvPr/>
        </p:nvSpPr>
        <p:spPr bwMode="auto">
          <a:xfrm>
            <a:off x="767408" y="1350963"/>
            <a:ext cx="990059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4000" b="1" dirty="0">
                <a:solidFill>
                  <a:srgbClr val="7030A0"/>
                </a:solidFill>
                <a:latin typeface="Georgia" panose="02040502050405020303" pitchFamily="18" charset="0"/>
              </a:rPr>
              <a:t> Первый и второй ребенок </a:t>
            </a:r>
            <a:r>
              <a:rPr lang="ru-RU" sz="4000" b="1">
                <a:solidFill>
                  <a:srgbClr val="7030A0"/>
                </a:solidFill>
                <a:latin typeface="Georgia" panose="02040502050405020303" pitchFamily="18" charset="0"/>
              </a:rPr>
              <a:t>– </a:t>
            </a:r>
            <a:r>
              <a:rPr lang="ru-RU" sz="4000" b="1">
                <a:solidFill>
                  <a:srgbClr val="00B0F0"/>
                </a:solidFill>
                <a:latin typeface="Georgia" panose="02040502050405020303" pitchFamily="18" charset="0"/>
              </a:rPr>
              <a:t>1 400 </a:t>
            </a:r>
            <a:r>
              <a:rPr lang="ru-RU" sz="4000" b="1" dirty="0">
                <a:solidFill>
                  <a:srgbClr val="00B0F0"/>
                </a:solidFill>
                <a:latin typeface="Georgia" panose="02040502050405020303" pitchFamily="18" charset="0"/>
              </a:rPr>
              <a:t>руб.</a:t>
            </a:r>
          </a:p>
          <a:p>
            <a:pPr algn="just">
              <a:defRPr/>
            </a:pPr>
            <a:r>
              <a:rPr lang="ru-RU" sz="4000" b="1" dirty="0">
                <a:solidFill>
                  <a:srgbClr val="7030A0"/>
                </a:solidFill>
                <a:latin typeface="Georgia" panose="02040502050405020303" pitchFamily="18" charset="0"/>
              </a:rPr>
              <a:t>Третий и каждый следующий ребенок – </a:t>
            </a:r>
            <a:r>
              <a:rPr lang="ru-RU" sz="4000" b="1" dirty="0">
                <a:solidFill>
                  <a:srgbClr val="00B0F0"/>
                </a:solidFill>
                <a:latin typeface="Georgia" panose="02040502050405020303" pitchFamily="18" charset="0"/>
              </a:rPr>
              <a:t>3000 руб.</a:t>
            </a:r>
          </a:p>
          <a:p>
            <a:pPr algn="just">
              <a:defRPr/>
            </a:pPr>
            <a:r>
              <a:rPr lang="ru-RU" sz="4000" b="1" dirty="0">
                <a:solidFill>
                  <a:srgbClr val="7030A0"/>
                </a:solidFill>
                <a:latin typeface="Georgia" panose="02040502050405020303" pitchFamily="18" charset="0"/>
              </a:rPr>
              <a:t>Ребенок-инвалид до 18 лет,  учащийся-инвалид  I  или  II группы до 24 лет </a:t>
            </a:r>
            <a:r>
              <a:rPr lang="ru-RU" sz="4000" b="1">
                <a:solidFill>
                  <a:srgbClr val="7030A0"/>
                </a:solidFill>
                <a:latin typeface="Georgia" panose="02040502050405020303" pitchFamily="18" charset="0"/>
              </a:rPr>
              <a:t>– </a:t>
            </a:r>
            <a:r>
              <a:rPr lang="ru-RU" sz="4000" b="1">
                <a:solidFill>
                  <a:srgbClr val="00B0F0"/>
                </a:solidFill>
                <a:latin typeface="Georgia" panose="02040502050405020303" pitchFamily="18" charset="0"/>
              </a:rPr>
              <a:t>12 000 </a:t>
            </a:r>
            <a:r>
              <a:rPr lang="ru-RU" sz="4000" b="1" dirty="0">
                <a:solidFill>
                  <a:srgbClr val="00B0F0"/>
                </a:solidFill>
                <a:latin typeface="Georgia" panose="02040502050405020303" pitchFamily="18" charset="0"/>
              </a:rPr>
              <a:t>руб. </a:t>
            </a:r>
            <a:r>
              <a:rPr lang="ru-RU" sz="4000" b="1" dirty="0">
                <a:solidFill>
                  <a:srgbClr val="7030A0"/>
                </a:solidFill>
                <a:latin typeface="Georgia" panose="02040502050405020303" pitchFamily="18" charset="0"/>
              </a:rPr>
              <a:t>(опекуны и попечители </a:t>
            </a:r>
            <a:r>
              <a:rPr lang="ru-RU" sz="4000" b="1" dirty="0">
                <a:solidFill>
                  <a:srgbClr val="00B0F0"/>
                </a:solidFill>
                <a:latin typeface="Georgia" panose="02040502050405020303" pitchFamily="18" charset="0"/>
              </a:rPr>
              <a:t>6 000 руб.</a:t>
            </a:r>
            <a:r>
              <a:rPr lang="ru-RU" sz="4000" b="1" dirty="0">
                <a:solidFill>
                  <a:srgbClr val="7030A0"/>
                </a:solidFill>
                <a:latin typeface="Georgia" panose="02040502050405020303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626055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407368" y="273745"/>
            <a:ext cx="1101722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  <a:latin typeface="Georgia" panose="02040502050405020303" pitchFamily="18" charset="0"/>
              </a:rPr>
              <a:t>ДВОЙНОЙ РАЗМЕР СТАНДАРТНЫХ ВЫЧЕТОВ В МЕСЯЦ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4DBAD695-5059-4F38-B1BC-1730AE52DE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2021289"/>
              </p:ext>
            </p:extLst>
          </p:nvPr>
        </p:nvGraphicFramePr>
        <p:xfrm>
          <a:off x="785178" y="1350963"/>
          <a:ext cx="1027937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23310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407368" y="273745"/>
            <a:ext cx="110172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  <a:latin typeface="Georgia" panose="02040502050405020303" pitchFamily="18" charset="0"/>
              </a:rPr>
              <a:t>ПЕРИОД ДЕЙСТВИЯ СТАНДАРТНЫХ ВЫЧЕТОВ 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FCDF3B65-57F6-4A91-BB73-0EE7C863D6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9149916"/>
              </p:ext>
            </p:extLst>
          </p:nvPr>
        </p:nvGraphicFramePr>
        <p:xfrm>
          <a:off x="407368" y="2276872"/>
          <a:ext cx="11017224" cy="3861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69040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407368" y="273745"/>
            <a:ext cx="1101722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  <a:latin typeface="Georgia" panose="02040502050405020303" pitchFamily="18" charset="0"/>
              </a:rPr>
              <a:t>УСЛОВИЯ ПРЕДОСТАВЛЕНИЯ СТАНДАРТНЫХ ВЫЧЕТОВ 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3440F79C-B12B-477C-AB12-406E7E4001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3237736"/>
              </p:ext>
            </p:extLst>
          </p:nvPr>
        </p:nvGraphicFramePr>
        <p:xfrm>
          <a:off x="407368" y="1628800"/>
          <a:ext cx="11161240" cy="4955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06647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9800" y="371896"/>
            <a:ext cx="7772400" cy="779041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</a:rPr>
              <a:t>ПРИМЕР РАСЧЕТА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5400" y="1196975"/>
            <a:ext cx="10801200" cy="532765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Ставка НДФЛ 13%</a:t>
            </a:r>
          </a:p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У работника 1 ребенок</a:t>
            </a:r>
          </a:p>
          <a:p>
            <a:pPr marL="0" indent="0">
              <a:buNone/>
              <a:defRPr/>
            </a:pPr>
            <a:r>
              <a:rPr lang="ru-RU" b="1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(115 293,8 -</a:t>
            </a:r>
            <a:r>
              <a:rPr lang="ru-RU" b="1" dirty="0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1 400)*0,13 </a:t>
            </a:r>
            <a:r>
              <a:rPr lang="ru-RU" b="1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= 14 806,19 </a:t>
            </a:r>
            <a:r>
              <a:rPr lang="ru-RU" b="1" dirty="0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руб.</a:t>
            </a:r>
          </a:p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У работника 2 ребенка</a:t>
            </a:r>
          </a:p>
          <a:p>
            <a:pPr marL="0" indent="0">
              <a:buNone/>
              <a:defRPr/>
            </a:pPr>
            <a:r>
              <a:rPr lang="ru-RU" b="1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(115 293,8 -</a:t>
            </a:r>
            <a:r>
              <a:rPr lang="ru-RU" b="1" dirty="0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1 400*2)*0,13 </a:t>
            </a:r>
            <a:r>
              <a:rPr lang="ru-RU" b="1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= 14 624,19 </a:t>
            </a:r>
            <a:r>
              <a:rPr lang="ru-RU" b="1" dirty="0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руб.</a:t>
            </a:r>
          </a:p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У работника 3 детей</a:t>
            </a:r>
          </a:p>
          <a:p>
            <a:pPr marL="0" indent="0">
              <a:buNone/>
              <a:defRPr/>
            </a:pPr>
            <a:r>
              <a:rPr lang="ru-RU" b="1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(115 293,8 -</a:t>
            </a:r>
            <a:r>
              <a:rPr lang="ru-RU" b="1" dirty="0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1 400*2-3000)*0,13 </a:t>
            </a:r>
            <a:r>
              <a:rPr lang="ru-RU" b="1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= 14 234,19 </a:t>
            </a:r>
            <a:r>
              <a:rPr lang="ru-RU" b="1" dirty="0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руб.</a:t>
            </a:r>
          </a:p>
          <a:p>
            <a:pPr marL="0" indent="0">
              <a:buNone/>
              <a:defRPr/>
            </a:pPr>
            <a:endParaRPr lang="ru-RU" b="1" dirty="0">
              <a:solidFill>
                <a:srgbClr val="7030A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ru-RU" b="1" dirty="0">
              <a:solidFill>
                <a:srgbClr val="7030A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ru-RU" b="1" dirty="0">
              <a:solidFill>
                <a:srgbClr val="7030A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ru-RU" b="1" dirty="0">
              <a:solidFill>
                <a:srgbClr val="7030A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76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9800" y="260648"/>
            <a:ext cx="7772400" cy="779041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</a:rPr>
              <a:t>ПРИМЕР РАСЧЕТА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392" y="1196975"/>
            <a:ext cx="10945216" cy="4896321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ru-RU" sz="3600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Ставка НДФЛ 13%</a:t>
            </a:r>
          </a:p>
          <a:p>
            <a:pPr marL="0" indent="0">
              <a:buNone/>
              <a:defRPr/>
            </a:pPr>
            <a:r>
              <a:rPr lang="ru-RU" sz="3600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У работника 1 ребенок-инвалид</a:t>
            </a:r>
          </a:p>
          <a:p>
            <a:pPr marL="0" indent="0">
              <a:buNone/>
              <a:defRPr/>
            </a:pPr>
            <a:r>
              <a:rPr lang="en-US" sz="3600" b="1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(</a:t>
            </a:r>
            <a:r>
              <a:rPr lang="ru-RU" sz="3600" b="1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115 293,8 </a:t>
            </a:r>
            <a:r>
              <a:rPr lang="en-US" sz="3600" b="1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</a:t>
            </a:r>
            <a:r>
              <a:rPr lang="ru-RU" sz="3600" b="1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n-US" sz="3600" b="1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12 </a:t>
            </a:r>
            <a:r>
              <a:rPr lang="en-US" sz="3600" b="1" dirty="0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000)*</a:t>
            </a:r>
            <a:r>
              <a:rPr lang="en-US" sz="3600" b="1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0</a:t>
            </a:r>
            <a:r>
              <a:rPr lang="ru-RU" sz="3600" b="1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,13=13 428,19 руб.</a:t>
            </a:r>
            <a:endParaRPr lang="ru-RU" sz="3600" b="1" dirty="0">
              <a:solidFill>
                <a:srgbClr val="00B0F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3600" b="1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115 293,8 - 13 428,19=101 865,61 руб.</a:t>
            </a:r>
            <a:endParaRPr lang="ru-RU" sz="3600" b="1" dirty="0">
              <a:solidFill>
                <a:srgbClr val="00B0F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3600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У работника 1 ребенок-инвалид на попечении</a:t>
            </a:r>
          </a:p>
          <a:p>
            <a:pPr marL="0" indent="0">
              <a:buNone/>
              <a:defRPr/>
            </a:pPr>
            <a:r>
              <a:rPr lang="ru-RU" sz="3600" b="1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(115 293,8 </a:t>
            </a:r>
            <a:r>
              <a:rPr lang="ru-RU" sz="3600" b="1" dirty="0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– 6000</a:t>
            </a:r>
            <a:r>
              <a:rPr lang="ru-RU" sz="3600" b="1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)*0,13=14 208,19 руб.</a:t>
            </a:r>
            <a:endParaRPr lang="ru-RU" sz="3600" b="1" dirty="0">
              <a:solidFill>
                <a:srgbClr val="00B0F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3600" b="1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115 293,8 – 14 208,19=101 085,61 руб.</a:t>
            </a:r>
            <a:endParaRPr lang="ru-RU" sz="3600" b="1" dirty="0">
              <a:solidFill>
                <a:srgbClr val="00B0F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ru-RU" sz="4000" b="1" dirty="0">
              <a:solidFill>
                <a:srgbClr val="7030A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ru-RU" sz="4000" b="1" dirty="0">
              <a:solidFill>
                <a:srgbClr val="7030A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ru-RU" sz="4000" b="1" dirty="0">
              <a:solidFill>
                <a:srgbClr val="7030A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ru-RU" sz="4000" b="1" dirty="0">
              <a:solidFill>
                <a:srgbClr val="7030A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ru-RU" sz="4000" b="1" dirty="0">
              <a:solidFill>
                <a:srgbClr val="7030A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695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1384" y="404664"/>
            <a:ext cx="5386917" cy="639762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Удельный вес социальных выплат в общем объеме доходов населения России, %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40016" y="404664"/>
            <a:ext cx="5389033" cy="639762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Удельный вес оплаты труда наемных работников в общем объеме доходов населения России, %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775D-46EB-49F3-9400-0F169D4550B1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84" y="1052736"/>
            <a:ext cx="5328591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016" y="1124745"/>
            <a:ext cx="5328592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0406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СОЦИАЛЬНЫЕ ВЫЧЕТЫ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AB519AD3-8CFC-412F-8EB0-51337AE17D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6262722"/>
              </p:ext>
            </p:extLst>
          </p:nvPr>
        </p:nvGraphicFramePr>
        <p:xfrm>
          <a:off x="609600" y="1124744"/>
          <a:ext cx="10972800" cy="5458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41800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400" b="1" dirty="0">
                <a:solidFill>
                  <a:srgbClr val="0070C0"/>
                </a:solidFill>
                <a:latin typeface="Georgia" panose="02040502050405020303" pitchFamily="18" charset="0"/>
              </a:rPr>
              <a:t>БЛАГОТВОРИТЕЛЬНЫЕ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 ВЫЧЕТЫ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BCF7A07D-9E69-4544-9790-1EFAA5569D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277209"/>
              </p:ext>
            </p:extLst>
          </p:nvPr>
        </p:nvGraphicFramePr>
        <p:xfrm>
          <a:off x="609600" y="1196752"/>
          <a:ext cx="10972800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38174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400" b="1" dirty="0">
                <a:solidFill>
                  <a:srgbClr val="0070C0"/>
                </a:solidFill>
                <a:latin typeface="Georgia" panose="02040502050405020303" pitchFamily="18" charset="0"/>
              </a:rPr>
              <a:t>БЛАГОТВОРИТЕЛЬНЫЕ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 ВЫЧЕТЫ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C1DB652-83B1-4EB8-9EE4-9DDD35810E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3029425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76211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СОЦИАЛЬНЫЕ ВЫЧЕТЫ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AB519AD3-8CFC-412F-8EB0-51337AE17D1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124744"/>
          <a:ext cx="10972800" cy="5458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14820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400" b="1" dirty="0">
                <a:solidFill>
                  <a:srgbClr val="0070C0"/>
                </a:solidFill>
                <a:latin typeface="Georgia" panose="02040502050405020303" pitchFamily="18" charset="0"/>
              </a:rPr>
              <a:t>ОБРАЗОВАТЕЛЬНЫЕ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 ВЫЧЕТЫ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AB519AD3-8CFC-412F-8EB0-51337AE17D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509772"/>
              </p:ext>
            </p:extLst>
          </p:nvPr>
        </p:nvGraphicFramePr>
        <p:xfrm>
          <a:off x="609600" y="1124744"/>
          <a:ext cx="10972800" cy="5458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6225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400" b="1" dirty="0">
                <a:solidFill>
                  <a:srgbClr val="0070C0"/>
                </a:solidFill>
                <a:latin typeface="Georgia" panose="02040502050405020303" pitchFamily="18" charset="0"/>
              </a:rPr>
              <a:t>ОБРАЗОВАТЕЛЬНЫЕ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 ВЫЧЕТЫ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5043863-A932-4E99-9C74-0ECB40B2B4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0260039"/>
              </p:ext>
            </p:extLst>
          </p:nvPr>
        </p:nvGraphicFramePr>
        <p:xfrm>
          <a:off x="609600" y="16288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19399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400" b="1" dirty="0">
                <a:solidFill>
                  <a:srgbClr val="0070C0"/>
                </a:solidFill>
                <a:latin typeface="Georgia" panose="02040502050405020303" pitchFamily="18" charset="0"/>
              </a:rPr>
              <a:t>ОБРАЗОВАТЕЛЬНЫЕ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 ВЫЧЕТЫ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41476"/>
            <a:ext cx="10972800" cy="4454525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ru-RU" sz="3400" b="1" dirty="0">
                <a:solidFill>
                  <a:srgbClr val="00B0F0"/>
                </a:solidFill>
                <a:latin typeface="Georgia" panose="02040502050405020303" pitchFamily="18" charset="0"/>
              </a:rPr>
              <a:t>Вычет не применяется, если оплата обучения производится за счет средств материнского капитала</a:t>
            </a:r>
            <a:endParaRPr lang="ru-RU" sz="3400" b="1" dirty="0">
              <a:solidFill>
                <a:srgbClr val="00B0F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2985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ru-RU" sz="3600" b="1" dirty="0">
                <a:solidFill>
                  <a:srgbClr val="7030A0"/>
                </a:solidFill>
                <a:latin typeface="Georgia" panose="02040502050405020303" pitchFamily="18" charset="0"/>
              </a:rPr>
              <a:t>Максимум образовательного вычета в год</a:t>
            </a:r>
          </a:p>
          <a:p>
            <a:pPr marL="0" indent="0" algn="ctr">
              <a:buNone/>
              <a:defRPr/>
            </a:pPr>
            <a:r>
              <a:rPr lang="ru-RU" sz="3600" b="1" dirty="0">
                <a:solidFill>
                  <a:srgbClr val="FF0000"/>
                </a:solidFill>
                <a:latin typeface="Georgia" panose="02040502050405020303" pitchFamily="18" charset="0"/>
              </a:rPr>
              <a:t>МАКСИМУМ!!!!</a:t>
            </a:r>
          </a:p>
          <a:p>
            <a:pPr marL="0" indent="0">
              <a:buNone/>
              <a:defRPr/>
            </a:pPr>
            <a:r>
              <a:rPr lang="ru-RU" sz="4000" b="1" dirty="0">
                <a:solidFill>
                  <a:srgbClr val="00B0F0"/>
                </a:solidFill>
                <a:latin typeface="Georgia" panose="02040502050405020303" pitchFamily="18" charset="0"/>
              </a:rPr>
              <a:t>150 000*0,13= 19 500 руб. </a:t>
            </a:r>
          </a:p>
          <a:p>
            <a:pPr marL="0" indent="0" algn="ctr">
              <a:buNone/>
              <a:defRPr/>
            </a:pPr>
            <a:r>
              <a:rPr lang="ru-RU" sz="4000" b="1" dirty="0">
                <a:solidFill>
                  <a:srgbClr val="00B0F0"/>
                </a:solidFill>
                <a:latin typeface="Georgia" panose="02040502050405020303" pitchFamily="18" charset="0"/>
              </a:rPr>
              <a:t>+</a:t>
            </a:r>
          </a:p>
          <a:p>
            <a:pPr marL="0" indent="0">
              <a:buNone/>
              <a:defRPr/>
            </a:pPr>
            <a:r>
              <a:rPr lang="ru-RU" sz="4000" b="1" dirty="0">
                <a:solidFill>
                  <a:srgbClr val="00B0F0"/>
                </a:solidFill>
                <a:latin typeface="Georgia" panose="02040502050405020303" pitchFamily="18" charset="0"/>
              </a:rPr>
              <a:t>110 000*0,13 = 14 300 руб. (на каждого ребенка, опекаемого, подопечного на обоих родителей)</a:t>
            </a:r>
          </a:p>
          <a:p>
            <a:pPr marL="0" indent="0">
              <a:buNone/>
              <a:defRPr/>
            </a:pPr>
            <a:endParaRPr lang="ru-RU" sz="4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30672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0609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400" b="1" dirty="0">
                <a:solidFill>
                  <a:srgbClr val="0070C0"/>
                </a:solidFill>
                <a:latin typeface="Georgia" panose="02040502050405020303" pitchFamily="18" charset="0"/>
              </a:rPr>
              <a:t>МЕДИЦИНСКИЕ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 ВЫЧЕТЫ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196976"/>
            <a:ext cx="10972800" cy="5256360"/>
          </a:xfrm>
        </p:spPr>
        <p:txBody>
          <a:bodyPr>
            <a:normAutofit/>
          </a:bodyPr>
          <a:lstStyle/>
          <a:p>
            <a:pPr marL="514350" indent="-514350" algn="just">
              <a:buFont typeface="Wingdings" panose="05000000000000000000" pitchFamily="2" charset="2"/>
              <a:buAutoNum type="arabicPeriod"/>
              <a:defRPr/>
            </a:pPr>
            <a:r>
              <a:rPr lang="ru-RU" sz="2800" b="1" dirty="0">
                <a:solidFill>
                  <a:srgbClr val="00B0F0"/>
                </a:solidFill>
                <a:latin typeface="Georgia" panose="02040502050405020303" pitchFamily="18" charset="0"/>
              </a:rPr>
              <a:t>МЕДИЦИНСКИЕ.</a:t>
            </a:r>
            <a:r>
              <a:rPr lang="ru-RU" sz="2800" b="1" dirty="0">
                <a:latin typeface="Georgia" panose="02040502050405020303" pitchFamily="18" charset="0"/>
              </a:rPr>
              <a:t> </a:t>
            </a:r>
            <a:r>
              <a:rPr lang="ru-RU" sz="2800" b="1" dirty="0">
                <a:solidFill>
                  <a:srgbClr val="7030A0"/>
                </a:solidFill>
                <a:latin typeface="Georgia" panose="02040502050405020303" pitchFamily="18" charset="0"/>
              </a:rPr>
              <a:t>Затраты на оплату услуг по лечению в медицинских учреждениях РФ, а также оплату медикаментов по перечням, утвержденным постановлением Правительства РФ (включая взносы по ДМС на себя и на детей). Предоставляются в размере фактически понесенных расходов, но не более 150 000 рублей. </a:t>
            </a:r>
          </a:p>
          <a:p>
            <a:pPr marL="0" indent="0" algn="just">
              <a:buNone/>
              <a:defRPr/>
            </a:pPr>
            <a:r>
              <a:rPr lang="ru-RU" sz="2800" b="1" dirty="0">
                <a:solidFill>
                  <a:srgbClr val="7030A0"/>
                </a:solidFill>
                <a:latin typeface="Georgia" panose="02040502050405020303" pitchFamily="18" charset="0"/>
              </a:rPr>
              <a:t>Дорогостоящее лечение:</a:t>
            </a:r>
          </a:p>
          <a:p>
            <a:pPr algn="just">
              <a:buFontTx/>
              <a:buChar char="-"/>
              <a:defRPr/>
            </a:pPr>
            <a:r>
              <a:rPr lang="ru-RU" sz="2800" b="1" dirty="0">
                <a:solidFill>
                  <a:srgbClr val="7030A0"/>
                </a:solidFill>
                <a:latin typeface="Georgia" panose="02040502050405020303" pitchFamily="18" charset="0"/>
              </a:rPr>
              <a:t>Согласно Перечню Правительства;</a:t>
            </a:r>
          </a:p>
          <a:p>
            <a:pPr algn="just">
              <a:buFontTx/>
              <a:buChar char="-"/>
              <a:defRPr/>
            </a:pPr>
            <a:r>
              <a:rPr lang="ru-RU" sz="2800" b="1" dirty="0">
                <a:solidFill>
                  <a:srgbClr val="7030A0"/>
                </a:solidFill>
                <a:latin typeface="Georgia" panose="02040502050405020303" pitchFamily="18" charset="0"/>
              </a:rPr>
              <a:t>Фактические расходы (не свыше годового дохода, с которого уплачен НДФЛ)</a:t>
            </a:r>
          </a:p>
        </p:txBody>
      </p:sp>
    </p:spTree>
    <p:extLst>
      <p:ext uri="{BB962C8B-B14F-4D97-AF65-F5344CB8AC3E}">
        <p14:creationId xmlns:p14="http://schemas.microsoft.com/office/powerpoint/2010/main" val="24144917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0609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400" b="1" dirty="0">
                <a:solidFill>
                  <a:srgbClr val="0070C0"/>
                </a:solidFill>
                <a:latin typeface="Georgia" panose="02040502050405020303" pitchFamily="18" charset="0"/>
              </a:rPr>
              <a:t>ПЕНСИОННЫЕ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 ВЫЧЕТЫ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196976"/>
            <a:ext cx="10972800" cy="5256360"/>
          </a:xfrm>
        </p:spPr>
        <p:txBody>
          <a:bodyPr>
            <a:normAutofit/>
          </a:bodyPr>
          <a:lstStyle/>
          <a:p>
            <a:pPr marL="514350" indent="-514350" algn="just">
              <a:buFont typeface="Wingdings" panose="05000000000000000000" pitchFamily="2" charset="2"/>
              <a:buAutoNum type="arabicPeriod"/>
              <a:defRPr/>
            </a:pPr>
            <a:r>
              <a:rPr lang="ru-RU" sz="2800" b="1" dirty="0">
                <a:solidFill>
                  <a:srgbClr val="00B0F0"/>
                </a:solidFill>
                <a:latin typeface="Georgia" panose="02040502050405020303" pitchFamily="18" charset="0"/>
              </a:rPr>
              <a:t>ПЕНСИОННЫЕ. </a:t>
            </a:r>
            <a:r>
              <a:rPr lang="ru-RU" sz="2800" b="1" dirty="0">
                <a:solidFill>
                  <a:srgbClr val="7030A0"/>
                </a:solidFill>
                <a:latin typeface="Georgia" panose="02040502050405020303" pitchFamily="18" charset="0"/>
              </a:rPr>
              <a:t>Пенсионные взносы по договорам негосударственного пенсионного обеспечения и страховых взносов по договорам добровольного пенсионного страхования, но не более 150000 рублей в год.</a:t>
            </a:r>
            <a:endParaRPr lang="ru-RU" sz="2500" b="1" dirty="0">
              <a:solidFill>
                <a:srgbClr val="7030A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646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376" y="692696"/>
            <a:ext cx="11017224" cy="487362"/>
          </a:xfrm>
        </p:spPr>
        <p:txBody>
          <a:bodyPr>
            <a:noAutofit/>
          </a:bodyPr>
          <a:lstStyle/>
          <a:p>
            <a:r>
              <a:rPr lang="ru-RU" alt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СОЦИАЛЬНЫЕ ВЫПЛАТЫ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1"/>
          </p:nvPr>
        </p:nvGraphicFramePr>
        <p:xfrm>
          <a:off x="407368" y="1412776"/>
          <a:ext cx="10369152" cy="5040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13086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04664"/>
            <a:ext cx="10972800" cy="70609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800" b="1" dirty="0">
                <a:solidFill>
                  <a:srgbClr val="0070C0"/>
                </a:solidFill>
                <a:latin typeface="Georgia" panose="02040502050405020303" pitchFamily="18" charset="0"/>
              </a:rPr>
              <a:t>ФИЗКУЛЬТУРНО-ОЗДОРОВИТЕЛЬНЫЕ ВЫЧЕТЫ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196976"/>
            <a:ext cx="10972800" cy="5256360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Char char="-"/>
              <a:defRPr/>
            </a:pPr>
            <a:r>
              <a:rPr lang="ru-RU" sz="2800" b="1" dirty="0">
                <a:solidFill>
                  <a:srgbClr val="00B0F0"/>
                </a:solidFill>
                <a:latin typeface="Georgia" panose="02040502050405020303" pitchFamily="18" charset="0"/>
              </a:rPr>
              <a:t>ФИЗКУЛЬТУРНО-ОЗДОРОВИТЕЛЬНЫЕ. </a:t>
            </a:r>
          </a:p>
          <a:p>
            <a:pPr algn="just" eaLnBrk="1" hangingPunct="1">
              <a:buFontTx/>
              <a:buChar char="-"/>
              <a:defRPr/>
            </a:pPr>
            <a:r>
              <a:rPr lang="ru-RU" sz="3000" b="1" dirty="0">
                <a:solidFill>
                  <a:srgbClr val="7030A0"/>
                </a:solidFill>
                <a:latin typeface="Georgia" panose="02040502050405020303" pitchFamily="18" charset="0"/>
              </a:rPr>
              <a:t>За себя, но не более 150000 рублей в год. </a:t>
            </a:r>
          </a:p>
          <a:p>
            <a:pPr algn="just" eaLnBrk="1" hangingPunct="1">
              <a:buFontTx/>
              <a:buChar char="-"/>
              <a:defRPr/>
            </a:pPr>
            <a:r>
              <a:rPr lang="ru-RU" sz="3000" b="1" dirty="0">
                <a:solidFill>
                  <a:srgbClr val="7030A0"/>
                </a:solidFill>
                <a:latin typeface="Georgia" panose="02040502050405020303" pitchFamily="18" charset="0"/>
              </a:rPr>
              <a:t>За детей </a:t>
            </a:r>
            <a:r>
              <a:rPr lang="ru-RU" sz="3000" b="1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в возрасте до 18 лет (до 24 лет, если дети (в том числе усыновленные) являются обучающимися по очной форме обучения в организациях, осуществляющих образовательную деятельность)</a:t>
            </a:r>
            <a:r>
              <a:rPr lang="ru-RU" sz="3000" b="1" dirty="0">
                <a:solidFill>
                  <a:srgbClr val="7030A0"/>
                </a:solidFill>
                <a:latin typeface="Georgia" panose="02040502050405020303" pitchFamily="18" charset="0"/>
              </a:rPr>
              <a:t>, но не более 110000 рублей на каждого;</a:t>
            </a:r>
          </a:p>
          <a:p>
            <a:pPr algn="just">
              <a:buFontTx/>
              <a:buChar char="-"/>
              <a:defRPr/>
            </a:pPr>
            <a:r>
              <a:rPr lang="ru-RU" sz="3000" b="1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За подопечного в возрасте до 18 лет.</a:t>
            </a:r>
            <a:endParaRPr lang="ru-RU" sz="3000" b="1" dirty="0">
              <a:solidFill>
                <a:srgbClr val="7030A0"/>
              </a:solidFill>
              <a:latin typeface="Georgia" panose="02040502050405020303" pitchFamily="18" charset="0"/>
            </a:endParaRPr>
          </a:p>
          <a:p>
            <a:pPr marL="514350" indent="-514350" algn="just">
              <a:buFont typeface="Wingdings" panose="05000000000000000000" pitchFamily="2" charset="2"/>
              <a:buAutoNum type="arabicPeriod"/>
              <a:defRPr/>
            </a:pPr>
            <a:endParaRPr lang="ru-RU" sz="2500" b="1" dirty="0">
              <a:solidFill>
                <a:srgbClr val="7030A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7631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04664"/>
            <a:ext cx="10972800" cy="70609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800" b="1" dirty="0">
                <a:solidFill>
                  <a:srgbClr val="0070C0"/>
                </a:solidFill>
                <a:latin typeface="Georgia" panose="02040502050405020303" pitchFamily="18" charset="0"/>
              </a:rPr>
              <a:t>ФИЗКУЛЬТУРНО-ОЗДОРОВИТЕЛЬНЫЕ ВЫЧЕТЫ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196976"/>
            <a:ext cx="10972800" cy="5256360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sz="3000" b="1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включение физкультурно-оздоровительных услуг в перечень видов физкультурно-оздоровительных услуг, утверждаемый Правительством Российской Федерации;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3000" b="1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включение физкультурно-спортивной организации (ИП) в перечень физкультурно-спортивных организаций (ИП), осуществляющих деятельность в области физической культуры и спорта в качестве основного вида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8252443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363" y="332656"/>
            <a:ext cx="11017223" cy="74252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</a:rPr>
              <a:t>ИМУЩЕСТВЕННЫЕ ВЫЧЕТЫ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376" y="1196976"/>
            <a:ext cx="11017224" cy="4899025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Wingdings" panose="05000000000000000000" pitchFamily="2" charset="2"/>
              <a:buAutoNum type="arabicPeriod"/>
              <a:defRPr/>
            </a:pPr>
            <a:r>
              <a:rPr lang="ru-RU" sz="2700" b="1" dirty="0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ПРОДАЖА ИМУЩЕСТВА. </a:t>
            </a:r>
            <a:r>
              <a:rPr lang="ru-RU" sz="2700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Освобождается от НДФЛ стоимость имущества, срок владения которого составляет</a:t>
            </a:r>
          </a:p>
          <a:p>
            <a:pPr marL="0" indent="0" algn="just">
              <a:buNone/>
              <a:defRPr/>
            </a:pPr>
            <a:r>
              <a:rPr lang="ru-RU" sz="2700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- 5 лет;</a:t>
            </a:r>
          </a:p>
          <a:p>
            <a:pPr marL="0" indent="0" algn="just">
              <a:buNone/>
              <a:defRPr/>
            </a:pPr>
            <a:r>
              <a:rPr lang="ru-RU" sz="2700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- 3 года (в случае наследования, дарения и приватизации).</a:t>
            </a:r>
          </a:p>
          <a:p>
            <a:pPr algn="just" eaLnBrk="1" hangingPunct="1">
              <a:buFontTx/>
              <a:buChar char="-"/>
              <a:defRPr/>
            </a:pPr>
            <a:r>
              <a:rPr lang="ru-RU" sz="2700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В остальных случаях 1 млн руб. или фактических расходов на приобретение данного имущества</a:t>
            </a:r>
          </a:p>
          <a:p>
            <a:pPr marL="0" indent="0" algn="just">
              <a:buNone/>
              <a:defRPr/>
            </a:pPr>
            <a:r>
              <a:rPr lang="ru-RU" sz="2700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2. </a:t>
            </a:r>
            <a:r>
              <a:rPr lang="ru-RU" sz="2700" b="1" dirty="0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ПОКУПКА ИМУЩЕСТВА. </a:t>
            </a:r>
          </a:p>
          <a:p>
            <a:pPr marL="0" indent="0" algn="just">
              <a:buNone/>
              <a:defRPr/>
            </a:pPr>
            <a:r>
              <a:rPr lang="ru-RU" sz="2700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Без ипотеки. Максимальная сумма вычета 2 млн. руб.</a:t>
            </a:r>
          </a:p>
          <a:p>
            <a:pPr marL="0" indent="0" algn="just">
              <a:buNone/>
              <a:defRPr/>
            </a:pPr>
            <a:r>
              <a:rPr lang="ru-RU" sz="2700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Ипотека. Максимальная сумма процентов 3 млн. руб.</a:t>
            </a:r>
          </a:p>
          <a:p>
            <a:pPr marL="0" indent="0" algn="just">
              <a:buNone/>
              <a:defRPr/>
            </a:pPr>
            <a:endParaRPr lang="ru-RU" sz="2700" b="1" dirty="0">
              <a:solidFill>
                <a:srgbClr val="7030A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Char char="-"/>
              <a:defRPr/>
            </a:pPr>
            <a:endParaRPr lang="ru-RU" sz="2700" b="1" dirty="0">
              <a:solidFill>
                <a:srgbClr val="7030A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5004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Продажа квартиры в сумме 3 млн. руб</a:t>
            </a:r>
            <a:r>
              <a:rPr lang="ru-RU" b="1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. </a:t>
            </a:r>
          </a:p>
          <a:p>
            <a:pPr marL="0" indent="0">
              <a:buNone/>
              <a:defRPr/>
            </a:pPr>
            <a:r>
              <a:rPr lang="ru-RU" b="1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Квартира </a:t>
            </a:r>
            <a:r>
              <a:rPr lang="ru-RU" b="1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была подарена</a:t>
            </a:r>
            <a:r>
              <a:rPr lang="ru-RU" b="1">
                <a:solidFill>
                  <a:srgbClr val="7030A0"/>
                </a:solidFill>
                <a:latin typeface="Georgia" panose="02040502050405020303" pitchFamily="18" charset="0"/>
              </a:rPr>
              <a:t>. </a:t>
            </a:r>
          </a:p>
          <a:p>
            <a:pPr marL="0" indent="0">
              <a:buNone/>
              <a:defRPr/>
            </a:pPr>
            <a:r>
              <a:rPr lang="ru-RU" b="1">
                <a:solidFill>
                  <a:srgbClr val="7030A0"/>
                </a:solidFill>
                <a:latin typeface="Georgia" panose="02040502050405020303" pitchFamily="18" charset="0"/>
              </a:rPr>
              <a:t>Срок </a:t>
            </a: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</a:rPr>
              <a:t>владения 2 года</a:t>
            </a:r>
          </a:p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</a:rPr>
              <a:t>Имущественный вычет 1 млн.</a:t>
            </a:r>
          </a:p>
          <a:p>
            <a:pPr marL="0" indent="0">
              <a:buNone/>
              <a:defRPr/>
            </a:pPr>
            <a:r>
              <a:rPr lang="ru-RU" b="1">
                <a:solidFill>
                  <a:srgbClr val="7030A0"/>
                </a:solidFill>
                <a:latin typeface="Georgia" panose="02040502050405020303" pitchFamily="18" charset="0"/>
              </a:rPr>
              <a:t>НДФЛ  </a:t>
            </a:r>
          </a:p>
          <a:p>
            <a:pPr marL="0" indent="0">
              <a:buNone/>
              <a:defRPr/>
            </a:pPr>
            <a:r>
              <a:rPr lang="ru-RU" b="1">
                <a:solidFill>
                  <a:srgbClr val="00B0F0"/>
                </a:solidFill>
                <a:latin typeface="Georgia" panose="02040502050405020303" pitchFamily="18" charset="0"/>
              </a:rPr>
              <a:t>3 000 0000 – 1 000 000=2 000 000*0,13=260 000 руб.</a:t>
            </a:r>
            <a:endParaRPr lang="ru-RU" b="1" dirty="0">
              <a:solidFill>
                <a:srgbClr val="00B0F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4968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>
                <a:solidFill>
                  <a:srgbClr val="0070C0"/>
                </a:solidFill>
                <a:latin typeface="Georgia" panose="02040502050405020303" pitchFamily="18" charset="0"/>
              </a:rPr>
              <a:t>Стоимость имущества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ru-RU" b="1">
                <a:solidFill>
                  <a:srgbClr val="7030A0"/>
                </a:solidFill>
                <a:latin typeface="Georgia" panose="02040502050405020303" pitchFamily="18" charset="0"/>
              </a:rPr>
              <a:t>1. ИНВЕНТАРИЗАЦИОННАЯ</a:t>
            </a:r>
            <a:endParaRPr lang="ru-RU" b="1" dirty="0">
              <a:solidFill>
                <a:srgbClr val="7030A0"/>
              </a:solidFill>
              <a:latin typeface="Georgia" panose="02040502050405020303" pitchFamily="18" charset="0"/>
            </a:endParaRPr>
          </a:p>
          <a:p>
            <a:pPr marL="0" indent="0">
              <a:buNone/>
              <a:defRPr/>
            </a:pPr>
            <a:r>
              <a:rPr lang="ru-RU" b="1">
                <a:solidFill>
                  <a:srgbClr val="7030A0"/>
                </a:solidFill>
                <a:latin typeface="Georgia" panose="02040502050405020303" pitchFamily="18" charset="0"/>
              </a:rPr>
              <a:t>2. КАДАСТРОВАЯ</a:t>
            </a:r>
            <a:endParaRPr lang="ru-RU" b="1" dirty="0">
              <a:solidFill>
                <a:srgbClr val="7030A0"/>
              </a:solidFill>
              <a:latin typeface="Georgia" panose="02040502050405020303" pitchFamily="18" charset="0"/>
            </a:endParaRPr>
          </a:p>
          <a:p>
            <a:pPr marL="0" indent="0">
              <a:buNone/>
              <a:defRPr/>
            </a:pPr>
            <a:r>
              <a:rPr lang="ru-RU" b="1">
                <a:solidFill>
                  <a:srgbClr val="7030A0"/>
                </a:solidFill>
                <a:latin typeface="Georgia" panose="02040502050405020303" pitchFamily="18" charset="0"/>
              </a:rPr>
              <a:t>3. РЫНОЧНАЯ</a:t>
            </a:r>
            <a:endParaRPr lang="ru-RU" b="1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74961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5400" y="404664"/>
            <a:ext cx="10873208" cy="619298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ru-RU" sz="3000" b="1" dirty="0">
                <a:solidFill>
                  <a:schemeClr val="tx2"/>
                </a:solidFill>
                <a:latin typeface="Georgia" panose="02040502050405020303" pitchFamily="18" charset="0"/>
              </a:rPr>
              <a:t>КАДАСТРОВАЯ СТОИМОСТЬ 2 700 000 руб.</a:t>
            </a:r>
          </a:p>
          <a:p>
            <a:pPr marL="0" indent="0" algn="ctr">
              <a:buNone/>
              <a:defRPr/>
            </a:pPr>
            <a:r>
              <a:rPr lang="ru-RU" sz="3000" b="1" dirty="0">
                <a:solidFill>
                  <a:srgbClr val="FF0000"/>
                </a:solidFill>
                <a:latin typeface="Georgia" panose="02040502050405020303" pitchFamily="18" charset="0"/>
              </a:rPr>
              <a:t>ДОГОВОР КУПЛИ-ПРОДАЖИ 1 000 000 руб.</a:t>
            </a:r>
          </a:p>
          <a:p>
            <a:pPr marL="0" indent="0" algn="ctr">
              <a:buNone/>
              <a:defRPr/>
            </a:pPr>
            <a:r>
              <a:rPr lang="ru-RU" sz="3000" b="1" dirty="0">
                <a:solidFill>
                  <a:srgbClr val="00B0F0"/>
                </a:solidFill>
                <a:latin typeface="Georgia" panose="02040502050405020303" pitchFamily="18" charset="0"/>
              </a:rPr>
              <a:t>НАЛОГОВАЯ ИНСПЕКЦИЯ </a:t>
            </a:r>
          </a:p>
          <a:p>
            <a:pPr marL="0" indent="0">
              <a:buNone/>
              <a:defRPr/>
            </a:pPr>
            <a:r>
              <a:rPr lang="ru-RU" sz="3000" b="1" dirty="0">
                <a:solidFill>
                  <a:srgbClr val="7030A0"/>
                </a:solidFill>
                <a:latin typeface="Georgia" panose="02040502050405020303" pitchFamily="18" charset="0"/>
              </a:rPr>
              <a:t>НАЛОГООБЛАГАЕМАЯ СТОИМОСТЬ ИМУЩЕСТВА НЕ МОЖЕТ БЫТЬ НИЖЕ 70% ОТ КАДАСТРОВОЙ СТОИМОСТИ</a:t>
            </a:r>
          </a:p>
          <a:p>
            <a:pPr marL="0" indent="0">
              <a:buNone/>
              <a:defRPr/>
            </a:pPr>
            <a:r>
              <a:rPr lang="ru-RU" sz="3000" b="1" dirty="0">
                <a:solidFill>
                  <a:srgbClr val="7030A0"/>
                </a:solidFill>
                <a:latin typeface="Georgia" panose="02040502050405020303" pitchFamily="18" charset="0"/>
              </a:rPr>
              <a:t>НИЖНЯЯ ПЛАНКА </a:t>
            </a:r>
          </a:p>
          <a:p>
            <a:pPr marL="0" indent="0">
              <a:buNone/>
              <a:defRPr/>
            </a:pPr>
            <a:r>
              <a:rPr lang="ru-RU" sz="3000" b="1" dirty="0">
                <a:solidFill>
                  <a:srgbClr val="00B0F0"/>
                </a:solidFill>
                <a:latin typeface="Georgia" panose="02040502050405020303" pitchFamily="18" charset="0"/>
              </a:rPr>
              <a:t>2 700 тыс.*0,7 = 1 890 тыс. </a:t>
            </a:r>
            <a:r>
              <a:rPr lang="ru-RU" sz="3000" b="1" dirty="0" err="1">
                <a:solidFill>
                  <a:srgbClr val="00B0F0"/>
                </a:solidFill>
                <a:latin typeface="Georgia" panose="02040502050405020303" pitchFamily="18" charset="0"/>
              </a:rPr>
              <a:t>руб</a:t>
            </a:r>
            <a:endParaRPr lang="ru-RU" sz="3000" b="1" dirty="0">
              <a:solidFill>
                <a:srgbClr val="00B0F0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  <a:defRPr/>
            </a:pPr>
            <a:r>
              <a:rPr lang="ru-RU" sz="3000" b="1" dirty="0">
                <a:solidFill>
                  <a:srgbClr val="00B0F0"/>
                </a:solidFill>
                <a:latin typeface="Georgia" panose="02040502050405020303" pitchFamily="18" charset="0"/>
              </a:rPr>
              <a:t>КАДАСТРОВАЯ СТОИМОСТЬ </a:t>
            </a:r>
          </a:p>
          <a:p>
            <a:pPr marL="0" indent="0">
              <a:buNone/>
              <a:defRPr/>
            </a:pPr>
            <a:r>
              <a:rPr lang="ru-RU" sz="3000" b="1" dirty="0">
                <a:solidFill>
                  <a:srgbClr val="7030A0"/>
                </a:solidFill>
                <a:latin typeface="Georgia" panose="02040502050405020303" pitchFamily="18" charset="0"/>
              </a:rPr>
              <a:t>2 700 000 руб.</a:t>
            </a:r>
          </a:p>
          <a:p>
            <a:pPr marL="0" indent="0">
              <a:buNone/>
              <a:defRPr/>
            </a:pPr>
            <a:r>
              <a:rPr lang="ru-RU" sz="3000" b="1" dirty="0">
                <a:solidFill>
                  <a:srgbClr val="00B0F0"/>
                </a:solidFill>
                <a:latin typeface="Georgia" panose="02040502050405020303" pitchFamily="18" charset="0"/>
              </a:rPr>
              <a:t>1 890 000 *0,13=245 700 руб.</a:t>
            </a:r>
          </a:p>
          <a:p>
            <a:pPr marL="0" indent="0">
              <a:buNone/>
              <a:defRPr/>
            </a:pPr>
            <a:r>
              <a:rPr lang="ru-RU" sz="3000" b="1" dirty="0">
                <a:solidFill>
                  <a:srgbClr val="00B0F0"/>
                </a:solidFill>
                <a:latin typeface="Georgia" panose="02040502050405020303" pitchFamily="18" charset="0"/>
              </a:rPr>
              <a:t>(1890 000 -1 000 000)*0,13=115 700 руб.</a:t>
            </a:r>
          </a:p>
        </p:txBody>
      </p:sp>
    </p:spTree>
    <p:extLst>
      <p:ext uri="{BB962C8B-B14F-4D97-AF65-F5344CB8AC3E}">
        <p14:creationId xmlns:p14="http://schemas.microsoft.com/office/powerpoint/2010/main" val="322347194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3" y="332656"/>
            <a:ext cx="10729192" cy="72008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ИМУЩЕСТВЕННЫЕ ВЫЧЕТЫ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392" y="1196977"/>
            <a:ext cx="10729192" cy="504033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ru-RU" sz="2700" b="1" dirty="0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1. ПОКУПКА ИМУЩЕСТВА. </a:t>
            </a:r>
          </a:p>
          <a:p>
            <a:pPr marL="0" indent="0" algn="just">
              <a:buNone/>
              <a:defRPr/>
            </a:pPr>
            <a:r>
              <a:rPr lang="ru-RU" sz="2700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Без ипотеки. Максимальная сумма вычета </a:t>
            </a:r>
          </a:p>
          <a:p>
            <a:pPr marL="0" indent="0" algn="just">
              <a:buNone/>
              <a:defRPr/>
            </a:pPr>
            <a:r>
              <a:rPr lang="ru-RU" sz="2700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2 млн. руб. *0,13 = 260 тыс. руб.</a:t>
            </a:r>
          </a:p>
          <a:p>
            <a:pPr marL="0" indent="0" algn="just">
              <a:buNone/>
              <a:defRPr/>
            </a:pPr>
            <a:r>
              <a:rPr lang="ru-RU" sz="2700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Зарплата 50 000 в месяц</a:t>
            </a:r>
            <a:r>
              <a:rPr lang="ru-RU" sz="2700" b="1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  <a:defRPr/>
            </a:pPr>
            <a:r>
              <a:rPr lang="ru-RU" sz="2700" b="1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В </a:t>
            </a:r>
            <a:r>
              <a:rPr lang="ru-RU" sz="2700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год </a:t>
            </a:r>
            <a:r>
              <a:rPr lang="ru-RU" sz="2700" b="1" dirty="0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50 000*12 </a:t>
            </a:r>
            <a:r>
              <a:rPr lang="ru-RU" sz="2700" b="1" dirty="0" err="1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мес</a:t>
            </a:r>
            <a:r>
              <a:rPr lang="ru-RU" sz="2700" b="1" dirty="0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=600 000 руб.</a:t>
            </a:r>
          </a:p>
          <a:p>
            <a:pPr marL="0" indent="0" algn="just">
              <a:buNone/>
              <a:defRPr/>
            </a:pPr>
            <a:r>
              <a:rPr lang="ru-RU" sz="2700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НДФЛ </a:t>
            </a:r>
            <a:r>
              <a:rPr lang="ru-RU" sz="2700" b="1" dirty="0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600 000*0,13 = 78 000 руб. в год</a:t>
            </a:r>
          </a:p>
          <a:p>
            <a:pPr marL="0" indent="0" algn="just">
              <a:buNone/>
              <a:defRPr/>
            </a:pPr>
            <a:endParaRPr lang="ru-RU" sz="2700" b="1" dirty="0">
              <a:solidFill>
                <a:srgbClr val="7030A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ru-RU" sz="2700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МОЖНО ВЕРНУТЬ ЗА ГОД НЕ БОЛЕЕ </a:t>
            </a:r>
            <a:r>
              <a:rPr lang="ru-RU" sz="2700" b="1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78 тыс. руб.!!!</a:t>
            </a:r>
            <a:endParaRPr lang="ru-RU" sz="2700" b="1" dirty="0">
              <a:solidFill>
                <a:srgbClr val="FF000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endParaRPr lang="ru-RU" sz="2700" b="1" dirty="0">
              <a:solidFill>
                <a:srgbClr val="7030A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ru-RU" sz="2700" b="1" dirty="0">
                <a:solidFill>
                  <a:srgbClr val="7030A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ВСЮ СУММУ МОЖНО ВЕРНУТЬ ЗА </a:t>
            </a:r>
          </a:p>
          <a:p>
            <a:pPr marL="0" indent="0" algn="just">
              <a:buNone/>
              <a:defRPr/>
            </a:pPr>
            <a:r>
              <a:rPr lang="ru-RU" sz="2700" b="1" dirty="0">
                <a:solidFill>
                  <a:srgbClr val="00B0F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260 000 : 78 000 = 3 года 4 месяца</a:t>
            </a:r>
          </a:p>
          <a:p>
            <a:pPr algn="just" eaLnBrk="1" hangingPunct="1">
              <a:buFontTx/>
              <a:buChar char="-"/>
              <a:defRPr/>
            </a:pPr>
            <a:endParaRPr lang="ru-RU" sz="2700" b="1" dirty="0">
              <a:solidFill>
                <a:srgbClr val="7030A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64629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228600"/>
            <a:ext cx="10873208" cy="1039814"/>
          </a:xfrm>
        </p:spPr>
        <p:txBody>
          <a:bodyPr/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ИНВЕСТИЦИОННЫЙ ВЫЧЕТ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384" y="1268414"/>
            <a:ext cx="11089232" cy="482758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</a:rPr>
              <a:t>Индивидуальный </a:t>
            </a:r>
            <a:r>
              <a:rPr lang="ru-RU" b="1">
                <a:solidFill>
                  <a:srgbClr val="7030A0"/>
                </a:solidFill>
                <a:latin typeface="Georgia" panose="02040502050405020303" pitchFamily="18" charset="0"/>
              </a:rPr>
              <a:t>инвестиционный счет (ИИС)</a:t>
            </a:r>
            <a:endParaRPr lang="ru-RU" b="1" dirty="0">
              <a:solidFill>
                <a:srgbClr val="7030A0"/>
              </a:solidFill>
              <a:latin typeface="Georgia" panose="02040502050405020303" pitchFamily="18" charset="0"/>
            </a:endParaRPr>
          </a:p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</a:rPr>
              <a:t>Срок размещения не менее 3 лет</a:t>
            </a:r>
          </a:p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</a:rPr>
              <a:t>Денежные средства 400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97468073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416" y="228600"/>
            <a:ext cx="10441160" cy="896144"/>
          </a:xfrm>
        </p:spPr>
        <p:txBody>
          <a:bodyPr/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ИНВЕСТИЦИОННЫЙ ВЫЧЕТ </a:t>
            </a:r>
          </a:p>
        </p:txBody>
      </p:sp>
      <p:sp>
        <p:nvSpPr>
          <p:cNvPr id="93187" name="Объект 2"/>
          <p:cNvSpPr>
            <a:spLocks noGrp="1"/>
          </p:cNvSpPr>
          <p:nvPr>
            <p:ph idx="1"/>
          </p:nvPr>
        </p:nvSpPr>
        <p:spPr>
          <a:xfrm>
            <a:off x="623392" y="1268414"/>
            <a:ext cx="10945216" cy="4827587"/>
          </a:xfrm>
        </p:spPr>
        <p:txBody>
          <a:bodyPr>
            <a:normAutofit lnSpcReduction="10000"/>
          </a:bodyPr>
          <a:lstStyle/>
          <a:p>
            <a:r>
              <a:rPr lang="ru-RU" altLang="ru-RU" sz="2700" b="1" i="1">
                <a:solidFill>
                  <a:srgbClr val="00B0F0"/>
                </a:solidFill>
                <a:latin typeface="Georgia" panose="02040502050405020303" pitchFamily="18" charset="0"/>
              </a:rPr>
              <a:t>Условия получения вычета:</a:t>
            </a:r>
            <a:br>
              <a:rPr lang="ru-RU" altLang="ru-RU" sz="2700" i="1">
                <a:solidFill>
                  <a:srgbClr val="00B0F0"/>
                </a:solidFill>
                <a:latin typeface="Georgia" panose="02040502050405020303" pitchFamily="18" charset="0"/>
              </a:rPr>
            </a:br>
            <a:r>
              <a:rPr lang="ru-RU" altLang="ru-RU" sz="2700">
                <a:solidFill>
                  <a:srgbClr val="7030A0"/>
                </a:solidFill>
                <a:latin typeface="Georgia" panose="02040502050405020303" pitchFamily="18" charset="0"/>
              </a:rPr>
              <a:t>В 2019 году Нежданов В.В. открыл индивидуальный инвестиционный счет сроком на 3 года и положил на него 400 тыс. рублей.</a:t>
            </a:r>
          </a:p>
          <a:p>
            <a:r>
              <a:rPr lang="ru-RU" altLang="ru-RU" sz="2700" b="1" i="1">
                <a:solidFill>
                  <a:srgbClr val="00B0F0"/>
                </a:solidFill>
                <a:latin typeface="Georgia" panose="02040502050405020303" pitchFamily="18" charset="0"/>
              </a:rPr>
              <a:t>Доходы и уплаченный подоходный налог:</a:t>
            </a:r>
            <a:br>
              <a:rPr lang="ru-RU" altLang="ru-RU" sz="2700" i="1">
                <a:solidFill>
                  <a:srgbClr val="00B0F0"/>
                </a:solidFill>
                <a:latin typeface="Georgia" panose="02040502050405020303" pitchFamily="18" charset="0"/>
              </a:rPr>
            </a:br>
            <a:r>
              <a:rPr lang="ru-RU" altLang="ru-RU" sz="2700">
                <a:solidFill>
                  <a:srgbClr val="7030A0"/>
                </a:solidFill>
                <a:latin typeface="Georgia" panose="02040502050405020303" pitchFamily="18" charset="0"/>
              </a:rPr>
              <a:t>В 2019 году Нежданов В.В. зарабатывал 100 тыс. рублей в месяц и за год заплатил 156 тыс. рублей НДФЛ.</a:t>
            </a:r>
          </a:p>
          <a:p>
            <a:r>
              <a:rPr lang="ru-RU" altLang="ru-RU" sz="2700" b="1" i="1">
                <a:solidFill>
                  <a:srgbClr val="00B0F0"/>
                </a:solidFill>
                <a:latin typeface="Georgia" panose="02040502050405020303" pitchFamily="18" charset="0"/>
              </a:rPr>
              <a:t>Расчет вычета:</a:t>
            </a:r>
            <a:br>
              <a:rPr lang="ru-RU" altLang="ru-RU" sz="2700" i="1">
                <a:solidFill>
                  <a:srgbClr val="00B0F0"/>
                </a:solidFill>
                <a:latin typeface="Georgia" panose="02040502050405020303" pitchFamily="18" charset="0"/>
              </a:rPr>
            </a:br>
            <a:r>
              <a:rPr lang="ru-RU" altLang="ru-RU" sz="2700">
                <a:solidFill>
                  <a:srgbClr val="7030A0"/>
                </a:solidFill>
                <a:latin typeface="Georgia" panose="02040502050405020303" pitchFamily="18" charset="0"/>
              </a:rPr>
              <a:t>Нежданов В.В. решил воспользоваться налоговом вычетом в сумме взносов. В 2020 году он подал в налоговую инспекцию документы для получения вычета в сумме 400 000 х 13% = 52 000 рублей.</a:t>
            </a:r>
          </a:p>
        </p:txBody>
      </p:sp>
    </p:spTree>
    <p:extLst>
      <p:ext uri="{BB962C8B-B14F-4D97-AF65-F5344CB8AC3E}">
        <p14:creationId xmlns:p14="http://schemas.microsoft.com/office/powerpoint/2010/main" val="170654790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5704" y="332656"/>
            <a:ext cx="9900592" cy="93575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ПРОФЕССИОНАЛЬНЫЙ ВЫЧЕТ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384" y="1268414"/>
            <a:ext cx="10116616" cy="4827587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</a:rPr>
              <a:t>1.Индивидуальные предприниматели и </a:t>
            </a:r>
            <a:r>
              <a:rPr lang="ru-RU" b="1" dirty="0" err="1">
                <a:solidFill>
                  <a:srgbClr val="7030A0"/>
                </a:solidFill>
                <a:latin typeface="Georgia" panose="02040502050405020303" pitchFamily="18" charset="0"/>
              </a:rPr>
              <a:t>самозанятые</a:t>
            </a:r>
            <a:endParaRPr lang="ru-RU" b="1" dirty="0">
              <a:solidFill>
                <a:srgbClr val="7030A0"/>
              </a:solidFill>
              <a:latin typeface="Georgia" panose="02040502050405020303" pitchFamily="18" charset="0"/>
            </a:endParaRPr>
          </a:p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</a:rPr>
              <a:t>2. </a:t>
            </a:r>
            <a:r>
              <a:rPr lang="ru-RU" b="1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налогоплательщики, получающие авторские вознаграждения или вознаграждения за создание, исполнение или иное использование произведений науки, литературы, искусства, за создание иных результатов интеллектуальной деятельности, вознаграждения патентообладателям изобретений, полезных моделей, промышленных образцов</a:t>
            </a:r>
            <a:endParaRPr lang="ru-RU" b="1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842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Минимальный размер оплаты труда (МРОТ) </a:t>
            </a:r>
            <a:br>
              <a:rPr lang="ru-RU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r>
              <a:rPr lang="ru-RU" sz="3000" b="1" dirty="0">
                <a:solidFill>
                  <a:srgbClr val="0070C0"/>
                </a:solidFill>
                <a:latin typeface="Georgia" panose="02040502050405020303" pitchFamily="18" charset="0"/>
              </a:rPr>
              <a:t>гарантированный минимальный размер оплаты труда работника</a:t>
            </a:r>
            <a:endParaRPr lang="ru-RU" sz="3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ФЕДЕРАЛЬНЫЙ МРОТ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300" b="1" dirty="0">
              <a:solidFill>
                <a:srgbClr val="7030A0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endParaRPr lang="ru-RU" sz="3300" b="1" dirty="0">
              <a:solidFill>
                <a:srgbClr val="7030A0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endParaRPr lang="ru-RU" sz="3300" b="1" dirty="0">
              <a:solidFill>
                <a:srgbClr val="7030A0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ru-RU" sz="3300" b="1" dirty="0">
                <a:solidFill>
                  <a:srgbClr val="7030A0"/>
                </a:solidFill>
                <a:latin typeface="Georgia" panose="02040502050405020303" pitchFamily="18" charset="0"/>
              </a:rPr>
              <a:t>19 242 рубля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РЕГИОНАЛЬНЫЙ МРОТ </a:t>
            </a:r>
          </a:p>
          <a:p>
            <a:pPr algn="ctr"/>
            <a:r>
              <a:rPr lang="ru-RU" dirty="0">
                <a:solidFill>
                  <a:srgbClr val="7030A0"/>
                </a:solidFill>
                <a:latin typeface="Georgia" panose="02040502050405020303" pitchFamily="18" charset="0"/>
              </a:rPr>
              <a:t>(г. МОСКВА)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3300" b="1" dirty="0">
              <a:solidFill>
                <a:srgbClr val="7030A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ru-RU" sz="3300" b="1" dirty="0">
              <a:solidFill>
                <a:srgbClr val="7030A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ru-RU" sz="3300" b="1" dirty="0">
              <a:solidFill>
                <a:srgbClr val="7030A0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ru-RU" sz="3300" b="1" dirty="0">
                <a:solidFill>
                  <a:srgbClr val="7030A0"/>
                </a:solidFill>
                <a:latin typeface="Georgia" panose="02040502050405020303" pitchFamily="18" charset="0"/>
              </a:rPr>
              <a:t>29 389 рублей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775D-46EB-49F3-9400-0F169D4550B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15501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1" y="1124744"/>
            <a:ext cx="8964613" cy="86394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ПРОФЕССИОНАЛЬНЫЙ ВЫЧЕТ</a:t>
            </a:r>
            <a:b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ru-RU" sz="3000" b="1" dirty="0">
                <a:solidFill>
                  <a:srgbClr val="0070C0"/>
                </a:solidFill>
                <a:latin typeface="Georgia" panose="02040502050405020303" pitchFamily="18" charset="0"/>
              </a:rPr>
              <a:t>ИП не может предоставить документально подтвержденные расходы</a:t>
            </a:r>
            <a:br>
              <a:rPr lang="ru-RU" sz="3000" b="1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849306"/>
              </p:ext>
            </p:extLst>
          </p:nvPr>
        </p:nvGraphicFramePr>
        <p:xfrm>
          <a:off x="767408" y="2348880"/>
          <a:ext cx="10801199" cy="3960265"/>
        </p:xfrm>
        <a:graphic>
          <a:graphicData uri="http://schemas.openxmlformats.org/drawingml/2006/table">
            <a:tbl>
              <a:tblPr/>
              <a:tblGrid>
                <a:gridCol w="7477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3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6490">
                <a:tc>
                  <a:txBody>
                    <a:bodyPr/>
                    <a:lstStyle/>
                    <a:p>
                      <a:pPr fontAlgn="t"/>
                      <a:r>
                        <a:rPr lang="ru-RU" sz="3000" b="1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</a:rPr>
                        <a:t>Доход от услуг по ремонту квартир</a:t>
                      </a:r>
                    </a:p>
                  </a:txBody>
                  <a:tcPr marL="91438" marR="228595" marT="133322" marB="457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000" b="1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</a:rPr>
                        <a:t>500 000 Р</a:t>
                      </a:r>
                    </a:p>
                  </a:txBody>
                  <a:tcPr marL="91438" marR="228595" marT="133322" marB="457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3340">
                <a:tc>
                  <a:txBody>
                    <a:bodyPr/>
                    <a:lstStyle/>
                    <a:p>
                      <a:pPr fontAlgn="t"/>
                      <a:r>
                        <a:rPr lang="ru-RU" sz="3000" b="1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</a:rPr>
                        <a:t>Профессиональный вычет 20%</a:t>
                      </a:r>
                    </a:p>
                  </a:txBody>
                  <a:tcPr marL="91438" marR="228595" marT="95230" marB="457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000" b="1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</a:rPr>
                        <a:t>100 000 Р</a:t>
                      </a:r>
                    </a:p>
                  </a:txBody>
                  <a:tcPr marL="91438" marR="228595" marT="95230" marB="457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0435">
                <a:tc>
                  <a:txBody>
                    <a:bodyPr/>
                    <a:lstStyle/>
                    <a:p>
                      <a:pPr fontAlgn="t"/>
                      <a:r>
                        <a:rPr lang="ru-RU" sz="3000" b="1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</a:rPr>
                        <a:t>НДФЛ 13%</a:t>
                      </a:r>
                    </a:p>
                  </a:txBody>
                  <a:tcPr marL="91438" marR="228595" marT="95230" marB="95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3000" b="1" dirty="0">
                          <a:solidFill>
                            <a:srgbClr val="7030A0"/>
                          </a:solidFill>
                          <a:effectLst/>
                          <a:latin typeface="Georgia" panose="02040502050405020303" pitchFamily="18" charset="0"/>
                        </a:rPr>
                        <a:t>52 000 Р</a:t>
                      </a:r>
                    </a:p>
                  </a:txBody>
                  <a:tcPr marL="91438" marR="228595" marT="95230" marB="952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3223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377" y="404664"/>
            <a:ext cx="11089231" cy="115210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500" b="1" dirty="0">
                <a:solidFill>
                  <a:srgbClr val="0070C0"/>
                </a:solidFill>
                <a:latin typeface="Georgia" panose="02040502050405020303" pitchFamily="18" charset="0"/>
              </a:rPr>
              <a:t>ПРОФЕССИОНАЛЬНЫЙ ВЫЧЕТ</a:t>
            </a:r>
            <a:br>
              <a:rPr lang="ru-RU" sz="2500" b="1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ru-RU" sz="2500" b="1" dirty="0">
                <a:solidFill>
                  <a:srgbClr val="0070C0"/>
                </a:solidFill>
                <a:latin typeface="Georgia" panose="02040502050405020303" pitchFamily="18" charset="0"/>
              </a:rPr>
              <a:t>авторские вознаграждения или доход от исполнения произведений</a:t>
            </a:r>
            <a:br>
              <a:rPr lang="ru-RU" sz="2500" b="1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ru-RU" sz="2500" b="1" dirty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346249"/>
              </p:ext>
            </p:extLst>
          </p:nvPr>
        </p:nvGraphicFramePr>
        <p:xfrm>
          <a:off x="479376" y="1341438"/>
          <a:ext cx="11089232" cy="5418136"/>
        </p:xfrm>
        <a:graphic>
          <a:graphicData uri="http://schemas.openxmlformats.org/drawingml/2006/table">
            <a:tbl>
              <a:tblPr/>
              <a:tblGrid>
                <a:gridCol w="10259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012">
                <a:tc>
                  <a:txBody>
                    <a:bodyPr/>
                    <a:lstStyle>
                      <a:lvl1pPr marL="38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810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Создание литературных произведений, в том числе для театра, кино, эстрады и цирка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8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810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33">
                <a:tc>
                  <a:txBody>
                    <a:bodyPr/>
                    <a:lstStyle>
                      <a:lvl1pPr marL="38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810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Создание художественно-графических произведений, фоторабот для печати, произведений архитектуры и дизайна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8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810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4034">
                <a:tc>
                  <a:txBody>
                    <a:bodyPr/>
                    <a:lstStyle>
                      <a:lvl1pPr marL="38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810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Создание произведений скульптуры, монументально-декоративной живописи, декоративно-прикладного и оформительского искусства, станковой живописи, театрально- и кинодекорационного искусства и графики, выполненных в различной технике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8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810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044">
                <a:tc>
                  <a:txBody>
                    <a:bodyPr/>
                    <a:lstStyle>
                      <a:lvl1pPr marL="38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810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Создание аудиовизуальных произведений (видео-, теле- и кинофильмов)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8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810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7556">
                <a:tc>
                  <a:txBody>
                    <a:bodyPr/>
                    <a:lstStyle>
                      <a:lvl1pPr marL="38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810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Создание музыкальных произведений: музыкально-сценических произведений (опер, балетов, музыкальных комедий), симфонических, хоровых, камерных произведений, произведений для духового оркестра, оригинальной музыки для кино-, теле- и видеофильмов и театральных постановок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8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810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044">
                <a:tc>
                  <a:txBody>
                    <a:bodyPr/>
                    <a:lstStyle>
                      <a:lvl1pPr marL="38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810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других музыкальных произведений, в том числе подготовленных к опубликованию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8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810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044">
                <a:tc>
                  <a:txBody>
                    <a:bodyPr/>
                    <a:lstStyle>
                      <a:lvl1pPr marL="38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810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 произведений литературы и искусства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8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810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36">
                <a:tc>
                  <a:txBody>
                    <a:bodyPr/>
                    <a:lstStyle>
                      <a:lvl1pPr marL="38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810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Создание научных трудов и разработок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8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810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533">
                <a:tc>
                  <a:txBody>
                    <a:bodyPr/>
                    <a:lstStyle>
                      <a:lvl1pPr marL="38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810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Изобретения, полезные модели и создание промышленных образцов (к сумме дохода, полученного за первые два года использования)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8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810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06297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344" y="874714"/>
            <a:ext cx="11305255" cy="79193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000" b="1" dirty="0">
                <a:solidFill>
                  <a:srgbClr val="0070C0"/>
                </a:solidFill>
                <a:latin typeface="Georgia" panose="02040502050405020303" pitchFamily="18" charset="0"/>
              </a:rPr>
              <a:t>ПРОФЕССИОНАЛЬНЫЙ ВЫЧЕТ</a:t>
            </a:r>
            <a:br>
              <a:rPr lang="ru-RU" sz="3000" b="1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Georgia" panose="02040502050405020303" pitchFamily="18" charset="0"/>
              </a:rPr>
              <a:t>авторские вознаграждения или доход от исполнения произведений</a:t>
            </a:r>
            <a:br>
              <a:rPr lang="ru-RU" sz="3000" b="1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392" y="2060848"/>
            <a:ext cx="10873207" cy="3155676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sz="4000" dirty="0">
                <a:solidFill>
                  <a:srgbClr val="7030A0"/>
                </a:solidFill>
                <a:latin typeface="Georgia" panose="02040502050405020303" pitchFamily="18" charset="0"/>
              </a:rPr>
              <a:t>Например, из дохода от написания книги или сценария можно вычесть 20%, вычет за публикацию фотографий в журнале — 30% от дохода, а за музыку для спектакля или кино — 40% от дохода.</a:t>
            </a:r>
          </a:p>
        </p:txBody>
      </p:sp>
    </p:spTree>
    <p:extLst>
      <p:ext uri="{BB962C8B-B14F-4D97-AF65-F5344CB8AC3E}">
        <p14:creationId xmlns:p14="http://schemas.microsoft.com/office/powerpoint/2010/main" val="104828348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392" y="260350"/>
            <a:ext cx="10873208" cy="61928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</a:rPr>
              <a:t>500 тыс. руб.*0,13=65 тыс. руб.</a:t>
            </a:r>
          </a:p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</a:rPr>
              <a:t>ПРОФВЫЧЕТ</a:t>
            </a:r>
          </a:p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</a:rPr>
              <a:t>500 тыс.*0,3=150 тыс. руб.</a:t>
            </a:r>
          </a:p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</a:rPr>
              <a:t>НДФЛ</a:t>
            </a:r>
          </a:p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</a:rPr>
              <a:t>(500 тыс. -150 тыс.)*0,13=45,5 тыс. руб.</a:t>
            </a:r>
          </a:p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</a:rPr>
              <a:t>МОЙ НАЛОГ</a:t>
            </a:r>
          </a:p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</a:rPr>
              <a:t>САМОЗАНЯТЫЙ 2 млн.  400 тыс. руб.</a:t>
            </a:r>
          </a:p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</a:rPr>
              <a:t>6% </a:t>
            </a:r>
          </a:p>
          <a:p>
            <a:pPr marL="0" indent="0">
              <a:buNone/>
              <a:defRPr/>
            </a:pPr>
            <a:r>
              <a:rPr lang="ru-RU" b="1" dirty="0">
                <a:solidFill>
                  <a:srgbClr val="7030A0"/>
                </a:solidFill>
                <a:latin typeface="Georgia" panose="02040502050405020303" pitchFamily="18" charset="0"/>
              </a:rPr>
              <a:t>(500-150)*0,06=21 тыс. руб.</a:t>
            </a:r>
          </a:p>
          <a:p>
            <a:pPr marL="0" indent="0">
              <a:buNone/>
              <a:defRPr/>
            </a:pPr>
            <a:endParaRPr lang="ru-RU" b="1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53366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79377" y="428604"/>
            <a:ext cx="10873208" cy="13716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Условия назначения, исчисления и выплаты пособий по временной нетрудоспособности , по беременности и родам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9376" y="2285992"/>
            <a:ext cx="11161240" cy="3807304"/>
          </a:xfrm>
        </p:spPr>
        <p:txBody>
          <a:bodyPr>
            <a:normAutofit/>
          </a:bodyPr>
          <a:lstStyle/>
          <a:p>
            <a:pPr marL="533400" indent="-533400" algn="just">
              <a:lnSpc>
                <a:spcPct val="80000"/>
              </a:lnSpc>
              <a:buFontTx/>
              <a:buAutoNum type="arabicPeriod"/>
            </a:pPr>
            <a:endParaRPr lang="ru-RU" sz="2400" dirty="0">
              <a:solidFill>
                <a:srgbClr val="7030A0"/>
              </a:solidFill>
              <a:latin typeface="Georgia" panose="02040502050405020303" pitchFamily="18" charset="0"/>
            </a:endParaRPr>
          </a:p>
          <a:p>
            <a:pPr marL="533400" indent="-533400" algn="just">
              <a:lnSpc>
                <a:spcPct val="80000"/>
              </a:lnSpc>
              <a:buFontTx/>
              <a:buAutoNum type="arabicPeriod"/>
            </a:pPr>
            <a:r>
              <a:rPr lang="ru-RU" sz="2400" dirty="0">
                <a:solidFill>
                  <a:srgbClr val="7030A0"/>
                </a:solidFill>
                <a:latin typeface="Georgia" panose="02040502050405020303" pitchFamily="18" charset="0"/>
              </a:rPr>
              <a:t>За счет средств работодателя оплачиваются первые 3 дня заболевания (травмы);</a:t>
            </a:r>
          </a:p>
          <a:p>
            <a:pPr marL="533400" indent="-533400" algn="just">
              <a:lnSpc>
                <a:spcPct val="80000"/>
              </a:lnSpc>
              <a:buFontTx/>
              <a:buAutoNum type="arabicPeriod"/>
            </a:pPr>
            <a:r>
              <a:rPr lang="ru-RU" sz="2400" dirty="0">
                <a:solidFill>
                  <a:srgbClr val="7030A0"/>
                </a:solidFill>
                <a:latin typeface="Georgia" panose="02040502050405020303" pitchFamily="18" charset="0"/>
              </a:rPr>
              <a:t>Выплата либо </a:t>
            </a:r>
            <a:r>
              <a:rPr lang="ru-RU" sz="2400" u="sng" dirty="0">
                <a:solidFill>
                  <a:srgbClr val="7030A0"/>
                </a:solidFill>
                <a:latin typeface="Georgia" panose="02040502050405020303" pitchFamily="18" charset="0"/>
              </a:rPr>
              <a:t>по всем местам работы</a:t>
            </a:r>
            <a:r>
              <a:rPr lang="ru-RU" sz="2400" dirty="0">
                <a:solidFill>
                  <a:srgbClr val="7030A0"/>
                </a:solidFill>
                <a:latin typeface="Georgia" panose="02040502050405020303" pitchFamily="18" charset="0"/>
              </a:rPr>
              <a:t>, либо только по одному месту работы </a:t>
            </a:r>
            <a:r>
              <a:rPr lang="ru-RU" sz="2400" u="sng" dirty="0">
                <a:solidFill>
                  <a:srgbClr val="7030A0"/>
                </a:solidFill>
                <a:latin typeface="Georgia" panose="02040502050405020303" pitchFamily="18" charset="0"/>
              </a:rPr>
              <a:t>по выбору</a:t>
            </a:r>
            <a:r>
              <a:rPr lang="ru-RU" sz="2400" dirty="0">
                <a:solidFill>
                  <a:srgbClr val="7030A0"/>
                </a:solidFill>
                <a:latin typeface="Georgia" panose="02040502050405020303" pitchFamily="18" charset="0"/>
              </a:rPr>
              <a:t> застрахованного лица с учетом заработка у других работодателей;</a:t>
            </a:r>
          </a:p>
          <a:p>
            <a:pPr marL="533400" indent="-533400" algn="just">
              <a:lnSpc>
                <a:spcPct val="80000"/>
              </a:lnSpc>
              <a:buFontTx/>
              <a:buAutoNum type="arabicPeriod"/>
            </a:pPr>
            <a:r>
              <a:rPr lang="ru-RU" sz="2400" dirty="0">
                <a:solidFill>
                  <a:srgbClr val="7030A0"/>
                </a:solidFill>
                <a:latin typeface="Georgia" panose="02040502050405020303" pitchFamily="18" charset="0"/>
              </a:rPr>
              <a:t>Исчисление пособий из среднего заработка </a:t>
            </a:r>
            <a:r>
              <a:rPr lang="ru-RU" sz="2400" u="sng" dirty="0">
                <a:solidFill>
                  <a:srgbClr val="7030A0"/>
                </a:solidFill>
                <a:latin typeface="Georgia" panose="02040502050405020303" pitchFamily="18" charset="0"/>
              </a:rPr>
              <a:t>за два календарных года,</a:t>
            </a:r>
            <a:r>
              <a:rPr lang="ru-RU" sz="2400" dirty="0">
                <a:solidFill>
                  <a:srgbClr val="7030A0"/>
                </a:solidFill>
                <a:latin typeface="Georgia" panose="02040502050405020303" pitchFamily="18" charset="0"/>
              </a:rPr>
              <a:t> предшествующих году наступления страхового случая;</a:t>
            </a:r>
          </a:p>
          <a:p>
            <a:pPr marL="533400" indent="-533400" algn="just">
              <a:lnSpc>
                <a:spcPct val="80000"/>
              </a:lnSpc>
              <a:buFontTx/>
              <a:buAutoNum type="arabicPeriod"/>
            </a:pPr>
            <a:r>
              <a:rPr lang="ru-RU" sz="2400" dirty="0">
                <a:solidFill>
                  <a:srgbClr val="7030A0"/>
                </a:solidFill>
                <a:latin typeface="Georgia" panose="02040502050405020303" pitchFamily="18" charset="0"/>
              </a:rPr>
              <a:t>Средний дневной заработок определяется путем деления общего заработка на 730.</a:t>
            </a:r>
          </a:p>
          <a:p>
            <a:pPr marL="533400" indent="-533400" algn="just">
              <a:lnSpc>
                <a:spcPct val="80000"/>
              </a:lnSpc>
              <a:buNone/>
            </a:pPr>
            <a:endParaRPr lang="ru-RU" sz="2400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9893061" y="1589"/>
            <a:ext cx="774940" cy="2791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ru-RU" sz="1200"/>
              <a:t> </a:t>
            </a:r>
            <a:r>
              <a:rPr lang="ru-RU" sz="900" b="1"/>
              <a:t>таблица1</a:t>
            </a:r>
          </a:p>
        </p:txBody>
      </p:sp>
    </p:spTree>
    <p:extLst>
      <p:ext uri="{BB962C8B-B14F-4D97-AF65-F5344CB8AC3E}">
        <p14:creationId xmlns:p14="http://schemas.microsoft.com/office/powerpoint/2010/main" val="399140230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0" name="Rectangle 4"/>
          <p:cNvSpPr>
            <a:spLocks noGrp="1" noChangeArrowheads="1"/>
          </p:cNvSpPr>
          <p:nvPr>
            <p:ph type="title"/>
          </p:nvPr>
        </p:nvSpPr>
        <p:spPr>
          <a:xfrm>
            <a:off x="1559159" y="201041"/>
            <a:ext cx="9144000" cy="12192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Определение среднего заработка для расчета пособий по временной нетрудоспособности, по беременности и родам, ежемесячного пособия по уходу за ребенком</a:t>
            </a:r>
          </a:p>
        </p:txBody>
      </p:sp>
      <p:sp>
        <p:nvSpPr>
          <p:cNvPr id="12291" name="AutoShape 8"/>
          <p:cNvSpPr>
            <a:spLocks noGrp="1" noChangeArrowheads="1"/>
          </p:cNvSpPr>
          <p:nvPr>
            <p:ph type="body" sz="half" idx="1"/>
          </p:nvPr>
        </p:nvSpPr>
        <p:spPr>
          <a:xfrm>
            <a:off x="1885405" y="3671887"/>
            <a:ext cx="8578543" cy="1447800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tx1"/>
            </a:solidFill>
            <a:rou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sz="2400" b="1">
                <a:solidFill>
                  <a:srgbClr val="7030A0"/>
                </a:solidFill>
                <a:latin typeface="Georgia" panose="02040502050405020303" pitchFamily="18" charset="0"/>
              </a:rPr>
              <a:t>2. В заработок включаются все виды выплат и иных вознаграждений в пользу работника, на которые начислены страховые взносы</a:t>
            </a:r>
          </a:p>
        </p:txBody>
      </p:sp>
      <p:sp>
        <p:nvSpPr>
          <p:cNvPr id="12292" name="AutoShape 15"/>
          <p:cNvSpPr>
            <a:spLocks noChangeArrowheads="1"/>
          </p:cNvSpPr>
          <p:nvPr/>
        </p:nvSpPr>
        <p:spPr bwMode="auto">
          <a:xfrm>
            <a:off x="1877046" y="1600200"/>
            <a:ext cx="8508227" cy="1447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</a:pPr>
            <a:r>
              <a:rPr lang="ru-RU" sz="2400" b="1">
                <a:solidFill>
                  <a:srgbClr val="7030A0"/>
                </a:solidFill>
                <a:latin typeface="Georgia" panose="02040502050405020303" pitchFamily="18" charset="0"/>
              </a:rPr>
              <a:t>1.Заработок за два календарных года, предшествующих году наступления страхового случая, в том числе за время работы у другого работодателя</a:t>
            </a:r>
          </a:p>
        </p:txBody>
      </p:sp>
      <p:sp>
        <p:nvSpPr>
          <p:cNvPr id="12293" name="AutoShape 16"/>
          <p:cNvSpPr>
            <a:spLocks noChangeArrowheads="1"/>
          </p:cNvSpPr>
          <p:nvPr/>
        </p:nvSpPr>
        <p:spPr bwMode="auto">
          <a:xfrm>
            <a:off x="1618848" y="5653088"/>
            <a:ext cx="9112117" cy="914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</a:pPr>
            <a:r>
              <a:rPr lang="ru-RU" sz="2400" b="1" dirty="0">
                <a:solidFill>
                  <a:srgbClr val="7030A0"/>
                </a:solidFill>
                <a:latin typeface="Georgia" panose="02040502050405020303" pitchFamily="18" charset="0"/>
              </a:rPr>
              <a:t>3. Средний дневной заработок определяется путем деления суммы начисленного заработка на 730</a:t>
            </a:r>
          </a:p>
        </p:txBody>
      </p:sp>
      <p:sp>
        <p:nvSpPr>
          <p:cNvPr id="12294" name="AutoShape 17"/>
          <p:cNvSpPr>
            <a:spLocks noChangeArrowheads="1"/>
          </p:cNvSpPr>
          <p:nvPr/>
        </p:nvSpPr>
        <p:spPr bwMode="auto">
          <a:xfrm rot="5400000">
            <a:off x="5723827" y="3074480"/>
            <a:ext cx="533400" cy="632843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660066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AutoShape 18"/>
          <p:cNvSpPr>
            <a:spLocks noChangeArrowheads="1"/>
          </p:cNvSpPr>
          <p:nvPr/>
        </p:nvSpPr>
        <p:spPr bwMode="auto">
          <a:xfrm rot="5400000">
            <a:off x="5713603" y="5069966"/>
            <a:ext cx="533400" cy="632843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rgbClr val="660066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Text Box 19"/>
          <p:cNvSpPr txBox="1">
            <a:spLocks noChangeArrowheads="1"/>
          </p:cNvSpPr>
          <p:nvPr/>
        </p:nvSpPr>
        <p:spPr bwMode="auto">
          <a:xfrm>
            <a:off x="9964842" y="0"/>
            <a:ext cx="703159" cy="2330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ru-RU" sz="900"/>
              <a:t>таблица 7</a:t>
            </a:r>
            <a:endParaRPr lang="ru-RU" sz="900" b="1"/>
          </a:p>
        </p:txBody>
      </p:sp>
    </p:spTree>
    <p:extLst>
      <p:ext uri="{BB962C8B-B14F-4D97-AF65-F5344CB8AC3E}">
        <p14:creationId xmlns:p14="http://schemas.microsoft.com/office/powerpoint/2010/main" val="298899013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055" y="274638"/>
            <a:ext cx="8229893" cy="411162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sz="24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1384" y="1556792"/>
            <a:ext cx="10945216" cy="4824536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800" b="1" u="sng" dirty="0">
                <a:solidFill>
                  <a:srgbClr val="00B0F0"/>
                </a:solidFill>
                <a:latin typeface="Georgia" pitchFamily="18" charset="0"/>
              </a:rPr>
              <a:t>1.Пособия исчисляются из МРОТ</a:t>
            </a:r>
            <a:r>
              <a:rPr lang="ru-RU" sz="2800" u="sng" dirty="0">
                <a:solidFill>
                  <a:srgbClr val="00B0F0"/>
                </a:solidFill>
                <a:latin typeface="Georgia" pitchFamily="18" charset="0"/>
              </a:rPr>
              <a:t> </a:t>
            </a:r>
            <a:r>
              <a:rPr lang="ru-RU" sz="2800" u="sng" dirty="0">
                <a:solidFill>
                  <a:srgbClr val="7030A0"/>
                </a:solidFill>
                <a:latin typeface="Georgia" pitchFamily="18" charset="0"/>
              </a:rPr>
              <a:t>в случаях если</a:t>
            </a:r>
            <a:r>
              <a:rPr lang="ru-RU" sz="2800" dirty="0">
                <a:solidFill>
                  <a:srgbClr val="7030A0"/>
                </a:solidFill>
                <a:latin typeface="Georgia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ru-RU" sz="2800" dirty="0">
                <a:solidFill>
                  <a:srgbClr val="7030A0"/>
                </a:solidFill>
                <a:latin typeface="Georgia" pitchFamily="18" charset="0"/>
              </a:rPr>
              <a:t>в двух календарных годах, предшествующих году наступления страхового случая, отсутствует заработная плата;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ru-RU" sz="2800" dirty="0">
                <a:solidFill>
                  <a:srgbClr val="7030A0"/>
                </a:solidFill>
                <a:latin typeface="Georgia" pitchFamily="18" charset="0"/>
              </a:rPr>
              <a:t>средний месячный заработок составляет ниже МРОТ.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800" b="1" u="sng" dirty="0">
                <a:solidFill>
                  <a:srgbClr val="00B0F0"/>
                </a:solidFill>
                <a:latin typeface="Georgia" pitchFamily="18" charset="0"/>
              </a:rPr>
              <a:t>2.При неполном рабочем времени</a:t>
            </a:r>
            <a:r>
              <a:rPr lang="ru-RU" sz="2800" u="sng" dirty="0">
                <a:solidFill>
                  <a:srgbClr val="00B0F0"/>
                </a:solidFill>
                <a:latin typeface="Georgia" pitchFamily="18" charset="0"/>
              </a:rPr>
              <a:t> </a:t>
            </a:r>
            <a:r>
              <a:rPr lang="ru-RU" sz="2800" u="sng" dirty="0">
                <a:solidFill>
                  <a:srgbClr val="7030A0"/>
                </a:solidFill>
                <a:latin typeface="Georgia" pitchFamily="18" charset="0"/>
              </a:rPr>
              <a:t>средний заработок в указанных выше случаях</a:t>
            </a:r>
            <a:r>
              <a:rPr lang="ru-RU" sz="2800" dirty="0">
                <a:solidFill>
                  <a:srgbClr val="7030A0"/>
                </a:solidFill>
                <a:latin typeface="Georgia" pitchFamily="18" charset="0"/>
              </a:rPr>
              <a:t> определяется пропорционально продолжительности рабочего времени.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800" dirty="0">
                <a:solidFill>
                  <a:srgbClr val="7030A0"/>
                </a:solidFill>
                <a:latin typeface="Georgia" pitchFamily="18" charset="0"/>
              </a:rPr>
              <a:t>    </a:t>
            </a:r>
            <a:r>
              <a:rPr lang="ru-RU" sz="2800" b="1" dirty="0">
                <a:solidFill>
                  <a:srgbClr val="00B0F0"/>
                </a:solidFill>
                <a:latin typeface="Georgia" pitchFamily="18" charset="0"/>
              </a:rPr>
              <a:t>Так при работе на 0,5 ставки пособие надо исчислять из 2165 руб. (50%МРОТ) 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1875352" y="308324"/>
            <a:ext cx="8297279" cy="838200"/>
          </a:xfrm>
          <a:prstGeom prst="roundRect">
            <a:avLst>
              <a:gd name="adj" fmla="val 16667"/>
            </a:avLst>
          </a:prstGeom>
          <a:solidFill>
            <a:srgbClr val="535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2500" b="1" dirty="0">
                <a:solidFill>
                  <a:schemeClr val="bg1"/>
                </a:solidFill>
                <a:latin typeface="Georgia" pitchFamily="18" charset="0"/>
              </a:rPr>
              <a:t>Особенности исчисления и выплаты пособий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9964842" y="0"/>
            <a:ext cx="703159" cy="2330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ru-RU" sz="900"/>
              <a:t>таблица 9</a:t>
            </a:r>
            <a:endParaRPr lang="ru-RU" sz="900" b="1"/>
          </a:p>
        </p:txBody>
      </p:sp>
    </p:spTree>
    <p:extLst>
      <p:ext uri="{BB962C8B-B14F-4D97-AF65-F5344CB8AC3E}">
        <p14:creationId xmlns:p14="http://schemas.microsoft.com/office/powerpoint/2010/main" val="409443802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6" name="Rectangle 4"/>
          <p:cNvSpPr>
            <a:spLocks noGrp="1" noChangeArrowheads="1"/>
          </p:cNvSpPr>
          <p:nvPr>
            <p:ph type="title"/>
          </p:nvPr>
        </p:nvSpPr>
        <p:spPr>
          <a:xfrm>
            <a:off x="407368" y="354843"/>
            <a:ext cx="11161240" cy="51392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Порядок назначения и выплаты пособий </a:t>
            </a:r>
            <a:endParaRPr lang="ru-RU" sz="3200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60009" y="838200"/>
            <a:ext cx="4431369" cy="5754960"/>
          </a:xfrm>
        </p:spPr>
        <p:txBody>
          <a:bodyPr>
            <a:normAutofit fontScale="92500"/>
          </a:bodyPr>
          <a:lstStyle/>
          <a:p>
            <a:pPr algn="ctr" eaLnBrk="1" hangingPunct="1">
              <a:buFontTx/>
              <a:buNone/>
            </a:pPr>
            <a:r>
              <a:rPr lang="ru-RU" sz="2400" b="1" dirty="0">
                <a:solidFill>
                  <a:srgbClr val="7030A0"/>
                </a:solidFill>
                <a:latin typeface="Georgia" panose="02040502050405020303" pitchFamily="18" charset="0"/>
              </a:rPr>
              <a:t>№1</a:t>
            </a:r>
            <a:r>
              <a:rPr lang="ru-RU" sz="1800" dirty="0">
                <a:solidFill>
                  <a:srgbClr val="7030A0"/>
                </a:solidFill>
                <a:latin typeface="Georgia" panose="02040502050405020303" pitchFamily="18" charset="0"/>
              </a:rPr>
              <a:t> пособия по временной нетрудоспособности, по беременности и родам назначаются и выплачиваются по каждому месту работы (службы, иной деятельности), если (ч.2 ст.13)</a:t>
            </a:r>
          </a:p>
          <a:p>
            <a:pPr algn="ctr" eaLnBrk="1" hangingPunct="1">
              <a:buFontTx/>
              <a:buNone/>
            </a:pPr>
            <a:endParaRPr lang="ru-RU" sz="1800" dirty="0">
              <a:solidFill>
                <a:srgbClr val="7030A0"/>
              </a:solidFill>
              <a:latin typeface="Georgia" panose="02040502050405020303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400" b="1" dirty="0">
                <a:solidFill>
                  <a:srgbClr val="7030A0"/>
                </a:solidFill>
                <a:latin typeface="Georgia" panose="02040502050405020303" pitchFamily="18" charset="0"/>
              </a:rPr>
              <a:t>№2</a:t>
            </a:r>
            <a:r>
              <a:rPr lang="ru-RU" sz="1800" dirty="0">
                <a:solidFill>
                  <a:srgbClr val="7030A0"/>
                </a:solidFill>
                <a:latin typeface="Georgia" panose="02040502050405020303" pitchFamily="18" charset="0"/>
              </a:rPr>
              <a:t> пособия по временной нетрудоспособности, по беременности и родам, по уходу за ребенком назначаются и выплачиваются по одному месту работы (службы, иной деятельности), если (ч.2.1 ст.13)</a:t>
            </a:r>
          </a:p>
          <a:p>
            <a:pPr algn="ctr" eaLnBrk="1" hangingPunct="1">
              <a:buFontTx/>
              <a:buNone/>
            </a:pPr>
            <a:endParaRPr lang="ru-RU" sz="1800" dirty="0">
              <a:solidFill>
                <a:srgbClr val="7030A0"/>
              </a:solidFill>
              <a:latin typeface="Georgia" panose="02040502050405020303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400" b="1" dirty="0">
                <a:solidFill>
                  <a:srgbClr val="7030A0"/>
                </a:solidFill>
                <a:latin typeface="Georgia" panose="02040502050405020303" pitchFamily="18" charset="0"/>
              </a:rPr>
              <a:t>№3</a:t>
            </a:r>
            <a:r>
              <a:rPr lang="ru-RU" sz="1800" b="1" dirty="0">
                <a:solidFill>
                  <a:srgbClr val="7030A0"/>
                </a:solidFill>
                <a:latin typeface="Georgia" panose="02040502050405020303" pitchFamily="18" charset="0"/>
              </a:rPr>
              <a:t> </a:t>
            </a:r>
            <a:r>
              <a:rPr lang="ru-RU" sz="1800" dirty="0">
                <a:solidFill>
                  <a:srgbClr val="7030A0"/>
                </a:solidFill>
                <a:latin typeface="Georgia" panose="02040502050405020303" pitchFamily="18" charset="0"/>
              </a:rPr>
              <a:t>пособия по временной нетрудоспособности, по беременности и родам назначаются и выплачиваются либо по порядку вариант №1, либо вариант №2, если (ч.2.2 ст.13)</a:t>
            </a:r>
          </a:p>
          <a:p>
            <a:pPr algn="ctr" eaLnBrk="1" hangingPunct="1">
              <a:buFontTx/>
              <a:buNone/>
            </a:pPr>
            <a:endParaRPr lang="ru-RU" sz="1800" b="1" dirty="0">
              <a:latin typeface="Georgia" panose="02040502050405020303" pitchFamily="18" charset="0"/>
            </a:endParaRPr>
          </a:p>
          <a:p>
            <a:pPr algn="ctr" eaLnBrk="1" hangingPunct="1">
              <a:buFontTx/>
              <a:buNone/>
            </a:pPr>
            <a:endParaRPr lang="ru-RU" sz="2000" b="1" dirty="0">
              <a:latin typeface="Georgia" panose="02040502050405020303" pitchFamily="18" charset="0"/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885054" y="990600"/>
            <a:ext cx="5683554" cy="5562600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ru-RU" sz="1800" dirty="0">
                <a:solidFill>
                  <a:srgbClr val="00B0F0"/>
                </a:solidFill>
                <a:latin typeface="Georgia" panose="02040502050405020303" pitchFamily="18" charset="0"/>
              </a:rPr>
              <a:t>     На момент наступления страхового случая застрахованное лицо занято у нескольких работодателей, у которых было занято и в двух предшествующих календарных годах</a:t>
            </a:r>
          </a:p>
          <a:p>
            <a:pPr algn="just" eaLnBrk="1" hangingPunct="1">
              <a:buFontTx/>
              <a:buNone/>
            </a:pPr>
            <a:endParaRPr lang="ru-RU" sz="1800" dirty="0">
              <a:solidFill>
                <a:srgbClr val="00B0F0"/>
              </a:solidFill>
              <a:latin typeface="Georgia" panose="02040502050405020303" pitchFamily="18" charset="0"/>
            </a:endParaRPr>
          </a:p>
          <a:p>
            <a:pPr algn="just" eaLnBrk="1" hangingPunct="1">
              <a:buFontTx/>
              <a:buNone/>
            </a:pPr>
            <a:r>
              <a:rPr lang="ru-RU" sz="1800" dirty="0">
                <a:solidFill>
                  <a:srgbClr val="00B0F0"/>
                </a:solidFill>
                <a:latin typeface="Georgia" panose="02040502050405020303" pitchFamily="18" charset="0"/>
              </a:rPr>
              <a:t>     На момент наступления страхового случая застрахованное лицо занято у нескольких работодателей, а</a:t>
            </a:r>
            <a:r>
              <a:rPr lang="en-US" sz="1800" dirty="0">
                <a:solidFill>
                  <a:srgbClr val="00B0F0"/>
                </a:solidFill>
                <a:latin typeface="Georgia" panose="02040502050405020303" pitchFamily="18" charset="0"/>
              </a:rPr>
              <a:t> </a:t>
            </a:r>
            <a:r>
              <a:rPr lang="ru-RU" sz="1800" dirty="0">
                <a:solidFill>
                  <a:srgbClr val="00B0F0"/>
                </a:solidFill>
                <a:latin typeface="Georgia" panose="02040502050405020303" pitchFamily="18" charset="0"/>
              </a:rPr>
              <a:t>в двух предшествующих календарных годах было занято у других работодателей (др. работодателя)</a:t>
            </a:r>
          </a:p>
          <a:p>
            <a:pPr algn="just" eaLnBrk="1" hangingPunct="1">
              <a:buFontTx/>
              <a:buNone/>
            </a:pPr>
            <a:endParaRPr lang="ru-RU" sz="1800" dirty="0">
              <a:solidFill>
                <a:srgbClr val="00B0F0"/>
              </a:solidFill>
              <a:latin typeface="Georgia" panose="02040502050405020303" pitchFamily="18" charset="0"/>
            </a:endParaRPr>
          </a:p>
          <a:p>
            <a:pPr algn="just" eaLnBrk="1" hangingPunct="1">
              <a:buFontTx/>
              <a:buNone/>
            </a:pPr>
            <a:r>
              <a:rPr lang="ru-RU" sz="1800" dirty="0">
                <a:solidFill>
                  <a:srgbClr val="00B0F0"/>
                </a:solidFill>
                <a:latin typeface="Georgia" panose="02040502050405020303" pitchFamily="18" charset="0"/>
              </a:rPr>
              <a:t>     На момент наступления страхового случая застрахованное лицо занято у нескольких работодателей, а двух предшествующих календарных годах было занято как у этих же, так и у других работодателей (др. работодателя)</a:t>
            </a:r>
          </a:p>
          <a:p>
            <a:pPr algn="just" eaLnBrk="1" hangingPunct="1">
              <a:buFontTx/>
              <a:buNone/>
            </a:pPr>
            <a:endParaRPr lang="ru-RU" sz="1800" dirty="0">
              <a:solidFill>
                <a:srgbClr val="00B0F0"/>
              </a:solidFill>
              <a:latin typeface="Georgia" panose="02040502050405020303" pitchFamily="18" charset="0"/>
            </a:endParaRPr>
          </a:p>
          <a:p>
            <a:pPr algn="just" eaLnBrk="1" hangingPunct="1">
              <a:buFontTx/>
              <a:buNone/>
            </a:pPr>
            <a:endParaRPr lang="ru-RU" sz="1800" dirty="0">
              <a:solidFill>
                <a:srgbClr val="00B0F0"/>
              </a:solidFill>
              <a:latin typeface="Georgia" panose="02040502050405020303" pitchFamily="18" charset="0"/>
            </a:endParaRPr>
          </a:p>
          <a:p>
            <a:pPr algn="just" eaLnBrk="1" hangingPunct="1">
              <a:buFontTx/>
              <a:buNone/>
            </a:pPr>
            <a:endParaRPr lang="ru-RU" sz="1800" dirty="0">
              <a:solidFill>
                <a:srgbClr val="00B0F0"/>
              </a:solidFill>
              <a:latin typeface="Georgia" panose="02040502050405020303" pitchFamily="18" charset="0"/>
            </a:endParaRPr>
          </a:p>
          <a:p>
            <a:pPr algn="just" eaLnBrk="1" hangingPunct="1">
              <a:buFontTx/>
              <a:buNone/>
            </a:pPr>
            <a:endParaRPr lang="ru-RU" sz="1800" dirty="0">
              <a:solidFill>
                <a:srgbClr val="00B0F0"/>
              </a:solidFill>
              <a:latin typeface="Georgia" panose="02040502050405020303" pitchFamily="18" charset="0"/>
            </a:endParaRPr>
          </a:p>
        </p:txBody>
      </p:sp>
      <p:sp>
        <p:nvSpPr>
          <p:cNvPr id="8197" name="AutoShape 7"/>
          <p:cNvSpPr>
            <a:spLocks noChangeArrowheads="1"/>
          </p:cNvSpPr>
          <p:nvPr/>
        </p:nvSpPr>
        <p:spPr bwMode="auto">
          <a:xfrm>
            <a:off x="5533474" y="838200"/>
            <a:ext cx="703159" cy="685800"/>
          </a:xfrm>
          <a:prstGeom prst="notchedRightArrow">
            <a:avLst>
              <a:gd name="adj1" fmla="val 50000"/>
              <a:gd name="adj2" fmla="val 27778"/>
            </a:avLst>
          </a:prstGeom>
          <a:solidFill>
            <a:srgbClr val="660066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AutoShape 8"/>
          <p:cNvSpPr>
            <a:spLocks noChangeArrowheads="1"/>
          </p:cNvSpPr>
          <p:nvPr/>
        </p:nvSpPr>
        <p:spPr bwMode="auto">
          <a:xfrm>
            <a:off x="5533474" y="2667000"/>
            <a:ext cx="703159" cy="685800"/>
          </a:xfrm>
          <a:prstGeom prst="notchedRightArrow">
            <a:avLst>
              <a:gd name="adj1" fmla="val 50000"/>
              <a:gd name="adj2" fmla="val 27778"/>
            </a:avLst>
          </a:prstGeom>
          <a:solidFill>
            <a:srgbClr val="660066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AutoShape 9"/>
          <p:cNvSpPr>
            <a:spLocks noChangeArrowheads="1"/>
          </p:cNvSpPr>
          <p:nvPr/>
        </p:nvSpPr>
        <p:spPr bwMode="auto">
          <a:xfrm>
            <a:off x="5463158" y="4724400"/>
            <a:ext cx="703159" cy="685800"/>
          </a:xfrm>
          <a:prstGeom prst="notchedRightArrow">
            <a:avLst>
              <a:gd name="adj1" fmla="val 50000"/>
              <a:gd name="adj2" fmla="val 27778"/>
            </a:avLst>
          </a:prstGeom>
          <a:solidFill>
            <a:srgbClr val="660066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9964842" y="0"/>
            <a:ext cx="703159" cy="2330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ru-RU" sz="900"/>
              <a:t>таблица 2</a:t>
            </a:r>
            <a:endParaRPr lang="ru-RU" sz="900" b="1"/>
          </a:p>
        </p:txBody>
      </p:sp>
    </p:spTree>
    <p:extLst>
      <p:ext uri="{BB962C8B-B14F-4D97-AF65-F5344CB8AC3E}">
        <p14:creationId xmlns:p14="http://schemas.microsoft.com/office/powerpoint/2010/main" val="20430064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468959"/>
              </p:ext>
            </p:extLst>
          </p:nvPr>
        </p:nvGraphicFramePr>
        <p:xfrm>
          <a:off x="551384" y="1428737"/>
          <a:ext cx="10945216" cy="5024600"/>
        </p:xfrm>
        <a:graphic>
          <a:graphicData uri="http://schemas.openxmlformats.org/drawingml/2006/table">
            <a:tbl>
              <a:tblPr/>
              <a:tblGrid>
                <a:gridCol w="5472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0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417320" algn="l"/>
                          <a:tab pos="1645920" algn="l"/>
                        </a:tabLs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Страховой стаж</a:t>
                      </a:r>
                    </a:p>
                  </a:txBody>
                  <a:tcPr marL="21947" marR="2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417320" algn="l"/>
                          <a:tab pos="1645920" algn="l"/>
                        </a:tabLs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Пособие по временной нетрудоспособности</a:t>
                      </a:r>
                    </a:p>
                  </a:txBody>
                  <a:tcPr marL="21947" marR="2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8405"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и более лет</a:t>
                      </a:r>
                    </a:p>
                  </a:txBody>
                  <a:tcPr marL="21947" marR="2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 среднего заработка</a:t>
                      </a:r>
                    </a:p>
                  </a:txBody>
                  <a:tcPr marL="21947" marR="2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8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5 до 8 лет</a:t>
                      </a:r>
                    </a:p>
                  </a:txBody>
                  <a:tcPr marL="21947" marR="2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80% среднего заработка</a:t>
                      </a:r>
                    </a:p>
                  </a:txBody>
                  <a:tcPr marL="21947" marR="2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0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 5 лет</a:t>
                      </a:r>
                    </a:p>
                  </a:txBody>
                  <a:tcPr marL="21947" marR="2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60% среднего заработка</a:t>
                      </a:r>
                    </a:p>
                  </a:txBody>
                  <a:tcPr marL="21947" marR="2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76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Менее 6 месяцев</a:t>
                      </a:r>
                    </a:p>
                  </a:txBody>
                  <a:tcPr marL="21947" marR="2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МРОТ</a:t>
                      </a:r>
                    </a:p>
                  </a:txBody>
                  <a:tcPr marL="21947" marR="2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51384" y="188640"/>
            <a:ext cx="10945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Georgia" pitchFamily="18" charset="0"/>
              </a:rPr>
              <a:t>Пособие по временной нетрудоспособности при утрате трудоспособности вследствие заболевания или травмы</a:t>
            </a:r>
          </a:p>
        </p:txBody>
      </p:sp>
    </p:spTree>
    <p:extLst>
      <p:ext uri="{BB962C8B-B14F-4D97-AF65-F5344CB8AC3E}">
        <p14:creationId xmlns:p14="http://schemas.microsoft.com/office/powerpoint/2010/main" val="195738042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66097" y="0"/>
            <a:ext cx="8859806" cy="57148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6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Порядок назначения и выплаты пособия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376" y="685800"/>
            <a:ext cx="10945216" cy="562352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dirty="0">
                <a:latin typeface="Georgia" panose="02040502050405020303" pitchFamily="18" charset="0"/>
              </a:rPr>
              <a:t>Пример:</a:t>
            </a:r>
            <a:r>
              <a:rPr lang="ru-RU" sz="2000" dirty="0">
                <a:latin typeface="Georgia" panose="02040502050405020303" pitchFamily="18" charset="0"/>
              </a:rPr>
              <a:t> У Иванова С.И. временная нетрудоспособность наступила с 20.01.2022.-31.01.2022,.страховой стаж 8 лет, 3 мес. (100%). На момент наступления заболевания он работал в течение двух календарных лет в ООО «Ромашка» и ООО «Гвоздика» и получил: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dirty="0">
                <a:latin typeface="Georgia" panose="02040502050405020303" pitchFamily="18" charset="0"/>
              </a:rPr>
              <a:t>                                              </a:t>
            </a:r>
            <a:r>
              <a:rPr lang="ru-RU" sz="2000" b="1" dirty="0">
                <a:latin typeface="Georgia" panose="02040502050405020303" pitchFamily="18" charset="0"/>
              </a:rPr>
              <a:t>в 2020 году        в 2021 году 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dirty="0">
                <a:latin typeface="Georgia" panose="02040502050405020303" pitchFamily="18" charset="0"/>
              </a:rPr>
              <a:t>     ООО «Ромашка»                250000 руб.        350000 руб.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dirty="0">
                <a:latin typeface="Georgia" panose="02040502050405020303" pitchFamily="18" charset="0"/>
              </a:rPr>
              <a:t>     ООО «Гвоздика»                150000 руб.        200000 руб.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dirty="0">
                <a:latin typeface="Georgia" panose="02040502050405020303" pitchFamily="18" charset="0"/>
              </a:rPr>
              <a:t>1). ООО «Ромашка» – ср/</a:t>
            </a:r>
            <a:r>
              <a:rPr lang="ru-RU" sz="2000" b="1" dirty="0" err="1">
                <a:latin typeface="Georgia" panose="02040502050405020303" pitchFamily="18" charset="0"/>
              </a:rPr>
              <a:t>дн</a:t>
            </a:r>
            <a:r>
              <a:rPr lang="ru-RU" sz="2000" b="1" dirty="0">
                <a:latin typeface="Georgia" panose="02040502050405020303" pitchFamily="18" charset="0"/>
              </a:rPr>
              <a:t>. заработок равен  (250000+350000):730=821,92 руб.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dirty="0">
                <a:latin typeface="Georgia" panose="02040502050405020303" pitchFamily="18" charset="0"/>
              </a:rPr>
              <a:t>                                   сумма пособия составит 821,92х12=9863,01 руб.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ru-RU" sz="2000" b="1" dirty="0">
              <a:latin typeface="Georgia" panose="02040502050405020303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dirty="0">
                <a:latin typeface="Georgia" panose="02040502050405020303" pitchFamily="18" charset="0"/>
              </a:rPr>
              <a:t>2). ООО «Гвоздика» – ср/</a:t>
            </a:r>
            <a:r>
              <a:rPr lang="ru-RU" sz="2000" b="1" dirty="0" err="1">
                <a:latin typeface="Georgia" panose="02040502050405020303" pitchFamily="18" charset="0"/>
              </a:rPr>
              <a:t>дн</a:t>
            </a:r>
            <a:r>
              <a:rPr lang="ru-RU" sz="2000" b="1" dirty="0">
                <a:latin typeface="Georgia" panose="02040502050405020303" pitchFamily="18" charset="0"/>
              </a:rPr>
              <a:t>. заработок равен  (150000+200000):730=479,45 руб.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dirty="0">
                <a:latin typeface="Georgia" panose="02040502050405020303" pitchFamily="18" charset="0"/>
              </a:rPr>
              <a:t>                                   сумма пособия составит 479,45х12=5753,40 руб.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u="sng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ВНИМАНИЕ:</a:t>
            </a:r>
            <a:r>
              <a:rPr lang="ru-RU" sz="20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 </a:t>
            </a:r>
            <a:r>
              <a:rPr lang="ru-RU" sz="2000" dirty="0">
                <a:latin typeface="Georgia" panose="02040502050405020303" pitchFamily="18" charset="0"/>
              </a:rPr>
              <a:t>Средний заработок учитывается за каждый календарный год в сумме не превышающей предельную величину базы для начисления страховых взносов в ФСС на соответствующий календарный год каждым страхователем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dirty="0">
                <a:latin typeface="Georgia" panose="02040502050405020303" pitchFamily="18" charset="0"/>
              </a:rPr>
              <a:t>2020г. 912 000 </a:t>
            </a:r>
            <a:r>
              <a:rPr lang="ru-RU" sz="2000" dirty="0" err="1">
                <a:latin typeface="Georgia" panose="02040502050405020303" pitchFamily="18" charset="0"/>
              </a:rPr>
              <a:t>руб</a:t>
            </a:r>
            <a:endParaRPr lang="ru-RU" sz="2000" dirty="0">
              <a:latin typeface="Georgia" panose="02040502050405020303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dirty="0">
                <a:latin typeface="Georgia" panose="02040502050405020303" pitchFamily="18" charset="0"/>
              </a:rPr>
              <a:t>2021г. 966 000 </a:t>
            </a:r>
            <a:r>
              <a:rPr lang="ru-RU" sz="2000" dirty="0" err="1">
                <a:latin typeface="Georgia" panose="02040502050405020303" pitchFamily="18" charset="0"/>
              </a:rPr>
              <a:t>руб</a:t>
            </a: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9682114" y="0"/>
            <a:ext cx="843791" cy="2791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/>
            <a:r>
              <a:rPr lang="ru-RU" sz="1200"/>
              <a:t>   </a:t>
            </a:r>
            <a:r>
              <a:rPr lang="ru-RU" sz="1200" b="1"/>
              <a:t> </a:t>
            </a:r>
            <a:r>
              <a:rPr lang="ru-RU" sz="900" b="1"/>
              <a:t>таблица 3</a:t>
            </a:r>
          </a:p>
        </p:txBody>
      </p:sp>
    </p:spTree>
    <p:extLst>
      <p:ext uri="{BB962C8B-B14F-4D97-AF65-F5344CB8AC3E}">
        <p14:creationId xmlns:p14="http://schemas.microsoft.com/office/powerpoint/2010/main" val="3335157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2002234"/>
          </a:xfrm>
        </p:spPr>
        <p:txBody>
          <a:bodyPr>
            <a:noAutofit/>
          </a:bodyPr>
          <a:lstStyle/>
          <a:p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Прожиточный минимум </a:t>
            </a:r>
            <a:r>
              <a:rPr lang="ru-RU" sz="3200" b="1" dirty="0">
                <a:solidFill>
                  <a:srgbClr val="002060"/>
                </a:solidFill>
                <a:latin typeface="Georgia" panose="02040502050405020303" pitchFamily="18" charset="0"/>
              </a:rPr>
              <a:t>минимальная необходимая для обеспечения жизнедеятельности сумма доходов гражданина</a:t>
            </a:r>
            <a:br>
              <a:rPr lang="ru-RU" sz="3200" b="1" dirty="0">
                <a:solidFill>
                  <a:srgbClr val="002060"/>
                </a:solidFill>
                <a:latin typeface="Georgia" panose="02040502050405020303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Georgia" panose="02040502050405020303" pitchFamily="18" charset="0"/>
              </a:rPr>
              <a:t>15453 руб.</a:t>
            </a:r>
            <a:endParaRPr lang="ru-RU" sz="30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775D-46EB-49F3-9400-0F169D4550B1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12" name="Схема 11"/>
          <p:cNvGraphicFramePr/>
          <p:nvPr/>
        </p:nvGraphicFramePr>
        <p:xfrm>
          <a:off x="407368" y="2564904"/>
          <a:ext cx="11233248" cy="3573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272588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79376" y="351169"/>
            <a:ext cx="10873207" cy="78579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Порядок назначения и выплаты пособия по временной нетрудоспособности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376" y="1268760"/>
            <a:ext cx="11161240" cy="4971256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>
                <a:latin typeface="Georgia" panose="02040502050405020303" pitchFamily="18" charset="0"/>
              </a:rPr>
              <a:t>Пример:</a:t>
            </a:r>
            <a:r>
              <a:rPr lang="ru-RU" sz="2000" dirty="0">
                <a:latin typeface="Georgia" panose="02040502050405020303" pitchFamily="18" charset="0"/>
              </a:rPr>
              <a:t> У Сидорова В.И. временная нетрудоспособность наступила с 01.02.2022г.-28.02.2022г.,.страховой стаж 7 лет, 3 мес. (80%). На момент наступления заболевания он работал в ООО Ромашка и ООО Гвоздика и получил: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>
                <a:latin typeface="Georgia" panose="02040502050405020303" pitchFamily="18" charset="0"/>
              </a:rPr>
              <a:t>                                              </a:t>
            </a:r>
            <a:r>
              <a:rPr lang="ru-RU" sz="2000" b="1" u="sng" dirty="0">
                <a:latin typeface="Georgia" panose="02040502050405020303" pitchFamily="18" charset="0"/>
              </a:rPr>
              <a:t>в 2021 году</a:t>
            </a:r>
            <a:r>
              <a:rPr lang="ru-RU" sz="2000" b="1" dirty="0">
                <a:latin typeface="Georgia" panose="02040502050405020303" pitchFamily="18" charset="0"/>
              </a:rPr>
              <a:t>        </a:t>
            </a:r>
            <a:r>
              <a:rPr lang="ru-RU" sz="2000" b="1" u="sng" dirty="0">
                <a:latin typeface="Georgia" panose="02040502050405020303" pitchFamily="18" charset="0"/>
              </a:rPr>
              <a:t>в 2020 году</a:t>
            </a:r>
            <a:r>
              <a:rPr lang="ru-RU" sz="2000" b="1" dirty="0">
                <a:latin typeface="Georgia" panose="02040502050405020303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>
                <a:latin typeface="Georgia" panose="02040502050405020303" pitchFamily="18" charset="0"/>
              </a:rPr>
              <a:t>     ООО «Ромашка»     350000 руб.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>
                <a:latin typeface="Georgia" panose="02040502050405020303" pitchFamily="18" charset="0"/>
              </a:rPr>
              <a:t>     ООО «Гвоздика»     150000 руб.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>
                <a:latin typeface="Georgia" panose="02040502050405020303" pitchFamily="18" charset="0"/>
              </a:rPr>
              <a:t>     Фирма «Заря»                                                 250000 руб.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ru-RU" sz="2000" b="1" dirty="0">
              <a:latin typeface="Georgia" panose="02040502050405020303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>
                <a:latin typeface="Georgia" panose="02040502050405020303" pitchFamily="18" charset="0"/>
              </a:rPr>
              <a:t>Пособие назначает и выплачивает ООО «Ромашка» (по выбору работника)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>
                <a:latin typeface="Georgia" panose="02040502050405020303" pitchFamily="18" charset="0"/>
              </a:rPr>
              <a:t>     За 2020г.  - 250000руб. , за 2021г. – 415000 руб. (350000+150000)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>
                <a:latin typeface="Georgia" panose="02040502050405020303" pitchFamily="18" charset="0"/>
              </a:rPr>
              <a:t>     ср/</a:t>
            </a:r>
            <a:r>
              <a:rPr lang="ru-RU" sz="2000" b="1" dirty="0" err="1">
                <a:latin typeface="Georgia" panose="02040502050405020303" pitchFamily="18" charset="0"/>
              </a:rPr>
              <a:t>дн</a:t>
            </a:r>
            <a:r>
              <a:rPr lang="ru-RU" sz="2000" b="1" dirty="0">
                <a:latin typeface="Georgia" panose="02040502050405020303" pitchFamily="18" charset="0"/>
              </a:rPr>
              <a:t>. заработок равен  (415000+250000):730=910,96 руб.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>
                <a:latin typeface="Georgia" panose="02040502050405020303" pitchFamily="18" charset="0"/>
              </a:rPr>
              <a:t>      дневное пособие ( с учетом стажа) – 910,96х80%=728,77 руб.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>
                <a:latin typeface="Georgia" panose="02040502050405020303" pitchFamily="18" charset="0"/>
              </a:rPr>
              <a:t>      сумма пособия составит 728,77х28=20405,56 руб. руб.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ru-RU" sz="2000" b="1" dirty="0">
              <a:latin typeface="Georgia" panose="02040502050405020303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u="sng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ВНИМАНИЕ:</a:t>
            </a:r>
            <a:r>
              <a:rPr lang="ru-RU" sz="20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 </a:t>
            </a:r>
            <a:r>
              <a:rPr lang="ru-RU" sz="2000" dirty="0">
                <a:latin typeface="Georgia" panose="02040502050405020303" pitchFamily="18" charset="0"/>
              </a:rPr>
              <a:t>Заработок, полученный в ООО «Гвоздика» и ООО «Заря» в 2022 году в расчете данного пособия не участвует.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964842" y="0"/>
            <a:ext cx="703159" cy="2330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ru-RU" sz="900"/>
              <a:t>таблица 4</a:t>
            </a:r>
            <a:endParaRPr lang="ru-RU" sz="900" b="1"/>
          </a:p>
        </p:txBody>
      </p:sp>
    </p:spTree>
    <p:extLst>
      <p:ext uri="{BB962C8B-B14F-4D97-AF65-F5344CB8AC3E}">
        <p14:creationId xmlns:p14="http://schemas.microsoft.com/office/powerpoint/2010/main" val="222186050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88776"/>
              </p:ext>
            </p:extLst>
          </p:nvPr>
        </p:nvGraphicFramePr>
        <p:xfrm>
          <a:off x="1523851" y="1052736"/>
          <a:ext cx="9144000" cy="5429263"/>
        </p:xfrm>
        <a:graphic>
          <a:graphicData uri="http://schemas.openxmlformats.org/drawingml/2006/table">
            <a:tbl>
              <a:tblPr/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75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417320" algn="l"/>
                          <a:tab pos="1645920" algn="l"/>
                        </a:tabLs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Страховой стаж</a:t>
                      </a:r>
                    </a:p>
                  </a:txBody>
                  <a:tcPr marL="21947" marR="2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417320" algn="l"/>
                          <a:tab pos="1645920" algn="l"/>
                        </a:tabLs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Пособие по беременности и родам</a:t>
                      </a:r>
                    </a:p>
                  </a:txBody>
                  <a:tcPr marL="21947" marR="2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1637"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Более 6 месяцев (застрахованная женщина)</a:t>
                      </a:r>
                    </a:p>
                  </a:txBody>
                  <a:tcPr marL="21947" marR="2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 среднего заработка</a:t>
                      </a:r>
                    </a:p>
                  </a:txBody>
                  <a:tcPr marL="21947" marR="2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24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Менее 6 месяцев</a:t>
                      </a:r>
                    </a:p>
                  </a:txBody>
                  <a:tcPr marL="21947" marR="2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МРОТ</a:t>
                      </a:r>
                    </a:p>
                  </a:txBody>
                  <a:tcPr marL="21947" marR="2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523851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Georgia" pitchFamily="18" charset="0"/>
              </a:rPr>
              <a:t>Размер пособия по беременности и родам</a:t>
            </a:r>
          </a:p>
        </p:txBody>
      </p:sp>
    </p:spTree>
    <p:extLst>
      <p:ext uri="{BB962C8B-B14F-4D97-AF65-F5344CB8AC3E}">
        <p14:creationId xmlns:p14="http://schemas.microsoft.com/office/powerpoint/2010/main" val="73693363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0" y="1428736"/>
          <a:ext cx="9144000" cy="4701552"/>
        </p:xfrm>
        <a:graphic>
          <a:graphicData uri="http://schemas.openxmlformats.org/drawingml/2006/table">
            <a:tbl>
              <a:tblPr/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417320" algn="l"/>
                          <a:tab pos="1645920" algn="l"/>
                        </a:tabLs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Страховой случай</a:t>
                      </a:r>
                    </a:p>
                  </a:txBody>
                  <a:tcPr marL="21947" marR="2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417320" algn="l"/>
                          <a:tab pos="1645920" algn="l"/>
                        </a:tabLs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Период</a:t>
                      </a:r>
                    </a:p>
                  </a:txBody>
                  <a:tcPr marL="21947" marR="2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0846"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Вынашивание и рождение 1 ребенка (усыновление 1 ребенка в возрасте до 3 месяцев)</a:t>
                      </a:r>
                    </a:p>
                  </a:txBody>
                  <a:tcPr marL="21947" marR="2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 дней до и после родов</a:t>
                      </a:r>
                    </a:p>
                  </a:txBody>
                  <a:tcPr marL="21947" marR="2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Рождение 2 и более детей (усыновление 2</a:t>
                      </a:r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более детей в возрасте до 3 месяцев)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47" marR="2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110 дней после родов</a:t>
                      </a:r>
                    </a:p>
                  </a:txBody>
                  <a:tcPr marL="21947" marR="2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Многоплодная беременность</a:t>
                      </a:r>
                    </a:p>
                  </a:txBody>
                  <a:tcPr marL="21947" marR="2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 дней до родов</a:t>
                      </a:r>
                    </a:p>
                  </a:txBody>
                  <a:tcPr marL="21947" marR="2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Осложненные роды</a:t>
                      </a:r>
                    </a:p>
                  </a:txBody>
                  <a:tcPr marL="21947" marR="2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 дней после родов</a:t>
                      </a:r>
                    </a:p>
                  </a:txBody>
                  <a:tcPr marL="21947" marR="2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524000" y="26064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Georgia" pitchFamily="18" charset="0"/>
              </a:rPr>
              <a:t>Продолжительность выплаты пособия по беременности и родам</a:t>
            </a:r>
          </a:p>
        </p:txBody>
      </p:sp>
    </p:spTree>
    <p:extLst>
      <p:ext uri="{BB962C8B-B14F-4D97-AF65-F5344CB8AC3E}">
        <p14:creationId xmlns:p14="http://schemas.microsoft.com/office/powerpoint/2010/main" val="50999575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75520" y="620688"/>
            <a:ext cx="8458200" cy="1633518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>
                <a:solidFill>
                  <a:srgbClr val="0070C0"/>
                </a:solidFill>
                <a:latin typeface="Georgia" panose="02040502050405020303" pitchFamily="18" charset="0"/>
              </a:rPr>
              <a:t>ОБЕСПЕЧЕНИЕ ЕЖЕМЕСЯЧНЫМ ПОСОБИЕМ</a:t>
            </a:r>
            <a:br>
              <a:rPr lang="ru-RU" sz="2800" b="1" i="1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ru-RU" sz="2800" b="1" i="1" dirty="0">
                <a:solidFill>
                  <a:srgbClr val="0070C0"/>
                </a:solidFill>
                <a:latin typeface="Georgia" panose="02040502050405020303" pitchFamily="18" charset="0"/>
              </a:rPr>
              <a:t>ПО УХОДУ ЗА РЕБЕНКОМ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95400" y="2071678"/>
            <a:ext cx="10729192" cy="402432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rgbClr val="7030A0"/>
              </a:solidFill>
              <a:latin typeface="Georgia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b="1" dirty="0">
                <a:solidFill>
                  <a:srgbClr val="7030A0"/>
                </a:solidFill>
                <a:latin typeface="Georgia" pitchFamily="18" charset="0"/>
              </a:rPr>
              <a:t>Ежемесячное пособие по уходу за ребенком выплачивается застрахованным лицам (матери, отцу, другим родственникам, опекунам), фактически осуществляющим уход за ребенком и находящимся в отпуске по уходу за ребенком, со дня предоставления отпуска по уходу за ребенком до достижения ребенком возраста полутора лет.</a:t>
            </a:r>
            <a:endParaRPr lang="ru-RU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84157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517506"/>
              </p:ext>
            </p:extLst>
          </p:nvPr>
        </p:nvGraphicFramePr>
        <p:xfrm>
          <a:off x="1531863" y="1124744"/>
          <a:ext cx="9144000" cy="5429263"/>
        </p:xfrm>
        <a:graphic>
          <a:graphicData uri="http://schemas.openxmlformats.org/drawingml/2006/table">
            <a:tbl>
              <a:tblPr/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35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417320" algn="l"/>
                          <a:tab pos="1645920" algn="l"/>
                        </a:tabLs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детей</a:t>
                      </a:r>
                    </a:p>
                  </a:txBody>
                  <a:tcPr marL="21947" marR="2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417320" algn="l"/>
                          <a:tab pos="1645920" algn="l"/>
                        </a:tabLs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Размер пособия</a:t>
                      </a:r>
                    </a:p>
                  </a:txBody>
                  <a:tcPr marL="21947" marR="2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6727"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Уход за 1 ребенком до 1,5 лет</a:t>
                      </a:r>
                    </a:p>
                  </a:txBody>
                  <a:tcPr marL="21947" marR="2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40% среднего заработка</a:t>
                      </a:r>
                    </a:p>
                  </a:txBody>
                  <a:tcPr marL="21947" marR="2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6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Уход</a:t>
                      </a:r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за 2 и более детьми до 1,5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947" marR="2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 среднего заработка</a:t>
                      </a:r>
                    </a:p>
                  </a:txBody>
                  <a:tcPr marL="21947" marR="21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531863" y="170637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0070C0"/>
                </a:solidFill>
                <a:latin typeface="Georgia" pitchFamily="18" charset="0"/>
              </a:rPr>
              <a:t>РАЗМЕР ЕЖЕМЕСЯЧНОГО ПОСОБИЯ</a:t>
            </a:r>
            <a:br>
              <a:rPr lang="ru-RU" sz="2800" b="1" i="1" dirty="0">
                <a:solidFill>
                  <a:srgbClr val="0070C0"/>
                </a:solidFill>
                <a:latin typeface="Georgia" pitchFamily="18" charset="0"/>
              </a:rPr>
            </a:br>
            <a:r>
              <a:rPr lang="ru-RU" sz="2800" b="1" i="1" dirty="0">
                <a:solidFill>
                  <a:srgbClr val="0070C0"/>
                </a:solidFill>
                <a:latin typeface="Georgia" pitchFamily="18" charset="0"/>
              </a:rPr>
              <a:t>ПО УХОДУ ЗА РЕБЕНКОМ</a:t>
            </a:r>
            <a:endParaRPr lang="ru-RU" sz="2800" b="1" dirty="0">
              <a:solidFill>
                <a:srgbClr val="0070C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50974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51384" y="385408"/>
            <a:ext cx="11089231" cy="98072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br>
              <a:rPr lang="ru-RU" sz="28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</a:br>
            <a:r>
              <a:rPr lang="ru-RU" sz="28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Особенности исчисления и выплаты ежемесячного пособия по уходу за ребенком</a:t>
            </a:r>
            <a:br>
              <a:rPr lang="ru-RU" sz="4000" b="1" i="1" dirty="0">
                <a:solidFill>
                  <a:srgbClr val="00B0F0"/>
                </a:solidFill>
                <a:latin typeface="Georgia" pitchFamily="18" charset="0"/>
              </a:rPr>
            </a:br>
            <a:endParaRPr lang="ru-RU" sz="4000" b="1" i="1" dirty="0">
              <a:solidFill>
                <a:srgbClr val="00B0F0"/>
              </a:solidFill>
              <a:latin typeface="Georgia" pitchFamily="18" charset="0"/>
            </a:endParaRP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1384" y="1500174"/>
            <a:ext cx="11089232" cy="5053026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  <a:defRPr/>
            </a:pPr>
            <a:r>
              <a:rPr lang="ru-RU" sz="2800" b="1" dirty="0">
                <a:solidFill>
                  <a:srgbClr val="7030A0"/>
                </a:solidFill>
                <a:latin typeface="Georgia" panose="02040502050405020303" pitchFamily="18" charset="0"/>
              </a:rPr>
              <a:t>Е</a:t>
            </a: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жемесячное пособие по уходу за ребенком выплачивается </a:t>
            </a:r>
            <a:r>
              <a:rPr lang="ru-RU" sz="28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только по одному месту работы</a:t>
            </a: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 </a:t>
            </a:r>
            <a:r>
              <a:rPr lang="ru-RU" sz="2800" dirty="0">
                <a:solidFill>
                  <a:srgbClr val="7030A0"/>
                </a:solidFill>
                <a:latin typeface="Georgia" panose="02040502050405020303" pitchFamily="18" charset="0"/>
              </a:rPr>
              <a:t>(по выбору застрахованного лица)</a:t>
            </a:r>
          </a:p>
          <a:p>
            <a:pPr algn="just" eaLnBrk="1" hangingPunct="1">
              <a:buFontTx/>
              <a:buNone/>
              <a:defRPr/>
            </a:pPr>
            <a:r>
              <a:rPr lang="ru-RU" sz="2800" dirty="0">
                <a:solidFill>
                  <a:srgbClr val="7030A0"/>
                </a:solidFill>
                <a:latin typeface="Georgia" panose="02040502050405020303" pitchFamily="18" charset="0"/>
              </a:rPr>
              <a:t>    </a:t>
            </a:r>
          </a:p>
          <a:p>
            <a:pPr algn="just" eaLnBrk="1" hangingPunct="1">
              <a:buFontTx/>
              <a:buNone/>
              <a:defRPr/>
            </a:pPr>
            <a:r>
              <a:rPr lang="ru-RU" sz="28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Порядок учета заработка</a:t>
            </a:r>
            <a:r>
              <a:rPr lang="ru-RU" sz="2800" dirty="0">
                <a:solidFill>
                  <a:srgbClr val="7030A0"/>
                </a:solidFill>
                <a:latin typeface="Georgia" panose="02040502050405020303" pitchFamily="18" charset="0"/>
              </a:rPr>
              <a:t> – пособие выплачивается по одному месту работы по выбору застрахованного лица </a:t>
            </a:r>
            <a:r>
              <a:rPr lang="ru-RU" sz="2800" u="sng" dirty="0">
                <a:solidFill>
                  <a:srgbClr val="7030A0"/>
                </a:solidFill>
                <a:latin typeface="Georgia" panose="02040502050405020303" pitchFamily="18" charset="0"/>
              </a:rPr>
              <a:t>с учетом заработка у других работодателей.</a:t>
            </a:r>
          </a:p>
          <a:p>
            <a:pPr algn="just" eaLnBrk="1" hangingPunct="1">
              <a:buFontTx/>
              <a:buNone/>
              <a:defRPr/>
            </a:pPr>
            <a:endParaRPr lang="ru-RU" sz="2800" u="sng" dirty="0">
              <a:solidFill>
                <a:srgbClr val="7030A0"/>
              </a:solidFill>
              <a:latin typeface="Georgia" panose="02040502050405020303" pitchFamily="18" charset="0"/>
            </a:endParaRPr>
          </a:p>
          <a:p>
            <a:pPr algn="just" eaLnBrk="1" hangingPunct="1">
              <a:buFontTx/>
              <a:buNone/>
              <a:defRPr/>
            </a:pPr>
            <a:r>
              <a:rPr lang="ru-RU" sz="28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При расчете пособия –</a:t>
            </a:r>
            <a:r>
              <a:rPr lang="ru-RU" sz="2800" u="sng" dirty="0">
                <a:solidFill>
                  <a:srgbClr val="7030A0"/>
                </a:solidFill>
                <a:latin typeface="Georgia" panose="02040502050405020303" pitchFamily="18" charset="0"/>
              </a:rPr>
              <a:t> </a:t>
            </a:r>
            <a:r>
              <a:rPr lang="ru-RU" sz="2800" dirty="0">
                <a:solidFill>
                  <a:srgbClr val="7030A0"/>
                </a:solidFill>
                <a:latin typeface="Georgia" panose="02040502050405020303" pitchFamily="18" charset="0"/>
              </a:rPr>
              <a:t>представляются справка (справки) о заработке, из которого исчисляется пособие, от другого (других) работодателя.</a:t>
            </a:r>
            <a:endParaRPr lang="ru-RU" sz="2800" u="sng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9752430" y="0"/>
            <a:ext cx="915571" cy="2330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ru-RU" sz="900"/>
              <a:t>таблица 11</a:t>
            </a:r>
            <a:endParaRPr lang="ru-RU" sz="900" b="1"/>
          </a:p>
        </p:txBody>
      </p:sp>
    </p:spTree>
    <p:extLst>
      <p:ext uri="{BB962C8B-B14F-4D97-AF65-F5344CB8AC3E}">
        <p14:creationId xmlns:p14="http://schemas.microsoft.com/office/powerpoint/2010/main" val="417629154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055" y="274638"/>
            <a:ext cx="8229893" cy="6397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Примеры расчета пособия по уходу за ребенком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381" y="914400"/>
            <a:ext cx="11161240" cy="547112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ru-RU" sz="24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Пример №1.</a:t>
            </a:r>
          </a:p>
          <a:p>
            <a:pPr algn="just" eaLnBrk="1" hangingPunct="1">
              <a:buFontTx/>
              <a:buNone/>
              <a:defRPr/>
            </a:pPr>
            <a:r>
              <a:rPr lang="ru-RU" sz="2400" dirty="0">
                <a:latin typeface="Georgia" panose="02040502050405020303" pitchFamily="18" charset="0"/>
              </a:rPr>
              <a:t>    </a:t>
            </a:r>
            <a:r>
              <a:rPr lang="ru-RU" sz="2000" dirty="0">
                <a:latin typeface="Georgia" panose="02040502050405020303" pitchFamily="18" charset="0"/>
              </a:rPr>
              <a:t>Работница оформила отпуск по уходу за ребенком с 1 марта 2011 года, работая в фирме Сокол с 11 января 2021 года.</a:t>
            </a:r>
          </a:p>
          <a:p>
            <a:pPr algn="just" eaLnBrk="1" hangingPunct="1">
              <a:buFontTx/>
              <a:buNone/>
              <a:defRPr/>
            </a:pPr>
            <a:r>
              <a:rPr lang="ru-RU" sz="2000" dirty="0">
                <a:latin typeface="Georgia" panose="02040502050405020303" pitchFamily="18" charset="0"/>
              </a:rPr>
              <a:t>В расчетном периоде она работала в организациях А и Б и получила:</a:t>
            </a:r>
          </a:p>
          <a:p>
            <a:pPr algn="just" eaLnBrk="1" hangingPunct="1">
              <a:buFontTx/>
              <a:buNone/>
              <a:defRPr/>
            </a:pPr>
            <a:r>
              <a:rPr lang="ru-RU" sz="2000" dirty="0">
                <a:latin typeface="Georgia" panose="02040502050405020303" pitchFamily="18" charset="0"/>
              </a:rPr>
              <a:t>В 2020 г. в организации А – 150000 руб.</a:t>
            </a:r>
          </a:p>
          <a:p>
            <a:pPr algn="just" eaLnBrk="1" hangingPunct="1">
              <a:buFontTx/>
              <a:buNone/>
              <a:defRPr/>
            </a:pPr>
            <a:r>
              <a:rPr lang="ru-RU" sz="2000" dirty="0">
                <a:latin typeface="Georgia" panose="02040502050405020303" pitchFamily="18" charset="0"/>
              </a:rPr>
              <a:t>В 2021 г. в организации Б – 230000 руб.</a:t>
            </a:r>
          </a:p>
          <a:p>
            <a:pPr algn="just" eaLnBrk="1" hangingPunct="1">
              <a:buFontTx/>
              <a:buNone/>
              <a:defRPr/>
            </a:pPr>
            <a:r>
              <a:rPr lang="ru-RU" sz="2000" dirty="0">
                <a:latin typeface="Georgia" panose="02040502050405020303" pitchFamily="18" charset="0"/>
              </a:rPr>
              <a:t>     </a:t>
            </a:r>
            <a:r>
              <a:rPr lang="ru-RU" sz="2000" b="1" dirty="0">
                <a:latin typeface="Georgia" panose="02040502050405020303" pitchFamily="18" charset="0"/>
              </a:rPr>
              <a:t>Пособие исчисляется фирмой Сокол из заработка за расчетный период, полученного в организациях А и Б: 150000+230000</a:t>
            </a:r>
          </a:p>
          <a:p>
            <a:pPr algn="just" eaLnBrk="1" hangingPunct="1">
              <a:buFontTx/>
              <a:buNone/>
              <a:defRPr/>
            </a:pPr>
            <a:r>
              <a:rPr lang="ru-RU" sz="2000" dirty="0">
                <a:latin typeface="Georgia" panose="02040502050405020303" pitchFamily="18" charset="0"/>
              </a:rPr>
              <a:t>    </a:t>
            </a:r>
            <a:r>
              <a:rPr lang="ru-RU" sz="1800" dirty="0">
                <a:latin typeface="Georgia" panose="02040502050405020303" pitchFamily="18" charset="0"/>
              </a:rPr>
              <a:t>(на основании представленных справок о заработной плате, на которую начислены страховые взносы в ФСС РФ)</a:t>
            </a:r>
          </a:p>
          <a:p>
            <a:pPr algn="just" eaLnBrk="1" hangingPunct="1">
              <a:buFontTx/>
              <a:buNone/>
              <a:defRPr/>
            </a:pPr>
            <a:r>
              <a:rPr lang="ru-RU" sz="2800" b="1" dirty="0">
                <a:latin typeface="Georgia" panose="02040502050405020303" pitchFamily="18" charset="0"/>
              </a:rPr>
              <a:t>   </a:t>
            </a:r>
            <a:r>
              <a:rPr lang="ru-RU" sz="2000" b="1" dirty="0">
                <a:latin typeface="Georgia" panose="02040502050405020303" pitchFamily="18" charset="0"/>
              </a:rPr>
              <a:t>ср/</a:t>
            </a:r>
            <a:r>
              <a:rPr lang="ru-RU" sz="2000" b="1" dirty="0" err="1">
                <a:latin typeface="Georgia" panose="02040502050405020303" pitchFamily="18" charset="0"/>
              </a:rPr>
              <a:t>дн</a:t>
            </a:r>
            <a:r>
              <a:rPr lang="ru-RU" sz="2000" b="1" dirty="0">
                <a:latin typeface="Georgia" panose="02040502050405020303" pitchFamily="18" charset="0"/>
              </a:rPr>
              <a:t>. заработок равен  520,55 руб. (150000+230000):730;</a:t>
            </a:r>
          </a:p>
          <a:p>
            <a:pPr algn="just" eaLnBrk="1" hangingPunct="1">
              <a:buFontTx/>
              <a:buNone/>
              <a:defRPr/>
            </a:pPr>
            <a:r>
              <a:rPr lang="ru-RU" sz="2000" b="1" dirty="0">
                <a:latin typeface="Georgia" panose="02040502050405020303" pitchFamily="18" charset="0"/>
              </a:rPr>
              <a:t>    ср/мес. заработок равен 15824,72 руб. (520,55х30,4);</a:t>
            </a:r>
          </a:p>
          <a:p>
            <a:pPr algn="just" eaLnBrk="1" hangingPunct="1">
              <a:buFontTx/>
              <a:buNone/>
              <a:defRPr/>
            </a:pPr>
            <a:r>
              <a:rPr lang="ru-RU" sz="2000" b="1" dirty="0">
                <a:latin typeface="Georgia" panose="02040502050405020303" pitchFamily="18" charset="0"/>
              </a:rPr>
              <a:t>    размер пособия составит 6329,89 руб. (15824,72х40%).</a:t>
            </a:r>
          </a:p>
          <a:p>
            <a:pPr algn="just" eaLnBrk="1" hangingPunct="1">
              <a:buFontTx/>
              <a:buNone/>
              <a:defRPr/>
            </a:pPr>
            <a:r>
              <a:rPr lang="ru-RU" sz="2000" b="1" u="sng" dirty="0">
                <a:solidFill>
                  <a:srgbClr val="660066"/>
                </a:solidFill>
                <a:latin typeface="Georgia" panose="02040502050405020303" pitchFamily="18" charset="0"/>
              </a:rPr>
              <a:t>Внимание!</a:t>
            </a:r>
            <a:r>
              <a:rPr lang="ru-RU" sz="2000" b="1" dirty="0">
                <a:latin typeface="Georgia" panose="02040502050405020303" pitchFamily="18" charset="0"/>
              </a:rPr>
              <a:t> Заработок, полученный в 2021 г. В фирме Сокол в расчете пособия не участвует.</a:t>
            </a:r>
          </a:p>
          <a:p>
            <a:pPr algn="just" eaLnBrk="1" hangingPunct="1">
              <a:buFontTx/>
              <a:buNone/>
              <a:defRPr/>
            </a:pPr>
            <a:endParaRPr lang="ru-RU" sz="2000" b="1" dirty="0">
              <a:latin typeface="Georgia" panose="02040502050405020303" pitchFamily="18" charset="0"/>
            </a:endParaRPr>
          </a:p>
          <a:p>
            <a:pPr eaLnBrk="1" hangingPunct="1">
              <a:buFontTx/>
              <a:buNone/>
              <a:defRPr/>
            </a:pP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9752430" y="0"/>
            <a:ext cx="915571" cy="2330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ru-RU" sz="900"/>
              <a:t>таблица 12</a:t>
            </a:r>
            <a:endParaRPr lang="ru-RU" sz="900" b="1"/>
          </a:p>
        </p:txBody>
      </p:sp>
    </p:spTree>
    <p:extLst>
      <p:ext uri="{BB962C8B-B14F-4D97-AF65-F5344CB8AC3E}">
        <p14:creationId xmlns:p14="http://schemas.microsoft.com/office/powerpoint/2010/main" val="83522729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1384" y="476672"/>
            <a:ext cx="11161240" cy="5661248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ru-RU" sz="800" b="1" dirty="0">
              <a:effectLst>
                <a:outerShdw blurRad="38100" dist="38100" dir="2700000" algn="tl">
                  <a:srgbClr val="FFFFFF"/>
                </a:outerShdw>
              </a:effectLst>
              <a:latin typeface="Georgia" panose="02040502050405020303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Пример №2. </a:t>
            </a:r>
            <a:r>
              <a:rPr lang="ru-RU" sz="2000" b="1" dirty="0">
                <a:latin typeface="Georgia" panose="02040502050405020303" pitchFamily="18" charset="0"/>
              </a:rPr>
              <a:t>Работница ушла в отпуск по уходу за ребенком с 15 января 2022г. На момент ухода в отпуск она работает в ООО Ромашка и ООО Гвоздика и в течение двух предшествующих календарных лет получила: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dirty="0">
                <a:latin typeface="Georgia" panose="02040502050405020303" pitchFamily="18" charset="0"/>
              </a:rPr>
              <a:t>                                              </a:t>
            </a:r>
            <a:r>
              <a:rPr lang="ru-RU" sz="2000" dirty="0">
                <a:latin typeface="Georgia" panose="02040502050405020303" pitchFamily="18" charset="0"/>
              </a:rPr>
              <a:t>в 2020 году        в 2021 году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>
                <a:latin typeface="Georgia" panose="02040502050405020303" pitchFamily="18" charset="0"/>
              </a:rPr>
              <a:t>     ООО Ромашка                350000 руб.        250000 руб.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>
                <a:latin typeface="Georgia" panose="02040502050405020303" pitchFamily="18" charset="0"/>
              </a:rPr>
              <a:t>     ООО Гвоздика                200000 руб.        150000 руб. – не учитываем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>
                <a:latin typeface="Georgia" panose="02040502050405020303" pitchFamily="18" charset="0"/>
              </a:rPr>
              <a:t>     ООО Звезда                    100000 руб.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u="sng" dirty="0">
                <a:solidFill>
                  <a:srgbClr val="660066"/>
                </a:solidFill>
                <a:latin typeface="Georgia" panose="02040502050405020303" pitchFamily="18" charset="0"/>
              </a:rPr>
              <a:t>Расчет пособия делаем по одному месту работы (по выбору) (ч.2 ст.13)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>
                <a:latin typeface="Georgia" panose="02040502050405020303" pitchFamily="18" charset="0"/>
              </a:rPr>
              <a:t>    Например, пособие выплачивает ООО Ромашка, заработок у ООО Гвоздика не учитываем.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>
                <a:latin typeface="Georgia" panose="02040502050405020303" pitchFamily="18" charset="0"/>
              </a:rPr>
              <a:t>     Учитываем заработок у другого работодателя в ООО Звезда (ч.1 ст.14)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u="sng" dirty="0">
                <a:latin typeface="Georgia" panose="02040502050405020303" pitchFamily="18" charset="0"/>
              </a:rPr>
              <a:t>Заработок составит: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>
                <a:latin typeface="Georgia" panose="02040502050405020303" pitchFamily="18" charset="0"/>
              </a:rPr>
              <a:t>За 2020г. – 450000руб. </a:t>
            </a:r>
            <a:r>
              <a:rPr lang="ru-RU" sz="2000" dirty="0">
                <a:latin typeface="Georgia" panose="02040502050405020303" pitchFamily="18" charset="0"/>
              </a:rPr>
              <a:t>(350000руб. (ООО Ромашка)+100000руб. (ООО Звезда)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>
                <a:latin typeface="Georgia" panose="02040502050405020303" pitchFamily="18" charset="0"/>
              </a:rPr>
              <a:t>За 2021г. – 250000руб. </a:t>
            </a:r>
            <a:r>
              <a:rPr lang="ru-RU" sz="2000" dirty="0">
                <a:latin typeface="Georgia" panose="02040502050405020303" pitchFamily="18" charset="0"/>
              </a:rPr>
              <a:t>(ООО Ромашка)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u="sng" dirty="0">
                <a:latin typeface="Georgia" panose="02040502050405020303" pitchFamily="18" charset="0"/>
              </a:rPr>
              <a:t>Общий заработок для исчисления пособия:</a:t>
            </a:r>
            <a:r>
              <a:rPr lang="ru-RU" sz="2000" b="1" dirty="0">
                <a:latin typeface="Georgia" panose="02040502050405020303" pitchFamily="18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>
                <a:latin typeface="Georgia" panose="02040502050405020303" pitchFamily="18" charset="0"/>
              </a:rPr>
              <a:t>415000руб. (из 450000)+250000руб.=665000 руб.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>
                <a:latin typeface="Georgia" panose="02040502050405020303" pitchFamily="18" charset="0"/>
              </a:rPr>
              <a:t>ср/</a:t>
            </a:r>
            <a:r>
              <a:rPr lang="ru-RU" sz="2000" b="1" dirty="0" err="1">
                <a:latin typeface="Georgia" panose="02040502050405020303" pitchFamily="18" charset="0"/>
              </a:rPr>
              <a:t>дн</a:t>
            </a:r>
            <a:r>
              <a:rPr lang="ru-RU" sz="2000" b="1" dirty="0">
                <a:latin typeface="Georgia" panose="02040502050405020303" pitchFamily="18" charset="0"/>
              </a:rPr>
              <a:t>. заработок – 665000/730=910,96 руб.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>
                <a:latin typeface="Georgia" panose="02040502050405020303" pitchFamily="18" charset="0"/>
              </a:rPr>
              <a:t>ср/мес. заработок – 910,96х30,4=27693,18 руб.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>
                <a:latin typeface="Georgia" panose="02040502050405020303" pitchFamily="18" charset="0"/>
              </a:rPr>
              <a:t>Размер пособия – 27693,18х40%=11077,27 руб.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88712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9144000" cy="1600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800" b="1" i="1" dirty="0">
                <a:solidFill>
                  <a:srgbClr val="660066"/>
                </a:solidFill>
                <a:latin typeface="Georgia" pitchFamily="18" charset="0"/>
              </a:rPr>
              <a:t>Порядок финансового обеспечения расходов страхователей на выплату страхового обеспечения за счет средств бюджета ФСС РФ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063089" y="3500438"/>
            <a:ext cx="43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/>
              <a:t> 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063089" y="3490913"/>
            <a:ext cx="43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/>
              <a:t> 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992774" y="4292602"/>
            <a:ext cx="57424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/>
              <a:t> 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847747" y="3573463"/>
            <a:ext cx="864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/>
              <a:t> </a:t>
            </a: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5111579" y="2590800"/>
            <a:ext cx="703159" cy="685800"/>
          </a:xfrm>
          <a:prstGeom prst="notchedRightArrow">
            <a:avLst>
              <a:gd name="adj1" fmla="val 50000"/>
              <a:gd name="adj2" fmla="val 27778"/>
            </a:avLst>
          </a:prstGeom>
          <a:solidFill>
            <a:srgbClr val="660066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666097" y="2057402"/>
            <a:ext cx="330484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800" b="1" i="1">
                <a:latin typeface="Times New Roman" pitchFamily="18" charset="0"/>
              </a:rPr>
              <a:t>Территориальный орган страховщика выделяет страхователю необходимые средства на выплату страхового обеспечения</a:t>
            </a:r>
          </a:p>
          <a:p>
            <a:pPr algn="just" eaLnBrk="1" hangingPunct="1"/>
            <a:endParaRPr lang="ru-RU" sz="2800" b="1" i="1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6025686" y="1981200"/>
            <a:ext cx="464231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rgbClr val="660066"/>
                </a:solidFill>
                <a:latin typeface="Times New Roman" pitchFamily="18" charset="0"/>
              </a:rPr>
              <a:t>В течение 10 календарных дней с даты представления страхователем всех необходимых документов </a:t>
            </a:r>
            <a:r>
              <a:rPr lang="ru-RU" sz="2400" b="1" i="1" u="sng" dirty="0">
                <a:solidFill>
                  <a:srgbClr val="990000"/>
                </a:solidFill>
                <a:latin typeface="Times New Roman" pitchFamily="18" charset="0"/>
              </a:rPr>
              <a:t>(без проведения проверки)</a:t>
            </a:r>
            <a:endParaRPr lang="ru-RU" sz="2400" b="1" i="1" dirty="0">
              <a:solidFill>
                <a:srgbClr val="990000"/>
              </a:solidFill>
              <a:latin typeface="Times New Roman" pitchFamily="18" charset="0"/>
            </a:endParaRPr>
          </a:p>
          <a:p>
            <a:endParaRPr lang="ru-RU" sz="2400" b="1" i="1" dirty="0">
              <a:solidFill>
                <a:srgbClr val="990000"/>
              </a:solidFill>
              <a:latin typeface="Times New Roman" pitchFamily="18" charset="0"/>
            </a:endParaRPr>
          </a:p>
          <a:p>
            <a:pPr algn="just" eaLnBrk="1" hangingPunct="1"/>
            <a:r>
              <a:rPr lang="ru-RU" sz="2400" b="1" i="1" u="sng" dirty="0">
                <a:solidFill>
                  <a:srgbClr val="660066"/>
                </a:solidFill>
                <a:latin typeface="Times New Roman" pitchFamily="18" charset="0"/>
              </a:rPr>
              <a:t>По результатам проведенной проверки</a:t>
            </a:r>
            <a:r>
              <a:rPr lang="ru-RU" sz="2400" b="1" i="1" dirty="0">
                <a:solidFill>
                  <a:srgbClr val="660066"/>
                </a:solidFill>
                <a:latin typeface="Times New Roman" pitchFamily="18" charset="0"/>
              </a:rPr>
              <a:t> (</a:t>
            </a:r>
            <a:r>
              <a:rPr lang="ru-RU" sz="2400" b="1" i="1" u="sng" dirty="0">
                <a:solidFill>
                  <a:srgbClr val="660066"/>
                </a:solidFill>
                <a:latin typeface="Times New Roman" pitchFamily="18" charset="0"/>
              </a:rPr>
              <a:t>вправе</a:t>
            </a:r>
            <a:r>
              <a:rPr lang="ru-RU" sz="2400" b="1" i="1" dirty="0">
                <a:solidFill>
                  <a:srgbClr val="660066"/>
                </a:solidFill>
                <a:latin typeface="Times New Roman" pitchFamily="18" charset="0"/>
              </a:rPr>
              <a:t> провести проверку выездную или камеральную </a:t>
            </a:r>
            <a:r>
              <a:rPr lang="ru-RU" sz="2400" b="1" i="1" u="sng" dirty="0">
                <a:solidFill>
                  <a:srgbClr val="990000"/>
                </a:solidFill>
                <a:latin typeface="Times New Roman" pitchFamily="18" charset="0"/>
              </a:rPr>
              <a:t>в период 3 месяцев</a:t>
            </a:r>
            <a:r>
              <a:rPr lang="ru-RU" sz="2400" b="1" i="1" dirty="0">
                <a:solidFill>
                  <a:srgbClr val="660066"/>
                </a:solidFill>
                <a:latin typeface="Times New Roman" pitchFamily="18" charset="0"/>
              </a:rPr>
              <a:t> </a:t>
            </a:r>
            <a:endParaRPr lang="ru-RU" sz="2400" b="1" i="1" dirty="0">
              <a:latin typeface="Times New Roman" pitchFamily="18" charset="0"/>
            </a:endParaRP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5955369" y="2057400"/>
            <a:ext cx="0" cy="1752600"/>
          </a:xfrm>
          <a:prstGeom prst="line">
            <a:avLst/>
          </a:prstGeom>
          <a:noFill/>
          <a:ln w="47625" cap="rnd">
            <a:solidFill>
              <a:srgbClr val="9900CC"/>
            </a:solidFill>
            <a:prstDash val="sysDot"/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5955369" y="4191000"/>
            <a:ext cx="0" cy="2514600"/>
          </a:xfrm>
          <a:prstGeom prst="line">
            <a:avLst/>
          </a:prstGeom>
          <a:noFill/>
          <a:ln w="47625" cap="rnd">
            <a:solidFill>
              <a:srgbClr val="9900CC"/>
            </a:solidFill>
            <a:prstDash val="sysDot"/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12" name="AutoShape 12"/>
          <p:cNvSpPr>
            <a:spLocks noChangeArrowheads="1"/>
          </p:cNvSpPr>
          <p:nvPr/>
        </p:nvSpPr>
        <p:spPr bwMode="auto">
          <a:xfrm>
            <a:off x="5111579" y="4724400"/>
            <a:ext cx="703159" cy="685800"/>
          </a:xfrm>
          <a:prstGeom prst="notchedRightArrow">
            <a:avLst>
              <a:gd name="adj1" fmla="val 50000"/>
              <a:gd name="adj2" fmla="val 27778"/>
            </a:avLst>
          </a:prstGeom>
          <a:solidFill>
            <a:srgbClr val="660066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9822745" y="2"/>
            <a:ext cx="845256" cy="371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9682114" y="33339"/>
            <a:ext cx="985887" cy="2791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/>
            <a:r>
              <a:rPr lang="ru-RU" sz="120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4163524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21B42A-F593-4268-A709-69F27FD08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ИСТОЧНИКИ ФИНАНСИРОВАНИЯ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995FC696-17BD-4274-89B4-2BD58804A5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5704888"/>
              </p:ext>
            </p:extLst>
          </p:nvPr>
        </p:nvGraphicFramePr>
        <p:xfrm>
          <a:off x="609600" y="1624013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F5BE41-06ED-4B1E-BE11-B83ED6790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775D-46EB-49F3-9400-0F169D4550B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293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A2FC37-5271-45C5-B381-EF530B128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7014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</a:rPr>
              <a:t>ИНДЕКСАЦИЯ СОЦИАЛЬНЫХ ВЫПЛАТ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3D8F80E-BDA6-4822-9369-8588C4DD5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775D-46EB-49F3-9400-0F169D4550B1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5BB9D915-ADC4-4015-8B84-ED8B42C65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с 1 февраля 2024 г. коэффициент индексации 1,074</a:t>
            </a:r>
          </a:p>
          <a:p>
            <a:pPr marL="0" indent="0">
              <a:buNone/>
            </a:pPr>
            <a:endParaRPr lang="ru-RU" sz="4000" b="1" dirty="0">
              <a:solidFill>
                <a:srgbClr val="7030A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3300" b="1" dirty="0">
                <a:solidFill>
                  <a:srgbClr val="7030A0"/>
                </a:solidFill>
                <a:latin typeface="Georgia" panose="02040502050405020303" pitchFamily="18" charset="0"/>
              </a:rPr>
              <a:t>(</a:t>
            </a:r>
            <a:r>
              <a:rPr lang="ru-RU" sz="3300" b="1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Постановление Правительства РФ от 23.01.2024 № 46 «Об утверждении коэффициента индексации выплат, пособий и компенсаций в 2024 году»)</a:t>
            </a:r>
          </a:p>
        </p:txBody>
      </p:sp>
    </p:spTree>
    <p:extLst>
      <p:ext uri="{BB962C8B-B14F-4D97-AF65-F5344CB8AC3E}">
        <p14:creationId xmlns:p14="http://schemas.microsoft.com/office/powerpoint/2010/main" val="17017588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кадем">
      <a:majorFont>
        <a:latin typeface="Franklin Gothic Heavy"/>
        <a:ea typeface=""/>
        <a:cs typeface=""/>
      </a:majorFont>
      <a:minorFont>
        <a:latin typeface="Franklin Gothic Medium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11871</TotalTime>
  <Words>4627</Words>
  <Application>Microsoft Office PowerPoint</Application>
  <PresentationFormat>Широкоэкранный</PresentationFormat>
  <Paragraphs>562</Paragraphs>
  <Slides>78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78</vt:i4>
      </vt:variant>
    </vt:vector>
  </HeadingPairs>
  <TitlesOfParts>
    <vt:vector size="86" baseType="lpstr">
      <vt:lpstr>Arial</vt:lpstr>
      <vt:lpstr>Calibri</vt:lpstr>
      <vt:lpstr>Franklin Gothic Heavy</vt:lpstr>
      <vt:lpstr>Franklin Gothic Medium</vt:lpstr>
      <vt:lpstr>Georgia</vt:lpstr>
      <vt:lpstr>Times New Roman</vt:lpstr>
      <vt:lpstr>Wingdings</vt:lpstr>
      <vt:lpstr>Тема Office</vt:lpstr>
      <vt:lpstr>   ДОПОЛНИТЕЛЬНАЯ ПРОФЕССИОНАЛЬНАЯ ПРОГРАММА ПОВЫШЕНИЯ КВАЛИФИКАЦИИ   «ПРАКТИКА РАБОТЫ ПРОФСОЮЗНОЙ ОРГАНИЗАЦИИ» (Для профсоюзных работников)  Фатхлисламова Гульнара Фадисовна,  кандидат экономических наук, доцент, заведующий кафедрой «Бухгалтерский учет и налогообложение» экономического факультета </vt:lpstr>
      <vt:lpstr>Презентация PowerPoint</vt:lpstr>
      <vt:lpstr>Динамика социальных выплат, млрд.руб.</vt:lpstr>
      <vt:lpstr>Презентация PowerPoint</vt:lpstr>
      <vt:lpstr>СОЦИАЛЬНЫЕ ВЫПЛАТЫ</vt:lpstr>
      <vt:lpstr>Минимальный размер оплаты труда (МРОТ)  гарантированный минимальный размер оплаты труда работника</vt:lpstr>
      <vt:lpstr>Прожиточный минимум минимальная необходимая для обеспечения жизнедеятельности сумма доходов гражданина 15453 руб.</vt:lpstr>
      <vt:lpstr>ИСТОЧНИКИ ФИНАНСИРОВАНИЯ</vt:lpstr>
      <vt:lpstr>ИНДЕКСАЦИЯ СОЦИАЛЬНЫХ ВЫПЛАТ</vt:lpstr>
      <vt:lpstr>Ежемесячная денежная выплата инвалидам</vt:lpstr>
      <vt:lpstr>Ежемесячная денежная выплата</vt:lpstr>
      <vt:lpstr>Пособия на детей</vt:lpstr>
      <vt:lpstr>Пособия на детей</vt:lpstr>
      <vt:lpstr>ЕДИНОЕ ПОСОБИЕ НА РЕБЕНКА  С 8 ДО 17 ЛЕТ</vt:lpstr>
      <vt:lpstr>ЕДИНОЕ ПОСОБИЕ НА РЕБЕНКА  С 8 ДО 17 ЛЕТ</vt:lpstr>
      <vt:lpstr>Пособия беременным женщинам</vt:lpstr>
      <vt:lpstr>Пособия беременным женщинам</vt:lpstr>
      <vt:lpstr>ЕДИНОЕ ПОСОБИЕ БЕРЕМЕННЫМ ЖЕНЩИНАМ</vt:lpstr>
      <vt:lpstr>ЕДИНОЕ ПОСОБИЕ</vt:lpstr>
      <vt:lpstr>Прочие пособия</vt:lpstr>
      <vt:lpstr>МАТЕРИНСКИЙ КАПИТАЛ (с 1 января 2024г.)</vt:lpstr>
      <vt:lpstr>РАЗМЕР МАТКАПИТАЛА С УЧЕТОМ ИНДЕКСАЦИИ</vt:lpstr>
      <vt:lpstr>РЕГИОНАЛЬНЫЕ СОЦИАЛЬНЫЕ ВЫПЛАТЫ  (г. Москва)</vt:lpstr>
      <vt:lpstr>Категории выплат</vt:lpstr>
      <vt:lpstr>Презентация PowerPoint</vt:lpstr>
      <vt:lpstr>Налог на доходы физических лиц (НДФЛ)</vt:lpstr>
      <vt:lpstr>Плательщики НДФЛ</vt:lpstr>
      <vt:lpstr>Ставки НДФЛ</vt:lpstr>
      <vt:lpstr>Ставки НДФЛ</vt:lpstr>
      <vt:lpstr>Освобождаются от уплаты НДФЛ:</vt:lpstr>
      <vt:lpstr>Освобождаются от уплаты НДФЛ:</vt:lpstr>
      <vt:lpstr>Освобождаются от уплаты НДФЛ:</vt:lpstr>
      <vt:lpstr>Налоговые вычеты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 РАСЧЕТА</vt:lpstr>
      <vt:lpstr>ПРИМЕР РАСЧЕТА</vt:lpstr>
      <vt:lpstr>СОЦИАЛЬНЫЕ ВЫЧЕТЫ</vt:lpstr>
      <vt:lpstr>БЛАГОТВОРИТЕЛЬНЫЕ ВЫЧЕТЫ</vt:lpstr>
      <vt:lpstr>БЛАГОТВОРИТЕЛЬНЫЕ ВЫЧЕТЫ</vt:lpstr>
      <vt:lpstr>СОЦИАЛЬНЫЕ ВЫЧЕТЫ</vt:lpstr>
      <vt:lpstr>ОБРАЗОВАТЕЛЬНЫЕ ВЫЧЕТЫ</vt:lpstr>
      <vt:lpstr>ОБРАЗОВАТЕЛЬНЫЕ ВЫЧЕТЫ</vt:lpstr>
      <vt:lpstr>ОБРАЗОВАТЕЛЬНЫЕ ВЫЧЕТЫ</vt:lpstr>
      <vt:lpstr>Презентация PowerPoint</vt:lpstr>
      <vt:lpstr>МЕДИЦИНСКИЕ ВЫЧЕТЫ</vt:lpstr>
      <vt:lpstr>ПЕНСИОННЫЕ ВЫЧЕТЫ</vt:lpstr>
      <vt:lpstr>ФИЗКУЛЬТУРНО-ОЗДОРОВИТЕЛЬНЫЕ ВЫЧЕТЫ</vt:lpstr>
      <vt:lpstr>ФИЗКУЛЬТУРНО-ОЗДОРОВИТЕЛЬНЫЕ ВЫЧЕТЫ</vt:lpstr>
      <vt:lpstr>ИМУЩЕСТВЕННЫЕ ВЫЧЕТЫ</vt:lpstr>
      <vt:lpstr>Презентация PowerPoint</vt:lpstr>
      <vt:lpstr>Стоимость имущества</vt:lpstr>
      <vt:lpstr>Презентация PowerPoint</vt:lpstr>
      <vt:lpstr>ИМУЩЕСТВЕННЫЕ ВЫЧЕТЫ</vt:lpstr>
      <vt:lpstr>ИНВЕСТИЦИОННЫЙ ВЫЧЕТ </vt:lpstr>
      <vt:lpstr>ИНВЕСТИЦИОННЫЙ ВЫЧЕТ </vt:lpstr>
      <vt:lpstr>ПРОФЕССИОНАЛЬНЫЙ ВЫЧЕТ </vt:lpstr>
      <vt:lpstr>ПРОФЕССИОНАЛЬНЫЙ ВЫЧЕТ ИП не может предоставить документально подтвержденные расходы  </vt:lpstr>
      <vt:lpstr>ПРОФЕССИОНАЛЬНЫЙ ВЫЧЕТ авторские вознаграждения или доход от исполнения произведений  </vt:lpstr>
      <vt:lpstr>ПРОФЕССИОНАЛЬНЫЙ ВЫЧЕТ авторские вознаграждения или доход от исполнения произведений  </vt:lpstr>
      <vt:lpstr>Презентация PowerPoint</vt:lpstr>
      <vt:lpstr>Условия назначения, исчисления и выплаты пособий по временной нетрудоспособности , по беременности и родам</vt:lpstr>
      <vt:lpstr>Определение среднего заработка для расчета пособий по временной нетрудоспособности, по беременности и родам, ежемесячного пособия по уходу за ребенком</vt:lpstr>
      <vt:lpstr>Презентация PowerPoint</vt:lpstr>
      <vt:lpstr>Порядок назначения и выплаты пособий </vt:lpstr>
      <vt:lpstr>Презентация PowerPoint</vt:lpstr>
      <vt:lpstr>Порядок назначения и выплаты пособия</vt:lpstr>
      <vt:lpstr>Порядок назначения и выплаты пособия по временной нетрудоспособности</vt:lpstr>
      <vt:lpstr>Презентация PowerPoint</vt:lpstr>
      <vt:lpstr>Презентация PowerPoint</vt:lpstr>
      <vt:lpstr>ОБЕСПЕЧЕНИЕ ЕЖЕМЕСЯЧНЫМ ПОСОБИЕМ ПО УХОДУ ЗА РЕБЕНКОМ</vt:lpstr>
      <vt:lpstr>Презентация PowerPoint</vt:lpstr>
      <vt:lpstr> Особенности исчисления и выплаты ежемесячного пособия по уходу за ребенком </vt:lpstr>
      <vt:lpstr>Примеры расчета пособия по уходу за ребенком</vt:lpstr>
      <vt:lpstr>Презентация PowerPoint</vt:lpstr>
      <vt:lpstr>Порядок финансового обеспечения расходов страхователей на выплату страхового обеспечения за счет средств бюджета ФСС РФ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Егор Курочкин</dc:creator>
  <cp:lastModifiedBy>Nick</cp:lastModifiedBy>
  <cp:revision>500</cp:revision>
  <cp:lastPrinted>2021-11-11T08:47:06Z</cp:lastPrinted>
  <dcterms:created xsi:type="dcterms:W3CDTF">2020-04-20T10:15:22Z</dcterms:created>
  <dcterms:modified xsi:type="dcterms:W3CDTF">2024-02-21T11:53:10Z</dcterms:modified>
</cp:coreProperties>
</file>